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256" r:id="rId2"/>
    <p:sldId id="267" r:id="rId3"/>
    <p:sldId id="281" r:id="rId4"/>
    <p:sldId id="262" r:id="rId5"/>
    <p:sldId id="257" r:id="rId6"/>
    <p:sldId id="258" r:id="rId7"/>
    <p:sldId id="259" r:id="rId8"/>
    <p:sldId id="260" r:id="rId9"/>
    <p:sldId id="261" r:id="rId10"/>
    <p:sldId id="268" r:id="rId11"/>
    <p:sldId id="270" r:id="rId12"/>
    <p:sldId id="266" r:id="rId13"/>
    <p:sldId id="277" r:id="rId14"/>
    <p:sldId id="263" r:id="rId15"/>
    <p:sldId id="264" r:id="rId16"/>
    <p:sldId id="278" r:id="rId17"/>
    <p:sldId id="272" r:id="rId18"/>
    <p:sldId id="273" r:id="rId19"/>
    <p:sldId id="274" r:id="rId20"/>
    <p:sldId id="275" r:id="rId21"/>
    <p:sldId id="276" r:id="rId22"/>
    <p:sldId id="279" r:id="rId23"/>
    <p:sldId id="284" r:id="rId24"/>
    <p:sldId id="285" r:id="rId25"/>
    <p:sldId id="286"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12" autoAdjust="0"/>
    <p:restoredTop sz="94660"/>
  </p:normalViewPr>
  <p:slideViewPr>
    <p:cSldViewPr snapToGrid="0">
      <p:cViewPr varScale="1">
        <p:scale>
          <a:sx n="93" d="100"/>
          <a:sy n="93" d="100"/>
        </p:scale>
        <p:origin x="456"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Bill2023\C\OneDrive\OneDrive\Documents\SS\Statistics\Stats%20NZ\National%20accounts\GDP%20Income%20SNA2008.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42238106240186E-2"/>
          <c:y val="3.1684256727215886E-2"/>
          <c:w val="0.89967349125580565"/>
          <c:h val="0.72354404706053732"/>
        </c:manualLayout>
      </c:layout>
      <c:lineChart>
        <c:grouping val="standard"/>
        <c:varyColors val="0"/>
        <c:ser>
          <c:idx val="0"/>
          <c:order val="0"/>
          <c:tx>
            <c:strRef>
              <c:f>'Historical - summary'!$MD$3</c:f>
              <c:strCache>
                <c:ptCount val="1"/>
                <c:pt idx="0">
                  <c:v>Real average annual COE per employee jobs (March 2024$)</c:v>
                </c:pt>
              </c:strCache>
            </c:strRef>
          </c:tx>
          <c:spPr>
            <a:ln w="28575" cap="rnd">
              <a:solidFill>
                <a:srgbClr val="C00000"/>
              </a:solidFill>
              <a:round/>
            </a:ln>
            <a:effectLst/>
          </c:spPr>
          <c:marker>
            <c:symbol val="none"/>
          </c:marker>
          <c:cat>
            <c:numRef>
              <c:f>'Historical - summary'!$A$4:$A$89</c:f>
              <c:numCache>
                <c:formatCode>0</c:formatCode>
                <c:ptCount val="86"/>
                <c:pt idx="0">
                  <c:v>1939</c:v>
                </c:pt>
                <c:pt idx="1">
                  <c:v>1940</c:v>
                </c:pt>
                <c:pt idx="2">
                  <c:v>1941</c:v>
                </c:pt>
                <c:pt idx="3">
                  <c:v>1942</c:v>
                </c:pt>
                <c:pt idx="4">
                  <c:v>1943</c:v>
                </c:pt>
                <c:pt idx="5">
                  <c:v>1944</c:v>
                </c:pt>
                <c:pt idx="6">
                  <c:v>1945</c:v>
                </c:pt>
                <c:pt idx="7">
                  <c:v>1946</c:v>
                </c:pt>
                <c:pt idx="8">
                  <c:v>1947</c:v>
                </c:pt>
                <c:pt idx="9">
                  <c:v>1948</c:v>
                </c:pt>
                <c:pt idx="10">
                  <c:v>1949</c:v>
                </c:pt>
                <c:pt idx="11">
                  <c:v>1950</c:v>
                </c:pt>
                <c:pt idx="12">
                  <c:v>1951</c:v>
                </c:pt>
                <c:pt idx="13">
                  <c:v>1952</c:v>
                </c:pt>
                <c:pt idx="14">
                  <c:v>1953</c:v>
                </c:pt>
                <c:pt idx="15">
                  <c:v>1954</c:v>
                </c:pt>
                <c:pt idx="16">
                  <c:v>1955</c:v>
                </c:pt>
                <c:pt idx="17">
                  <c:v>1956</c:v>
                </c:pt>
                <c:pt idx="18">
                  <c:v>1957</c:v>
                </c:pt>
                <c:pt idx="19">
                  <c:v>1958</c:v>
                </c:pt>
                <c:pt idx="20">
                  <c:v>1959</c:v>
                </c:pt>
                <c:pt idx="21">
                  <c:v>1960</c:v>
                </c:pt>
                <c:pt idx="22">
                  <c:v>1961</c:v>
                </c:pt>
                <c:pt idx="23">
                  <c:v>1962</c:v>
                </c:pt>
                <c:pt idx="24">
                  <c:v>1963</c:v>
                </c:pt>
                <c:pt idx="25">
                  <c:v>1964</c:v>
                </c:pt>
                <c:pt idx="26">
                  <c:v>1965</c:v>
                </c:pt>
                <c:pt idx="27">
                  <c:v>1966</c:v>
                </c:pt>
                <c:pt idx="28">
                  <c:v>1967</c:v>
                </c:pt>
                <c:pt idx="29">
                  <c:v>1968</c:v>
                </c:pt>
                <c:pt idx="30">
                  <c:v>1969</c:v>
                </c:pt>
                <c:pt idx="31">
                  <c:v>1970</c:v>
                </c:pt>
                <c:pt idx="32">
                  <c:v>1971</c:v>
                </c:pt>
                <c:pt idx="33">
                  <c:v>1972</c:v>
                </c:pt>
                <c:pt idx="34">
                  <c:v>1973</c:v>
                </c:pt>
                <c:pt idx="35">
                  <c:v>1974</c:v>
                </c:pt>
                <c:pt idx="36">
                  <c:v>1975</c:v>
                </c:pt>
                <c:pt idx="37">
                  <c:v>1976</c:v>
                </c:pt>
                <c:pt idx="38">
                  <c:v>1977</c:v>
                </c:pt>
                <c:pt idx="39">
                  <c:v>1978</c:v>
                </c:pt>
                <c:pt idx="40">
                  <c:v>1979</c:v>
                </c:pt>
                <c:pt idx="41">
                  <c:v>1980</c:v>
                </c:pt>
                <c:pt idx="42">
                  <c:v>1981</c:v>
                </c:pt>
                <c:pt idx="43">
                  <c:v>1982</c:v>
                </c:pt>
                <c:pt idx="44">
                  <c:v>1983</c:v>
                </c:pt>
                <c:pt idx="45">
                  <c:v>1984</c:v>
                </c:pt>
                <c:pt idx="46">
                  <c:v>1985</c:v>
                </c:pt>
                <c:pt idx="47">
                  <c:v>1986</c:v>
                </c:pt>
                <c:pt idx="48">
                  <c:v>1987</c:v>
                </c:pt>
                <c:pt idx="49">
                  <c:v>1988</c:v>
                </c:pt>
                <c:pt idx="50">
                  <c:v>1989</c:v>
                </c:pt>
                <c:pt idx="51">
                  <c:v>1990</c:v>
                </c:pt>
                <c:pt idx="52">
                  <c:v>1991</c:v>
                </c:pt>
                <c:pt idx="53">
                  <c:v>1992</c:v>
                </c:pt>
                <c:pt idx="54">
                  <c:v>1993</c:v>
                </c:pt>
                <c:pt idx="55">
                  <c:v>1994</c:v>
                </c:pt>
                <c:pt idx="56">
                  <c:v>1995</c:v>
                </c:pt>
                <c:pt idx="57">
                  <c:v>1996</c:v>
                </c:pt>
                <c:pt idx="58">
                  <c:v>1997</c:v>
                </c:pt>
                <c:pt idx="59">
                  <c:v>1998</c:v>
                </c:pt>
                <c:pt idx="60">
                  <c:v>1999</c:v>
                </c:pt>
                <c:pt idx="61">
                  <c:v>2000</c:v>
                </c:pt>
                <c:pt idx="62">
                  <c:v>2001</c:v>
                </c:pt>
                <c:pt idx="63">
                  <c:v>2002</c:v>
                </c:pt>
                <c:pt idx="64">
                  <c:v>2003</c:v>
                </c:pt>
                <c:pt idx="65">
                  <c:v>2004</c:v>
                </c:pt>
                <c:pt idx="66">
                  <c:v>2005</c:v>
                </c:pt>
                <c:pt idx="67">
                  <c:v>2006</c:v>
                </c:pt>
                <c:pt idx="68">
                  <c:v>2007</c:v>
                </c:pt>
                <c:pt idx="69">
                  <c:v>2008</c:v>
                </c:pt>
                <c:pt idx="70">
                  <c:v>2009</c:v>
                </c:pt>
                <c:pt idx="71">
                  <c:v>2010</c:v>
                </c:pt>
                <c:pt idx="72">
                  <c:v>2011</c:v>
                </c:pt>
                <c:pt idx="73">
                  <c:v>2012</c:v>
                </c:pt>
                <c:pt idx="74">
                  <c:v>2013</c:v>
                </c:pt>
                <c:pt idx="75">
                  <c:v>2014</c:v>
                </c:pt>
                <c:pt idx="76">
                  <c:v>2015</c:v>
                </c:pt>
                <c:pt idx="77">
                  <c:v>2016</c:v>
                </c:pt>
                <c:pt idx="78">
                  <c:v>2017</c:v>
                </c:pt>
                <c:pt idx="79">
                  <c:v>2018</c:v>
                </c:pt>
                <c:pt idx="80">
                  <c:v>2019</c:v>
                </c:pt>
                <c:pt idx="81">
                  <c:v>2020</c:v>
                </c:pt>
                <c:pt idx="82">
                  <c:v>2021</c:v>
                </c:pt>
                <c:pt idx="83">
                  <c:v>2022</c:v>
                </c:pt>
                <c:pt idx="84">
                  <c:v>2023</c:v>
                </c:pt>
                <c:pt idx="85">
                  <c:v>2024</c:v>
                </c:pt>
              </c:numCache>
            </c:numRef>
          </c:cat>
          <c:val>
            <c:numRef>
              <c:f>'Historical - summary'!$MD$4:$MD$88</c:f>
              <c:numCache>
                <c:formatCode>#,##0</c:formatCode>
                <c:ptCount val="85"/>
                <c:pt idx="0">
                  <c:v>24194.788435794297</c:v>
                </c:pt>
                <c:pt idx="1">
                  <c:v>23178.423058209817</c:v>
                </c:pt>
                <c:pt idx="2">
                  <c:v>25844.808415781445</c:v>
                </c:pt>
                <c:pt idx="3">
                  <c:v>27310.632173856804</c:v>
                </c:pt>
                <c:pt idx="4">
                  <c:v>30754.135321478545</c:v>
                </c:pt>
                <c:pt idx="5">
                  <c:v>34345.191236141232</c:v>
                </c:pt>
                <c:pt idx="6">
                  <c:v>32766.874884974914</c:v>
                </c:pt>
                <c:pt idx="7">
                  <c:v>32921.235842180577</c:v>
                </c:pt>
                <c:pt idx="8">
                  <c:v>31254.255401881645</c:v>
                </c:pt>
                <c:pt idx="9">
                  <c:v>31285.767042027597</c:v>
                </c:pt>
                <c:pt idx="10">
                  <c:v>32482.596006352011</c:v>
                </c:pt>
                <c:pt idx="11">
                  <c:v>34503.906393663223</c:v>
                </c:pt>
                <c:pt idx="12">
                  <c:v>34965.867831704723</c:v>
                </c:pt>
                <c:pt idx="13">
                  <c:v>36109.757649212042</c:v>
                </c:pt>
                <c:pt idx="14">
                  <c:v>36198.682141323661</c:v>
                </c:pt>
                <c:pt idx="15">
                  <c:v>36859.149068657855</c:v>
                </c:pt>
                <c:pt idx="16">
                  <c:v>39155.970108620626</c:v>
                </c:pt>
                <c:pt idx="17">
                  <c:v>40711.202801638014</c:v>
                </c:pt>
                <c:pt idx="18">
                  <c:v>40629.251701025169</c:v>
                </c:pt>
                <c:pt idx="19">
                  <c:v>41936.608473007182</c:v>
                </c:pt>
                <c:pt idx="20">
                  <c:v>39567.287708820964</c:v>
                </c:pt>
                <c:pt idx="21">
                  <c:v>40434.961125013891</c:v>
                </c:pt>
                <c:pt idx="22">
                  <c:v>41535.567358502776</c:v>
                </c:pt>
                <c:pt idx="23">
                  <c:v>42257.247577134105</c:v>
                </c:pt>
                <c:pt idx="24">
                  <c:v>43031.134607513952</c:v>
                </c:pt>
                <c:pt idx="25">
                  <c:v>43431.454353733017</c:v>
                </c:pt>
                <c:pt idx="26">
                  <c:v>44474.348371115382</c:v>
                </c:pt>
                <c:pt idx="27">
                  <c:v>45419.432832471226</c:v>
                </c:pt>
                <c:pt idx="28">
                  <c:v>46121.628522781684</c:v>
                </c:pt>
                <c:pt idx="29">
                  <c:v>46271.694353142673</c:v>
                </c:pt>
                <c:pt idx="30">
                  <c:v>44914.196057762376</c:v>
                </c:pt>
                <c:pt idx="31">
                  <c:v>45435.308198978353</c:v>
                </c:pt>
                <c:pt idx="32">
                  <c:v>48079.960168840516</c:v>
                </c:pt>
                <c:pt idx="33">
                  <c:v>50342.235341308209</c:v>
                </c:pt>
                <c:pt idx="34">
                  <c:v>51771.945446788814</c:v>
                </c:pt>
                <c:pt idx="35">
                  <c:v>52800.216381640712</c:v>
                </c:pt>
                <c:pt idx="36">
                  <c:v>55251.034041942476</c:v>
                </c:pt>
                <c:pt idx="37">
                  <c:v>53696.31995336285</c:v>
                </c:pt>
                <c:pt idx="38">
                  <c:v>52502.503506805755</c:v>
                </c:pt>
                <c:pt idx="39">
                  <c:v>52531.217911243781</c:v>
                </c:pt>
                <c:pt idx="40">
                  <c:v>54297.044422663559</c:v>
                </c:pt>
                <c:pt idx="41">
                  <c:v>52520.729047960143</c:v>
                </c:pt>
                <c:pt idx="42">
                  <c:v>54271.666757235565</c:v>
                </c:pt>
                <c:pt idx="43">
                  <c:v>56548.908273362169</c:v>
                </c:pt>
                <c:pt idx="44">
                  <c:v>55840.588326681005</c:v>
                </c:pt>
                <c:pt idx="45">
                  <c:v>54870.121862640757</c:v>
                </c:pt>
                <c:pt idx="46">
                  <c:v>51362.323348256046</c:v>
                </c:pt>
                <c:pt idx="47">
                  <c:v>53408.252629993069</c:v>
                </c:pt>
                <c:pt idx="48">
                  <c:v>54660.962361580234</c:v>
                </c:pt>
                <c:pt idx="49">
                  <c:v>56138.252843301343</c:v>
                </c:pt>
                <c:pt idx="50">
                  <c:v>59193.355019577146</c:v>
                </c:pt>
                <c:pt idx="51">
                  <c:v>58574.450409542689</c:v>
                </c:pt>
                <c:pt idx="52">
                  <c:v>56540.873247257885</c:v>
                </c:pt>
                <c:pt idx="53">
                  <c:v>57240.970396049612</c:v>
                </c:pt>
                <c:pt idx="54">
                  <c:v>57742.12572403728</c:v>
                </c:pt>
                <c:pt idx="55">
                  <c:v>58177.022217923906</c:v>
                </c:pt>
                <c:pt idx="56">
                  <c:v>56626.825050017047</c:v>
                </c:pt>
                <c:pt idx="57">
                  <c:v>56620.264192850031</c:v>
                </c:pt>
                <c:pt idx="58">
                  <c:v>57501.097112605872</c:v>
                </c:pt>
                <c:pt idx="59">
                  <c:v>59769.167630710421</c:v>
                </c:pt>
                <c:pt idx="60">
                  <c:v>60502.574990502682</c:v>
                </c:pt>
                <c:pt idx="61">
                  <c:v>60066.776423927317</c:v>
                </c:pt>
                <c:pt idx="62">
                  <c:v>58426.053028685943</c:v>
                </c:pt>
                <c:pt idx="63">
                  <c:v>58952.131702407009</c:v>
                </c:pt>
                <c:pt idx="64">
                  <c:v>59940.513121517135</c:v>
                </c:pt>
                <c:pt idx="65">
                  <c:v>61722.578146825064</c:v>
                </c:pt>
                <c:pt idx="66">
                  <c:v>62155.189355364229</c:v>
                </c:pt>
                <c:pt idx="67">
                  <c:v>61930.238857392324</c:v>
                </c:pt>
                <c:pt idx="68">
                  <c:v>63434.770609097941</c:v>
                </c:pt>
                <c:pt idx="69">
                  <c:v>66914.635956917482</c:v>
                </c:pt>
                <c:pt idx="70">
                  <c:v>68106.262428459959</c:v>
                </c:pt>
                <c:pt idx="71">
                  <c:v>67266.22916753887</c:v>
                </c:pt>
                <c:pt idx="72">
                  <c:v>66383.113999618072</c:v>
                </c:pt>
                <c:pt idx="73">
                  <c:v>67972.494007573303</c:v>
                </c:pt>
                <c:pt idx="74">
                  <c:v>67725.608055779318</c:v>
                </c:pt>
                <c:pt idx="75">
                  <c:v>65913.857106781565</c:v>
                </c:pt>
                <c:pt idx="76">
                  <c:v>67369.283293707704</c:v>
                </c:pt>
                <c:pt idx="77">
                  <c:v>70478.764762631588</c:v>
                </c:pt>
                <c:pt idx="78">
                  <c:v>69974.08162291169</c:v>
                </c:pt>
                <c:pt idx="79">
                  <c:v>70629.198595168607</c:v>
                </c:pt>
                <c:pt idx="80">
                  <c:v>73214.865499554493</c:v>
                </c:pt>
                <c:pt idx="81">
                  <c:v>76269.274554695119</c:v>
                </c:pt>
                <c:pt idx="82">
                  <c:v>76976.340549922345</c:v>
                </c:pt>
                <c:pt idx="83">
                  <c:v>77092.520864392442</c:v>
                </c:pt>
                <c:pt idx="84">
                  <c:v>74854.068488393677</c:v>
                </c:pt>
              </c:numCache>
            </c:numRef>
          </c:val>
          <c:smooth val="0"/>
          <c:extLst>
            <c:ext xmlns:c16="http://schemas.microsoft.com/office/drawing/2014/chart" uri="{C3380CC4-5D6E-409C-BE32-E72D297353CC}">
              <c16:uniqueId val="{00000000-7318-4A57-94AB-CCC334E43BE0}"/>
            </c:ext>
          </c:extLst>
        </c:ser>
        <c:ser>
          <c:idx val="1"/>
          <c:order val="1"/>
          <c:tx>
            <c:strRef>
              <c:f>'Historical - summary'!$ME$3</c:f>
              <c:strCache>
                <c:ptCount val="1"/>
                <c:pt idx="0">
                  <c:v>Real average annual entrepreneurial income per SE jobs (March 2024$)</c:v>
                </c:pt>
              </c:strCache>
            </c:strRef>
          </c:tx>
          <c:spPr>
            <a:ln w="28575" cap="rnd">
              <a:solidFill>
                <a:schemeClr val="tx2"/>
              </a:solidFill>
              <a:round/>
            </a:ln>
            <a:effectLst/>
          </c:spPr>
          <c:marker>
            <c:symbol val="none"/>
          </c:marker>
          <c:cat>
            <c:numRef>
              <c:f>'Historical - summary'!$A$4:$A$89</c:f>
              <c:numCache>
                <c:formatCode>0</c:formatCode>
                <c:ptCount val="86"/>
                <c:pt idx="0">
                  <c:v>1939</c:v>
                </c:pt>
                <c:pt idx="1">
                  <c:v>1940</c:v>
                </c:pt>
                <c:pt idx="2">
                  <c:v>1941</c:v>
                </c:pt>
                <c:pt idx="3">
                  <c:v>1942</c:v>
                </c:pt>
                <c:pt idx="4">
                  <c:v>1943</c:v>
                </c:pt>
                <c:pt idx="5">
                  <c:v>1944</c:v>
                </c:pt>
                <c:pt idx="6">
                  <c:v>1945</c:v>
                </c:pt>
                <c:pt idx="7">
                  <c:v>1946</c:v>
                </c:pt>
                <c:pt idx="8">
                  <c:v>1947</c:v>
                </c:pt>
                <c:pt idx="9">
                  <c:v>1948</c:v>
                </c:pt>
                <c:pt idx="10">
                  <c:v>1949</c:v>
                </c:pt>
                <c:pt idx="11">
                  <c:v>1950</c:v>
                </c:pt>
                <c:pt idx="12">
                  <c:v>1951</c:v>
                </c:pt>
                <c:pt idx="13">
                  <c:v>1952</c:v>
                </c:pt>
                <c:pt idx="14">
                  <c:v>1953</c:v>
                </c:pt>
                <c:pt idx="15">
                  <c:v>1954</c:v>
                </c:pt>
                <c:pt idx="16">
                  <c:v>1955</c:v>
                </c:pt>
                <c:pt idx="17">
                  <c:v>1956</c:v>
                </c:pt>
                <c:pt idx="18">
                  <c:v>1957</c:v>
                </c:pt>
                <c:pt idx="19">
                  <c:v>1958</c:v>
                </c:pt>
                <c:pt idx="20">
                  <c:v>1959</c:v>
                </c:pt>
                <c:pt idx="21">
                  <c:v>1960</c:v>
                </c:pt>
                <c:pt idx="22">
                  <c:v>1961</c:v>
                </c:pt>
                <c:pt idx="23">
                  <c:v>1962</c:v>
                </c:pt>
                <c:pt idx="24">
                  <c:v>1963</c:v>
                </c:pt>
                <c:pt idx="25">
                  <c:v>1964</c:v>
                </c:pt>
                <c:pt idx="26">
                  <c:v>1965</c:v>
                </c:pt>
                <c:pt idx="27">
                  <c:v>1966</c:v>
                </c:pt>
                <c:pt idx="28">
                  <c:v>1967</c:v>
                </c:pt>
                <c:pt idx="29">
                  <c:v>1968</c:v>
                </c:pt>
                <c:pt idx="30">
                  <c:v>1969</c:v>
                </c:pt>
                <c:pt idx="31">
                  <c:v>1970</c:v>
                </c:pt>
                <c:pt idx="32">
                  <c:v>1971</c:v>
                </c:pt>
                <c:pt idx="33">
                  <c:v>1972</c:v>
                </c:pt>
                <c:pt idx="34">
                  <c:v>1973</c:v>
                </c:pt>
                <c:pt idx="35">
                  <c:v>1974</c:v>
                </c:pt>
                <c:pt idx="36">
                  <c:v>1975</c:v>
                </c:pt>
                <c:pt idx="37">
                  <c:v>1976</c:v>
                </c:pt>
                <c:pt idx="38">
                  <c:v>1977</c:v>
                </c:pt>
                <c:pt idx="39">
                  <c:v>1978</c:v>
                </c:pt>
                <c:pt idx="40">
                  <c:v>1979</c:v>
                </c:pt>
                <c:pt idx="41">
                  <c:v>1980</c:v>
                </c:pt>
                <c:pt idx="42">
                  <c:v>1981</c:v>
                </c:pt>
                <c:pt idx="43">
                  <c:v>1982</c:v>
                </c:pt>
                <c:pt idx="44">
                  <c:v>1983</c:v>
                </c:pt>
                <c:pt idx="45">
                  <c:v>1984</c:v>
                </c:pt>
                <c:pt idx="46">
                  <c:v>1985</c:v>
                </c:pt>
                <c:pt idx="47">
                  <c:v>1986</c:v>
                </c:pt>
                <c:pt idx="48">
                  <c:v>1987</c:v>
                </c:pt>
                <c:pt idx="49">
                  <c:v>1988</c:v>
                </c:pt>
                <c:pt idx="50">
                  <c:v>1989</c:v>
                </c:pt>
                <c:pt idx="51">
                  <c:v>1990</c:v>
                </c:pt>
                <c:pt idx="52">
                  <c:v>1991</c:v>
                </c:pt>
                <c:pt idx="53">
                  <c:v>1992</c:v>
                </c:pt>
                <c:pt idx="54">
                  <c:v>1993</c:v>
                </c:pt>
                <c:pt idx="55">
                  <c:v>1994</c:v>
                </c:pt>
                <c:pt idx="56">
                  <c:v>1995</c:v>
                </c:pt>
                <c:pt idx="57">
                  <c:v>1996</c:v>
                </c:pt>
                <c:pt idx="58">
                  <c:v>1997</c:v>
                </c:pt>
                <c:pt idx="59">
                  <c:v>1998</c:v>
                </c:pt>
                <c:pt idx="60">
                  <c:v>1999</c:v>
                </c:pt>
                <c:pt idx="61">
                  <c:v>2000</c:v>
                </c:pt>
                <c:pt idx="62">
                  <c:v>2001</c:v>
                </c:pt>
                <c:pt idx="63">
                  <c:v>2002</c:v>
                </c:pt>
                <c:pt idx="64">
                  <c:v>2003</c:v>
                </c:pt>
                <c:pt idx="65">
                  <c:v>2004</c:v>
                </c:pt>
                <c:pt idx="66">
                  <c:v>2005</c:v>
                </c:pt>
                <c:pt idx="67">
                  <c:v>2006</c:v>
                </c:pt>
                <c:pt idx="68">
                  <c:v>2007</c:v>
                </c:pt>
                <c:pt idx="69">
                  <c:v>2008</c:v>
                </c:pt>
                <c:pt idx="70">
                  <c:v>2009</c:v>
                </c:pt>
                <c:pt idx="71">
                  <c:v>2010</c:v>
                </c:pt>
                <c:pt idx="72">
                  <c:v>2011</c:v>
                </c:pt>
                <c:pt idx="73">
                  <c:v>2012</c:v>
                </c:pt>
                <c:pt idx="74">
                  <c:v>2013</c:v>
                </c:pt>
                <c:pt idx="75">
                  <c:v>2014</c:v>
                </c:pt>
                <c:pt idx="76">
                  <c:v>2015</c:v>
                </c:pt>
                <c:pt idx="77">
                  <c:v>2016</c:v>
                </c:pt>
                <c:pt idx="78">
                  <c:v>2017</c:v>
                </c:pt>
                <c:pt idx="79">
                  <c:v>2018</c:v>
                </c:pt>
                <c:pt idx="80">
                  <c:v>2019</c:v>
                </c:pt>
                <c:pt idx="81">
                  <c:v>2020</c:v>
                </c:pt>
                <c:pt idx="82">
                  <c:v>2021</c:v>
                </c:pt>
                <c:pt idx="83">
                  <c:v>2022</c:v>
                </c:pt>
                <c:pt idx="84">
                  <c:v>2023</c:v>
                </c:pt>
                <c:pt idx="85">
                  <c:v>2024</c:v>
                </c:pt>
              </c:numCache>
            </c:numRef>
          </c:cat>
          <c:val>
            <c:numRef>
              <c:f>'Historical - summary'!$ME$4:$ME$88</c:f>
              <c:numCache>
                <c:formatCode>#,##0</c:formatCode>
                <c:ptCount val="85"/>
                <c:pt idx="0">
                  <c:v>40446.094234100441</c:v>
                </c:pt>
                <c:pt idx="1">
                  <c:v>41974.967618767725</c:v>
                </c:pt>
                <c:pt idx="2">
                  <c:v>39776.445958012562</c:v>
                </c:pt>
                <c:pt idx="3">
                  <c:v>41532.741796851369</c:v>
                </c:pt>
                <c:pt idx="4">
                  <c:v>43996.98233610329</c:v>
                </c:pt>
                <c:pt idx="5">
                  <c:v>46071.368719915969</c:v>
                </c:pt>
                <c:pt idx="6">
                  <c:v>50343.814853254225</c:v>
                </c:pt>
                <c:pt idx="7">
                  <c:v>55990.755677711444</c:v>
                </c:pt>
                <c:pt idx="8">
                  <c:v>63118.112544176351</c:v>
                </c:pt>
                <c:pt idx="9">
                  <c:v>66647.508259633789</c:v>
                </c:pt>
                <c:pt idx="10">
                  <c:v>67052.658990029042</c:v>
                </c:pt>
                <c:pt idx="11">
                  <c:v>76887.617275061828</c:v>
                </c:pt>
                <c:pt idx="12">
                  <c:v>105280.53471539529</c:v>
                </c:pt>
                <c:pt idx="13">
                  <c:v>77454.867040447163</c:v>
                </c:pt>
                <c:pt idx="14">
                  <c:v>80033.666203935645</c:v>
                </c:pt>
                <c:pt idx="15">
                  <c:v>83885.252116581163</c:v>
                </c:pt>
                <c:pt idx="16">
                  <c:v>84783.331755358784</c:v>
                </c:pt>
                <c:pt idx="17">
                  <c:v>83259.792100663792</c:v>
                </c:pt>
                <c:pt idx="18">
                  <c:v>91827.501994799968</c:v>
                </c:pt>
                <c:pt idx="19">
                  <c:v>102646.75241779698</c:v>
                </c:pt>
                <c:pt idx="20">
                  <c:v>90550.690861483483</c:v>
                </c:pt>
                <c:pt idx="21">
                  <c:v>99743.388623378138</c:v>
                </c:pt>
                <c:pt idx="22">
                  <c:v>106598.25484420829</c:v>
                </c:pt>
                <c:pt idx="23">
                  <c:v>91756.483676325253</c:v>
                </c:pt>
                <c:pt idx="24">
                  <c:v>103130.7750669354</c:v>
                </c:pt>
                <c:pt idx="25">
                  <c:v>111458.61514435997</c:v>
                </c:pt>
                <c:pt idx="26">
                  <c:v>109373.81716603553</c:v>
                </c:pt>
                <c:pt idx="27">
                  <c:v>108477.38406039307</c:v>
                </c:pt>
                <c:pt idx="28">
                  <c:v>94442.77776653906</c:v>
                </c:pt>
                <c:pt idx="29">
                  <c:v>93524.960496660889</c:v>
                </c:pt>
                <c:pt idx="30">
                  <c:v>87901.026521572217</c:v>
                </c:pt>
                <c:pt idx="31">
                  <c:v>90719.417211264212</c:v>
                </c:pt>
                <c:pt idx="32">
                  <c:v>86264.830862813076</c:v>
                </c:pt>
                <c:pt idx="33">
                  <c:v>100600.02707934215</c:v>
                </c:pt>
                <c:pt idx="34">
                  <c:v>114424.22714969273</c:v>
                </c:pt>
                <c:pt idx="35">
                  <c:v>106641.45557349946</c:v>
                </c:pt>
                <c:pt idx="36">
                  <c:v>75839.123443726145</c:v>
                </c:pt>
                <c:pt idx="37">
                  <c:v>83213.329804925976</c:v>
                </c:pt>
                <c:pt idx="38">
                  <c:v>91849.698211699273</c:v>
                </c:pt>
                <c:pt idx="39">
                  <c:v>78409.316087953193</c:v>
                </c:pt>
                <c:pt idx="40">
                  <c:v>77526.373872035489</c:v>
                </c:pt>
                <c:pt idx="41">
                  <c:v>83435.373447473568</c:v>
                </c:pt>
                <c:pt idx="42">
                  <c:v>74949.645906440172</c:v>
                </c:pt>
                <c:pt idx="43">
                  <c:v>70117.077127794444</c:v>
                </c:pt>
                <c:pt idx="44">
                  <c:v>62477.665444322156</c:v>
                </c:pt>
                <c:pt idx="45">
                  <c:v>63621.670574293377</c:v>
                </c:pt>
                <c:pt idx="46">
                  <c:v>60432.543662191194</c:v>
                </c:pt>
                <c:pt idx="47">
                  <c:v>53151.460393990928</c:v>
                </c:pt>
                <c:pt idx="48">
                  <c:v>47007.42001548352</c:v>
                </c:pt>
                <c:pt idx="49">
                  <c:v>53863.860553115679</c:v>
                </c:pt>
                <c:pt idx="50">
                  <c:v>57254.630889168999</c:v>
                </c:pt>
                <c:pt idx="51">
                  <c:v>58372.974254317007</c:v>
                </c:pt>
                <c:pt idx="52">
                  <c:v>49999.807337497288</c:v>
                </c:pt>
                <c:pt idx="53">
                  <c:v>52373.534956181429</c:v>
                </c:pt>
                <c:pt idx="54">
                  <c:v>48994.7257829398</c:v>
                </c:pt>
                <c:pt idx="55">
                  <c:v>53438.66992934396</c:v>
                </c:pt>
                <c:pt idx="56">
                  <c:v>54485.794273175052</c:v>
                </c:pt>
                <c:pt idx="57">
                  <c:v>54668.020498001526</c:v>
                </c:pt>
                <c:pt idx="58">
                  <c:v>53198.431156717146</c:v>
                </c:pt>
                <c:pt idx="59">
                  <c:v>59848.363118946763</c:v>
                </c:pt>
                <c:pt idx="60">
                  <c:v>56400.520080854862</c:v>
                </c:pt>
                <c:pt idx="61">
                  <c:v>64173.868512403293</c:v>
                </c:pt>
                <c:pt idx="62">
                  <c:v>67023.521186468322</c:v>
                </c:pt>
                <c:pt idx="63">
                  <c:v>70210.513768838544</c:v>
                </c:pt>
                <c:pt idx="64">
                  <c:v>60638.259282220279</c:v>
                </c:pt>
                <c:pt idx="65">
                  <c:v>65083.509805503672</c:v>
                </c:pt>
                <c:pt idx="66">
                  <c:v>63184.389129442723</c:v>
                </c:pt>
                <c:pt idx="67">
                  <c:v>63576.535285452839</c:v>
                </c:pt>
                <c:pt idx="68">
                  <c:v>70109.440502169775</c:v>
                </c:pt>
                <c:pt idx="69">
                  <c:v>77421.472642485984</c:v>
                </c:pt>
                <c:pt idx="70">
                  <c:v>65858.526462296926</c:v>
                </c:pt>
                <c:pt idx="71">
                  <c:v>71364.487822251234</c:v>
                </c:pt>
                <c:pt idx="72">
                  <c:v>76246.684504578676</c:v>
                </c:pt>
                <c:pt idx="73">
                  <c:v>80018.045475766572</c:v>
                </c:pt>
                <c:pt idx="74">
                  <c:v>81516.833302764615</c:v>
                </c:pt>
                <c:pt idx="75">
                  <c:v>102734.59263795952</c:v>
                </c:pt>
                <c:pt idx="76">
                  <c:v>85592.084393708807</c:v>
                </c:pt>
                <c:pt idx="77">
                  <c:v>58749.195609090792</c:v>
                </c:pt>
                <c:pt idx="78">
                  <c:v>71109.324894514764</c:v>
                </c:pt>
                <c:pt idx="79">
                  <c:v>72596.847240738338</c:v>
                </c:pt>
                <c:pt idx="80">
                  <c:v>73481.223720458162</c:v>
                </c:pt>
                <c:pt idx="81">
                  <c:v>74013.207483961742</c:v>
                </c:pt>
                <c:pt idx="82">
                  <c:v>76741.501020397307</c:v>
                </c:pt>
                <c:pt idx="83">
                  <c:v>83410.775718214893</c:v>
                </c:pt>
                <c:pt idx="84">
                  <c:v>67865.18159229774</c:v>
                </c:pt>
              </c:numCache>
            </c:numRef>
          </c:val>
          <c:smooth val="0"/>
          <c:extLst>
            <c:ext xmlns:c16="http://schemas.microsoft.com/office/drawing/2014/chart" uri="{C3380CC4-5D6E-409C-BE32-E72D297353CC}">
              <c16:uniqueId val="{00000001-7318-4A57-94AB-CCC334E43BE0}"/>
            </c:ext>
          </c:extLst>
        </c:ser>
        <c:ser>
          <c:idx val="2"/>
          <c:order val="2"/>
          <c:tx>
            <c:strRef>
              <c:f>'Historical - summary'!$MI$3</c:f>
              <c:strCache>
                <c:ptCount val="1"/>
                <c:pt idx="0">
                  <c:v>Real Average annual COE per employee (March 2024$)</c:v>
                </c:pt>
              </c:strCache>
            </c:strRef>
          </c:tx>
          <c:spPr>
            <a:ln w="28575" cap="rnd">
              <a:solidFill>
                <a:srgbClr val="C00000"/>
              </a:solidFill>
              <a:prstDash val="sysDot"/>
              <a:round/>
            </a:ln>
            <a:effectLst/>
          </c:spPr>
          <c:marker>
            <c:symbol val="none"/>
          </c:marker>
          <c:cat>
            <c:numRef>
              <c:f>'Historical - summary'!$A$4:$A$89</c:f>
              <c:numCache>
                <c:formatCode>0</c:formatCode>
                <c:ptCount val="86"/>
                <c:pt idx="0">
                  <c:v>1939</c:v>
                </c:pt>
                <c:pt idx="1">
                  <c:v>1940</c:v>
                </c:pt>
                <c:pt idx="2">
                  <c:v>1941</c:v>
                </c:pt>
                <c:pt idx="3">
                  <c:v>1942</c:v>
                </c:pt>
                <c:pt idx="4">
                  <c:v>1943</c:v>
                </c:pt>
                <c:pt idx="5">
                  <c:v>1944</c:v>
                </c:pt>
                <c:pt idx="6">
                  <c:v>1945</c:v>
                </c:pt>
                <c:pt idx="7">
                  <c:v>1946</c:v>
                </c:pt>
                <c:pt idx="8">
                  <c:v>1947</c:v>
                </c:pt>
                <c:pt idx="9">
                  <c:v>1948</c:v>
                </c:pt>
                <c:pt idx="10">
                  <c:v>1949</c:v>
                </c:pt>
                <c:pt idx="11">
                  <c:v>1950</c:v>
                </c:pt>
                <c:pt idx="12">
                  <c:v>1951</c:v>
                </c:pt>
                <c:pt idx="13">
                  <c:v>1952</c:v>
                </c:pt>
                <c:pt idx="14">
                  <c:v>1953</c:v>
                </c:pt>
                <c:pt idx="15">
                  <c:v>1954</c:v>
                </c:pt>
                <c:pt idx="16">
                  <c:v>1955</c:v>
                </c:pt>
                <c:pt idx="17">
                  <c:v>1956</c:v>
                </c:pt>
                <c:pt idx="18">
                  <c:v>1957</c:v>
                </c:pt>
                <c:pt idx="19">
                  <c:v>1958</c:v>
                </c:pt>
                <c:pt idx="20">
                  <c:v>1959</c:v>
                </c:pt>
                <c:pt idx="21">
                  <c:v>1960</c:v>
                </c:pt>
                <c:pt idx="22">
                  <c:v>1961</c:v>
                </c:pt>
                <c:pt idx="23">
                  <c:v>1962</c:v>
                </c:pt>
                <c:pt idx="24">
                  <c:v>1963</c:v>
                </c:pt>
                <c:pt idx="25">
                  <c:v>1964</c:v>
                </c:pt>
                <c:pt idx="26">
                  <c:v>1965</c:v>
                </c:pt>
                <c:pt idx="27">
                  <c:v>1966</c:v>
                </c:pt>
                <c:pt idx="28">
                  <c:v>1967</c:v>
                </c:pt>
                <c:pt idx="29">
                  <c:v>1968</c:v>
                </c:pt>
                <c:pt idx="30">
                  <c:v>1969</c:v>
                </c:pt>
                <c:pt idx="31">
                  <c:v>1970</c:v>
                </c:pt>
                <c:pt idx="32">
                  <c:v>1971</c:v>
                </c:pt>
                <c:pt idx="33">
                  <c:v>1972</c:v>
                </c:pt>
                <c:pt idx="34">
                  <c:v>1973</c:v>
                </c:pt>
                <c:pt idx="35">
                  <c:v>1974</c:v>
                </c:pt>
                <c:pt idx="36">
                  <c:v>1975</c:v>
                </c:pt>
                <c:pt idx="37">
                  <c:v>1976</c:v>
                </c:pt>
                <c:pt idx="38">
                  <c:v>1977</c:v>
                </c:pt>
                <c:pt idx="39">
                  <c:v>1978</c:v>
                </c:pt>
                <c:pt idx="40">
                  <c:v>1979</c:v>
                </c:pt>
                <c:pt idx="41">
                  <c:v>1980</c:v>
                </c:pt>
                <c:pt idx="42">
                  <c:v>1981</c:v>
                </c:pt>
                <c:pt idx="43">
                  <c:v>1982</c:v>
                </c:pt>
                <c:pt idx="44">
                  <c:v>1983</c:v>
                </c:pt>
                <c:pt idx="45">
                  <c:v>1984</c:v>
                </c:pt>
                <c:pt idx="46">
                  <c:v>1985</c:v>
                </c:pt>
                <c:pt idx="47">
                  <c:v>1986</c:v>
                </c:pt>
                <c:pt idx="48">
                  <c:v>1987</c:v>
                </c:pt>
                <c:pt idx="49">
                  <c:v>1988</c:v>
                </c:pt>
                <c:pt idx="50">
                  <c:v>1989</c:v>
                </c:pt>
                <c:pt idx="51">
                  <c:v>1990</c:v>
                </c:pt>
                <c:pt idx="52">
                  <c:v>1991</c:v>
                </c:pt>
                <c:pt idx="53">
                  <c:v>1992</c:v>
                </c:pt>
                <c:pt idx="54">
                  <c:v>1993</c:v>
                </c:pt>
                <c:pt idx="55">
                  <c:v>1994</c:v>
                </c:pt>
                <c:pt idx="56">
                  <c:v>1995</c:v>
                </c:pt>
                <c:pt idx="57">
                  <c:v>1996</c:v>
                </c:pt>
                <c:pt idx="58">
                  <c:v>1997</c:v>
                </c:pt>
                <c:pt idx="59">
                  <c:v>1998</c:v>
                </c:pt>
                <c:pt idx="60">
                  <c:v>1999</c:v>
                </c:pt>
                <c:pt idx="61">
                  <c:v>2000</c:v>
                </c:pt>
                <c:pt idx="62">
                  <c:v>2001</c:v>
                </c:pt>
                <c:pt idx="63">
                  <c:v>2002</c:v>
                </c:pt>
                <c:pt idx="64">
                  <c:v>2003</c:v>
                </c:pt>
                <c:pt idx="65">
                  <c:v>2004</c:v>
                </c:pt>
                <c:pt idx="66">
                  <c:v>2005</c:v>
                </c:pt>
                <c:pt idx="67">
                  <c:v>2006</c:v>
                </c:pt>
                <c:pt idx="68">
                  <c:v>2007</c:v>
                </c:pt>
                <c:pt idx="69">
                  <c:v>2008</c:v>
                </c:pt>
                <c:pt idx="70">
                  <c:v>2009</c:v>
                </c:pt>
                <c:pt idx="71">
                  <c:v>2010</c:v>
                </c:pt>
                <c:pt idx="72">
                  <c:v>2011</c:v>
                </c:pt>
                <c:pt idx="73">
                  <c:v>2012</c:v>
                </c:pt>
                <c:pt idx="74">
                  <c:v>2013</c:v>
                </c:pt>
                <c:pt idx="75">
                  <c:v>2014</c:v>
                </c:pt>
                <c:pt idx="76">
                  <c:v>2015</c:v>
                </c:pt>
                <c:pt idx="77">
                  <c:v>2016</c:v>
                </c:pt>
                <c:pt idx="78">
                  <c:v>2017</c:v>
                </c:pt>
                <c:pt idx="79">
                  <c:v>2018</c:v>
                </c:pt>
                <c:pt idx="80">
                  <c:v>2019</c:v>
                </c:pt>
                <c:pt idx="81">
                  <c:v>2020</c:v>
                </c:pt>
                <c:pt idx="82">
                  <c:v>2021</c:v>
                </c:pt>
                <c:pt idx="83">
                  <c:v>2022</c:v>
                </c:pt>
                <c:pt idx="84">
                  <c:v>2023</c:v>
                </c:pt>
                <c:pt idx="85">
                  <c:v>2024</c:v>
                </c:pt>
              </c:numCache>
            </c:numRef>
          </c:cat>
          <c:val>
            <c:numRef>
              <c:f>'Historical - summary'!$MI$4:$MI$88</c:f>
              <c:numCache>
                <c:formatCode>General</c:formatCode>
                <c:ptCount val="85"/>
                <c:pt idx="59" formatCode="#,##0">
                  <c:v>58276.644181028016</c:v>
                </c:pt>
                <c:pt idx="60" formatCode="#,##0">
                  <c:v>60528.846191106466</c:v>
                </c:pt>
                <c:pt idx="61" formatCode="#,##0">
                  <c:v>60178.066681678487</c:v>
                </c:pt>
                <c:pt idx="62" formatCode="#,##0">
                  <c:v>59993.472052868521</c:v>
                </c:pt>
                <c:pt idx="63" formatCode="#,##0">
                  <c:v>60264.192914604675</c:v>
                </c:pt>
                <c:pt idx="64" formatCode="#,##0">
                  <c:v>60752.357282128709</c:v>
                </c:pt>
                <c:pt idx="65" formatCode="#,##0">
                  <c:v>62478.934757057636</c:v>
                </c:pt>
                <c:pt idx="66" formatCode="#,##0">
                  <c:v>63560.784458404778</c:v>
                </c:pt>
                <c:pt idx="67" formatCode="#,##0">
                  <c:v>64280.965551651752</c:v>
                </c:pt>
                <c:pt idx="68" formatCode="#,##0">
                  <c:v>64828.309902288405</c:v>
                </c:pt>
                <c:pt idx="69" formatCode="#,##0">
                  <c:v>67410.021932594056</c:v>
                </c:pt>
                <c:pt idx="70" formatCode="#,##0">
                  <c:v>67727.4540772404</c:v>
                </c:pt>
                <c:pt idx="71" formatCode="#,##0">
                  <c:v>68266.385168707406</c:v>
                </c:pt>
                <c:pt idx="72" formatCode="#,##0">
                  <c:v>67253.42589124589</c:v>
                </c:pt>
                <c:pt idx="73" formatCode="#,##0">
                  <c:v>67992.677306841346</c:v>
                </c:pt>
                <c:pt idx="74" formatCode="#,##0">
                  <c:v>69611.311421218736</c:v>
                </c:pt>
                <c:pt idx="75" formatCode="#,##0">
                  <c:v>69170.069149264047</c:v>
                </c:pt>
                <c:pt idx="76" formatCode="#,##0">
                  <c:v>70149.178917937679</c:v>
                </c:pt>
                <c:pt idx="77" formatCode="#,##0">
                  <c:v>71740.884712886284</c:v>
                </c:pt>
                <c:pt idx="78" formatCode="#,##0">
                  <c:v>69901.246056885167</c:v>
                </c:pt>
                <c:pt idx="79" formatCode="#,##0">
                  <c:v>70440.661777041925</c:v>
                </c:pt>
                <c:pt idx="80" formatCode="#,##0">
                  <c:v>72460.045353730835</c:v>
                </c:pt>
                <c:pt idx="81" formatCode="#,##0">
                  <c:v>74207.69725835984</c:v>
                </c:pt>
                <c:pt idx="82" formatCode="#,##0">
                  <c:v>75714.311841252216</c:v>
                </c:pt>
                <c:pt idx="83" formatCode="#,##0">
                  <c:v>75706.801169820857</c:v>
                </c:pt>
                <c:pt idx="84" formatCode="#,##0">
                  <c:v>74660.097694065989</c:v>
                </c:pt>
              </c:numCache>
            </c:numRef>
          </c:val>
          <c:smooth val="0"/>
          <c:extLst>
            <c:ext xmlns:c16="http://schemas.microsoft.com/office/drawing/2014/chart" uri="{C3380CC4-5D6E-409C-BE32-E72D297353CC}">
              <c16:uniqueId val="{00000002-7318-4A57-94AB-CCC334E43BE0}"/>
            </c:ext>
          </c:extLst>
        </c:ser>
        <c:ser>
          <c:idx val="3"/>
          <c:order val="3"/>
          <c:tx>
            <c:strRef>
              <c:f>'Historical - summary'!$MJ$3</c:f>
              <c:strCache>
                <c:ptCount val="1"/>
                <c:pt idx="0">
                  <c:v>Real Average annual enterpreneurial income per SE (March 2024$)</c:v>
                </c:pt>
              </c:strCache>
            </c:strRef>
          </c:tx>
          <c:spPr>
            <a:ln w="28575" cap="rnd">
              <a:solidFill>
                <a:schemeClr val="tx2"/>
              </a:solidFill>
              <a:prstDash val="sysDot"/>
              <a:round/>
            </a:ln>
            <a:effectLst/>
          </c:spPr>
          <c:marker>
            <c:symbol val="none"/>
          </c:marker>
          <c:cat>
            <c:numRef>
              <c:f>'Historical - summary'!$A$4:$A$89</c:f>
              <c:numCache>
                <c:formatCode>0</c:formatCode>
                <c:ptCount val="86"/>
                <c:pt idx="0">
                  <c:v>1939</c:v>
                </c:pt>
                <c:pt idx="1">
                  <c:v>1940</c:v>
                </c:pt>
                <c:pt idx="2">
                  <c:v>1941</c:v>
                </c:pt>
                <c:pt idx="3">
                  <c:v>1942</c:v>
                </c:pt>
                <c:pt idx="4">
                  <c:v>1943</c:v>
                </c:pt>
                <c:pt idx="5">
                  <c:v>1944</c:v>
                </c:pt>
                <c:pt idx="6">
                  <c:v>1945</c:v>
                </c:pt>
                <c:pt idx="7">
                  <c:v>1946</c:v>
                </c:pt>
                <c:pt idx="8">
                  <c:v>1947</c:v>
                </c:pt>
                <c:pt idx="9">
                  <c:v>1948</c:v>
                </c:pt>
                <c:pt idx="10">
                  <c:v>1949</c:v>
                </c:pt>
                <c:pt idx="11">
                  <c:v>1950</c:v>
                </c:pt>
                <c:pt idx="12">
                  <c:v>1951</c:v>
                </c:pt>
                <c:pt idx="13">
                  <c:v>1952</c:v>
                </c:pt>
                <c:pt idx="14">
                  <c:v>1953</c:v>
                </c:pt>
                <c:pt idx="15">
                  <c:v>1954</c:v>
                </c:pt>
                <c:pt idx="16">
                  <c:v>1955</c:v>
                </c:pt>
                <c:pt idx="17">
                  <c:v>1956</c:v>
                </c:pt>
                <c:pt idx="18">
                  <c:v>1957</c:v>
                </c:pt>
                <c:pt idx="19">
                  <c:v>1958</c:v>
                </c:pt>
                <c:pt idx="20">
                  <c:v>1959</c:v>
                </c:pt>
                <c:pt idx="21">
                  <c:v>1960</c:v>
                </c:pt>
                <c:pt idx="22">
                  <c:v>1961</c:v>
                </c:pt>
                <c:pt idx="23">
                  <c:v>1962</c:v>
                </c:pt>
                <c:pt idx="24">
                  <c:v>1963</c:v>
                </c:pt>
                <c:pt idx="25">
                  <c:v>1964</c:v>
                </c:pt>
                <c:pt idx="26">
                  <c:v>1965</c:v>
                </c:pt>
                <c:pt idx="27">
                  <c:v>1966</c:v>
                </c:pt>
                <c:pt idx="28">
                  <c:v>1967</c:v>
                </c:pt>
                <c:pt idx="29">
                  <c:v>1968</c:v>
                </c:pt>
                <c:pt idx="30">
                  <c:v>1969</c:v>
                </c:pt>
                <c:pt idx="31">
                  <c:v>1970</c:v>
                </c:pt>
                <c:pt idx="32">
                  <c:v>1971</c:v>
                </c:pt>
                <c:pt idx="33">
                  <c:v>1972</c:v>
                </c:pt>
                <c:pt idx="34">
                  <c:v>1973</c:v>
                </c:pt>
                <c:pt idx="35">
                  <c:v>1974</c:v>
                </c:pt>
                <c:pt idx="36">
                  <c:v>1975</c:v>
                </c:pt>
                <c:pt idx="37">
                  <c:v>1976</c:v>
                </c:pt>
                <c:pt idx="38">
                  <c:v>1977</c:v>
                </c:pt>
                <c:pt idx="39">
                  <c:v>1978</c:v>
                </c:pt>
                <c:pt idx="40">
                  <c:v>1979</c:v>
                </c:pt>
                <c:pt idx="41">
                  <c:v>1980</c:v>
                </c:pt>
                <c:pt idx="42">
                  <c:v>1981</c:v>
                </c:pt>
                <c:pt idx="43">
                  <c:v>1982</c:v>
                </c:pt>
                <c:pt idx="44">
                  <c:v>1983</c:v>
                </c:pt>
                <c:pt idx="45">
                  <c:v>1984</c:v>
                </c:pt>
                <c:pt idx="46">
                  <c:v>1985</c:v>
                </c:pt>
                <c:pt idx="47">
                  <c:v>1986</c:v>
                </c:pt>
                <c:pt idx="48">
                  <c:v>1987</c:v>
                </c:pt>
                <c:pt idx="49">
                  <c:v>1988</c:v>
                </c:pt>
                <c:pt idx="50">
                  <c:v>1989</c:v>
                </c:pt>
                <c:pt idx="51">
                  <c:v>1990</c:v>
                </c:pt>
                <c:pt idx="52">
                  <c:v>1991</c:v>
                </c:pt>
                <c:pt idx="53">
                  <c:v>1992</c:v>
                </c:pt>
                <c:pt idx="54">
                  <c:v>1993</c:v>
                </c:pt>
                <c:pt idx="55">
                  <c:v>1994</c:v>
                </c:pt>
                <c:pt idx="56">
                  <c:v>1995</c:v>
                </c:pt>
                <c:pt idx="57">
                  <c:v>1996</c:v>
                </c:pt>
                <c:pt idx="58">
                  <c:v>1997</c:v>
                </c:pt>
                <c:pt idx="59">
                  <c:v>1998</c:v>
                </c:pt>
                <c:pt idx="60">
                  <c:v>1999</c:v>
                </c:pt>
                <c:pt idx="61">
                  <c:v>2000</c:v>
                </c:pt>
                <c:pt idx="62">
                  <c:v>2001</c:v>
                </c:pt>
                <c:pt idx="63">
                  <c:v>2002</c:v>
                </c:pt>
                <c:pt idx="64">
                  <c:v>2003</c:v>
                </c:pt>
                <c:pt idx="65">
                  <c:v>2004</c:v>
                </c:pt>
                <c:pt idx="66">
                  <c:v>2005</c:v>
                </c:pt>
                <c:pt idx="67">
                  <c:v>2006</c:v>
                </c:pt>
                <c:pt idx="68">
                  <c:v>2007</c:v>
                </c:pt>
                <c:pt idx="69">
                  <c:v>2008</c:v>
                </c:pt>
                <c:pt idx="70">
                  <c:v>2009</c:v>
                </c:pt>
                <c:pt idx="71">
                  <c:v>2010</c:v>
                </c:pt>
                <c:pt idx="72">
                  <c:v>2011</c:v>
                </c:pt>
                <c:pt idx="73">
                  <c:v>2012</c:v>
                </c:pt>
                <c:pt idx="74">
                  <c:v>2013</c:v>
                </c:pt>
                <c:pt idx="75">
                  <c:v>2014</c:v>
                </c:pt>
                <c:pt idx="76">
                  <c:v>2015</c:v>
                </c:pt>
                <c:pt idx="77">
                  <c:v>2016</c:v>
                </c:pt>
                <c:pt idx="78">
                  <c:v>2017</c:v>
                </c:pt>
                <c:pt idx="79">
                  <c:v>2018</c:v>
                </c:pt>
                <c:pt idx="80">
                  <c:v>2019</c:v>
                </c:pt>
                <c:pt idx="81">
                  <c:v>2020</c:v>
                </c:pt>
                <c:pt idx="82">
                  <c:v>2021</c:v>
                </c:pt>
                <c:pt idx="83">
                  <c:v>2022</c:v>
                </c:pt>
                <c:pt idx="84">
                  <c:v>2023</c:v>
                </c:pt>
                <c:pt idx="85">
                  <c:v>2024</c:v>
                </c:pt>
              </c:numCache>
            </c:numRef>
          </c:cat>
          <c:val>
            <c:numRef>
              <c:f>'Historical - summary'!$MJ$4:$MJ$88</c:f>
              <c:numCache>
                <c:formatCode>General</c:formatCode>
                <c:ptCount val="85"/>
                <c:pt idx="59" formatCode="#,##0">
                  <c:v>57050.748209744503</c:v>
                </c:pt>
                <c:pt idx="60" formatCode="#,##0">
                  <c:v>58901.2681825994</c:v>
                </c:pt>
                <c:pt idx="61" formatCode="#,##0">
                  <c:v>64970.62909312408</c:v>
                </c:pt>
                <c:pt idx="62" formatCode="#,##0">
                  <c:v>66020.22870145303</c:v>
                </c:pt>
                <c:pt idx="63" formatCode="#,##0">
                  <c:v>70901.864560873044</c:v>
                </c:pt>
                <c:pt idx="64" formatCode="#,##0">
                  <c:v>62655.707454174059</c:v>
                </c:pt>
                <c:pt idx="65" formatCode="#,##0">
                  <c:v>68062.987761669894</c:v>
                </c:pt>
                <c:pt idx="66" formatCode="#,##0">
                  <c:v>64461.331247945134</c:v>
                </c:pt>
                <c:pt idx="67" formatCode="#,##0">
                  <c:v>60833.051721455231</c:v>
                </c:pt>
                <c:pt idx="68" formatCode="#,##0">
                  <c:v>69118.031658355729</c:v>
                </c:pt>
                <c:pt idx="69" formatCode="#,##0">
                  <c:v>77847.422583668129</c:v>
                </c:pt>
                <c:pt idx="70" formatCode="#,##0">
                  <c:v>63725.641059724498</c:v>
                </c:pt>
                <c:pt idx="71" formatCode="#,##0">
                  <c:v>69029.76984689456</c:v>
                </c:pt>
                <c:pt idx="72" formatCode="#,##0">
                  <c:v>74305.641323756194</c:v>
                </c:pt>
                <c:pt idx="73" formatCode="#,##0">
                  <c:v>77609.899324944767</c:v>
                </c:pt>
                <c:pt idx="74" formatCode="#,##0">
                  <c:v>70026.485342149768</c:v>
                </c:pt>
                <c:pt idx="75" formatCode="#,##0">
                  <c:v>82751.062968112485</c:v>
                </c:pt>
                <c:pt idx="76" formatCode="#,##0">
                  <c:v>71267.597037517087</c:v>
                </c:pt>
                <c:pt idx="77" formatCode="#,##0">
                  <c:v>73115.012901680588</c:v>
                </c:pt>
                <c:pt idx="78" formatCode="#,##0">
                  <c:v>84041.029689843708</c:v>
                </c:pt>
                <c:pt idx="79" formatCode="#,##0">
                  <c:v>89350.16076972452</c:v>
                </c:pt>
                <c:pt idx="80" formatCode="#,##0">
                  <c:v>89571.944383199007</c:v>
                </c:pt>
                <c:pt idx="81" formatCode="#,##0">
                  <c:v>93414.818571253156</c:v>
                </c:pt>
                <c:pt idx="82" formatCode="#,##0">
                  <c:v>98223.709822256933</c:v>
                </c:pt>
                <c:pt idx="83" formatCode="#,##0">
                  <c:v>100544.95756947207</c:v>
                </c:pt>
                <c:pt idx="84" formatCode="#,##0">
                  <c:v>87932.626874785637</c:v>
                </c:pt>
              </c:numCache>
            </c:numRef>
          </c:val>
          <c:smooth val="0"/>
          <c:extLst>
            <c:ext xmlns:c16="http://schemas.microsoft.com/office/drawing/2014/chart" uri="{C3380CC4-5D6E-409C-BE32-E72D297353CC}">
              <c16:uniqueId val="{00000003-7318-4A57-94AB-CCC334E43BE0}"/>
            </c:ext>
          </c:extLst>
        </c:ser>
        <c:dLbls>
          <c:showLegendKey val="0"/>
          <c:showVal val="0"/>
          <c:showCatName val="0"/>
          <c:showSerName val="0"/>
          <c:showPercent val="0"/>
          <c:showBubbleSize val="0"/>
        </c:dLbls>
        <c:smooth val="0"/>
        <c:axId val="1709488720"/>
        <c:axId val="1709489680"/>
      </c:lineChart>
      <c:catAx>
        <c:axId val="170948872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March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709489680"/>
        <c:crosses val="autoZero"/>
        <c:auto val="1"/>
        <c:lblAlgn val="ctr"/>
        <c:lblOffset val="100"/>
        <c:noMultiLvlLbl val="0"/>
      </c:catAx>
      <c:valAx>
        <c:axId val="170948968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09488720"/>
        <c:crosses val="autoZero"/>
        <c:crossBetween val="between"/>
      </c:valAx>
      <c:spPr>
        <a:noFill/>
        <a:ln>
          <a:noFill/>
        </a:ln>
        <a:effectLst/>
      </c:spPr>
    </c:plotArea>
    <c:legend>
      <c:legendPos val="b"/>
      <c:layout>
        <c:manualLayout>
          <c:xMode val="edge"/>
          <c:yMode val="edge"/>
          <c:x val="1.6093078056627585E-2"/>
          <c:y val="0.87220797408033102"/>
          <c:w val="0.96793264796362966"/>
          <c:h val="9.2632490860331027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CCD6A5-53ED-4D1B-87CF-07871AC622ED}" type="datetimeFigureOut">
              <a:rPr lang="en-NZ" smtClean="0"/>
              <a:t>31/03/2025</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BFD2C6-D2E8-4665-869F-A683C2CD985F}" type="slidenum">
              <a:rPr lang="en-NZ" smtClean="0"/>
              <a:t>‹#›</a:t>
            </a:fld>
            <a:endParaRPr lang="en-NZ"/>
          </a:p>
        </p:txBody>
      </p:sp>
    </p:spTree>
    <p:extLst>
      <p:ext uri="{BB962C8B-B14F-4D97-AF65-F5344CB8AC3E}">
        <p14:creationId xmlns:p14="http://schemas.microsoft.com/office/powerpoint/2010/main" val="3537071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F92A-1ED5-13A6-E7A3-D4BB525B72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5281F8E5-0CC5-35F5-BF98-2EF8642821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0F71E9BD-B9EA-F76F-FC4E-A4EE3035F0AC}"/>
              </a:ext>
            </a:extLst>
          </p:cNvPr>
          <p:cNvSpPr>
            <a:spLocks noGrp="1"/>
          </p:cNvSpPr>
          <p:nvPr>
            <p:ph type="dt" sz="half" idx="10"/>
          </p:nvPr>
        </p:nvSpPr>
        <p:spPr/>
        <p:txBody>
          <a:bodyPr/>
          <a:lstStyle/>
          <a:p>
            <a:fld id="{6E7C5EFE-8021-4A9B-AF8B-F95EB27514BE}" type="datetime1">
              <a:rPr lang="en-NZ" smtClean="0"/>
              <a:t>31/03/2025</a:t>
            </a:fld>
            <a:endParaRPr lang="en-NZ"/>
          </a:p>
        </p:txBody>
      </p:sp>
      <p:sp>
        <p:nvSpPr>
          <p:cNvPr id="5" name="Footer Placeholder 4">
            <a:extLst>
              <a:ext uri="{FF2B5EF4-FFF2-40B4-BE49-F238E27FC236}">
                <a16:creationId xmlns:a16="http://schemas.microsoft.com/office/drawing/2014/main" id="{14C12D7D-8E66-C146-5340-7A39684369A9}"/>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AFE5F44C-FE83-BD15-D37C-F9D617FDE3D7}"/>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1095374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6917-3E0B-358C-41B0-5BC3A47BDE9F}"/>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607B4FF-935F-F97B-56A8-1E586B10A0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EE25EBB-3DCE-B99A-2EDE-EAC6AC6C27B9}"/>
              </a:ext>
            </a:extLst>
          </p:cNvPr>
          <p:cNvSpPr>
            <a:spLocks noGrp="1"/>
          </p:cNvSpPr>
          <p:nvPr>
            <p:ph type="dt" sz="half" idx="10"/>
          </p:nvPr>
        </p:nvSpPr>
        <p:spPr/>
        <p:txBody>
          <a:bodyPr/>
          <a:lstStyle/>
          <a:p>
            <a:fld id="{2E856A71-5409-464A-A0E0-52687BDEF40C}" type="datetime1">
              <a:rPr lang="en-NZ" smtClean="0"/>
              <a:t>31/03/2025</a:t>
            </a:fld>
            <a:endParaRPr lang="en-NZ"/>
          </a:p>
        </p:txBody>
      </p:sp>
      <p:sp>
        <p:nvSpPr>
          <p:cNvPr id="5" name="Footer Placeholder 4">
            <a:extLst>
              <a:ext uri="{FF2B5EF4-FFF2-40B4-BE49-F238E27FC236}">
                <a16:creationId xmlns:a16="http://schemas.microsoft.com/office/drawing/2014/main" id="{B2D2AC67-86EF-FE50-EED4-9CF922D08AD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9055112-312C-5D11-4807-D0E80E235B20}"/>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112433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33BD4-C370-3F19-1B1C-54EA357251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677332CF-E2CE-A41F-FEE8-3D6D277ABD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A05C29-41C4-ADD9-0B64-346085130EA3}"/>
              </a:ext>
            </a:extLst>
          </p:cNvPr>
          <p:cNvSpPr>
            <a:spLocks noGrp="1"/>
          </p:cNvSpPr>
          <p:nvPr>
            <p:ph type="dt" sz="half" idx="10"/>
          </p:nvPr>
        </p:nvSpPr>
        <p:spPr/>
        <p:txBody>
          <a:bodyPr/>
          <a:lstStyle/>
          <a:p>
            <a:fld id="{27410532-5BA1-44CA-BE2D-065C049769A6}" type="datetime1">
              <a:rPr lang="en-NZ" smtClean="0"/>
              <a:t>31/03/2025</a:t>
            </a:fld>
            <a:endParaRPr lang="en-NZ"/>
          </a:p>
        </p:txBody>
      </p:sp>
      <p:sp>
        <p:nvSpPr>
          <p:cNvPr id="5" name="Footer Placeholder 4">
            <a:extLst>
              <a:ext uri="{FF2B5EF4-FFF2-40B4-BE49-F238E27FC236}">
                <a16:creationId xmlns:a16="http://schemas.microsoft.com/office/drawing/2014/main" id="{4930E564-6FA0-051E-EAAA-F4FE780CAD12}"/>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186C949-63F7-544A-27D9-86BABEC1D276}"/>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858103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B0090-2552-BF98-C7C7-8E8E900B6FC6}"/>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AE47B790-C936-8112-A44E-DCD7B7D368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543C5B23-ACAC-52B2-3764-36CB1F1778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748B863C-7AF4-3E39-8713-D7D3C11B8213}"/>
              </a:ext>
            </a:extLst>
          </p:cNvPr>
          <p:cNvSpPr>
            <a:spLocks noGrp="1"/>
          </p:cNvSpPr>
          <p:nvPr>
            <p:ph type="dt" sz="half" idx="10"/>
          </p:nvPr>
        </p:nvSpPr>
        <p:spPr/>
        <p:txBody>
          <a:bodyPr/>
          <a:lstStyle/>
          <a:p>
            <a:fld id="{FCB4893E-2FD6-4663-AD9B-CF6B38DEA1E5}" type="datetime1">
              <a:rPr lang="en-NZ" smtClean="0"/>
              <a:t>31/03/2025</a:t>
            </a:fld>
            <a:endParaRPr lang="en-NZ"/>
          </a:p>
        </p:txBody>
      </p:sp>
      <p:sp>
        <p:nvSpPr>
          <p:cNvPr id="6" name="Footer Placeholder 5">
            <a:extLst>
              <a:ext uri="{FF2B5EF4-FFF2-40B4-BE49-F238E27FC236}">
                <a16:creationId xmlns:a16="http://schemas.microsoft.com/office/drawing/2014/main" id="{9A81B8E6-6161-4BFB-4224-311E1CF9C82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29786DE-03FE-37FD-7F89-14887303640E}"/>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3132844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61064-8AD8-13A8-2B9D-77802E152A5C}"/>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855D97D4-F7A4-9CED-2F16-2F1C64E790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44D5D9-80C7-8542-900A-2DC9D7F2F6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7F476772-51F5-4673-2B39-3D9329A03A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248573-0268-36B9-DA8E-EC1CA57655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7BFFC8B-CF82-C54F-6BD6-EF52D8BD60FD}"/>
              </a:ext>
            </a:extLst>
          </p:cNvPr>
          <p:cNvSpPr>
            <a:spLocks noGrp="1"/>
          </p:cNvSpPr>
          <p:nvPr>
            <p:ph type="dt" sz="half" idx="10"/>
          </p:nvPr>
        </p:nvSpPr>
        <p:spPr/>
        <p:txBody>
          <a:bodyPr/>
          <a:lstStyle/>
          <a:p>
            <a:fld id="{86C711D9-AE3E-4088-A78F-87C8E517BA6F}" type="datetime1">
              <a:rPr lang="en-NZ" smtClean="0"/>
              <a:t>31/03/2025</a:t>
            </a:fld>
            <a:endParaRPr lang="en-NZ"/>
          </a:p>
        </p:txBody>
      </p:sp>
      <p:sp>
        <p:nvSpPr>
          <p:cNvPr id="8" name="Footer Placeholder 7">
            <a:extLst>
              <a:ext uri="{FF2B5EF4-FFF2-40B4-BE49-F238E27FC236}">
                <a16:creationId xmlns:a16="http://schemas.microsoft.com/office/drawing/2014/main" id="{B26279C5-53C7-3E79-9A16-725438791523}"/>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56C2F735-6F33-3357-8C17-B94A721EA52F}"/>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4063961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00D7B-AF2D-6DDD-F7FA-700EAACF2245}"/>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EA6C61C7-2728-29D4-9F7E-CC1085D65C64}"/>
              </a:ext>
            </a:extLst>
          </p:cNvPr>
          <p:cNvSpPr>
            <a:spLocks noGrp="1"/>
          </p:cNvSpPr>
          <p:nvPr>
            <p:ph type="dt" sz="half" idx="10"/>
          </p:nvPr>
        </p:nvSpPr>
        <p:spPr/>
        <p:txBody>
          <a:bodyPr/>
          <a:lstStyle/>
          <a:p>
            <a:fld id="{26019566-1E0C-48D4-9685-1A5C56AC2AA0}" type="datetime1">
              <a:rPr lang="en-NZ" smtClean="0"/>
              <a:t>31/03/2025</a:t>
            </a:fld>
            <a:endParaRPr lang="en-NZ"/>
          </a:p>
        </p:txBody>
      </p:sp>
      <p:sp>
        <p:nvSpPr>
          <p:cNvPr id="4" name="Footer Placeholder 3">
            <a:extLst>
              <a:ext uri="{FF2B5EF4-FFF2-40B4-BE49-F238E27FC236}">
                <a16:creationId xmlns:a16="http://schemas.microsoft.com/office/drawing/2014/main" id="{1A987F4C-5ABB-884E-D760-6831DB36EFE4}"/>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210A377D-9892-E13D-2183-7B5AF3880ED0}"/>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756970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49776B-E4D5-C189-D656-A66A0DCA2415}"/>
              </a:ext>
            </a:extLst>
          </p:cNvPr>
          <p:cNvSpPr>
            <a:spLocks noGrp="1"/>
          </p:cNvSpPr>
          <p:nvPr>
            <p:ph type="dt" sz="half" idx="10"/>
          </p:nvPr>
        </p:nvSpPr>
        <p:spPr/>
        <p:txBody>
          <a:bodyPr/>
          <a:lstStyle/>
          <a:p>
            <a:fld id="{4FFD64AD-9DBA-49D0-ABAF-40B449A8CB3F}" type="datetime1">
              <a:rPr lang="en-NZ" smtClean="0"/>
              <a:t>31/03/2025</a:t>
            </a:fld>
            <a:endParaRPr lang="en-NZ"/>
          </a:p>
        </p:txBody>
      </p:sp>
      <p:sp>
        <p:nvSpPr>
          <p:cNvPr id="3" name="Footer Placeholder 2">
            <a:extLst>
              <a:ext uri="{FF2B5EF4-FFF2-40B4-BE49-F238E27FC236}">
                <a16:creationId xmlns:a16="http://schemas.microsoft.com/office/drawing/2014/main" id="{C1AC90C2-672D-53B9-2183-2185EB6BDDEC}"/>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8B615622-2299-B243-208D-97E48BA22BC2}"/>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3703686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0108-828F-AE5D-24C4-3323046A22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008E47B4-B867-B464-771C-2881D276E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2EA4D0B1-33D8-484E-7D8F-A4F0F058B2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FE8473-2CE1-EF56-3B60-9B2B97A7B38B}"/>
              </a:ext>
            </a:extLst>
          </p:cNvPr>
          <p:cNvSpPr>
            <a:spLocks noGrp="1"/>
          </p:cNvSpPr>
          <p:nvPr>
            <p:ph type="dt" sz="half" idx="10"/>
          </p:nvPr>
        </p:nvSpPr>
        <p:spPr/>
        <p:txBody>
          <a:bodyPr/>
          <a:lstStyle/>
          <a:p>
            <a:fld id="{B2C98831-8F8C-431B-87AF-C0E2F94F7AFC}" type="datetime1">
              <a:rPr lang="en-NZ" smtClean="0"/>
              <a:t>31/03/2025</a:t>
            </a:fld>
            <a:endParaRPr lang="en-NZ"/>
          </a:p>
        </p:txBody>
      </p:sp>
      <p:sp>
        <p:nvSpPr>
          <p:cNvPr id="6" name="Footer Placeholder 5">
            <a:extLst>
              <a:ext uri="{FF2B5EF4-FFF2-40B4-BE49-F238E27FC236}">
                <a16:creationId xmlns:a16="http://schemas.microsoft.com/office/drawing/2014/main" id="{79AA97D5-3C3F-5FF0-2E1F-7EAFC7E96952}"/>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A60BFCE1-79D6-BD9E-2D9B-3AE71C8B30FD}"/>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599998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0DA88-A248-EABE-5C17-905E0A2D2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41AE9DBC-2F32-5B9B-D39A-4A595C350E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74369731-FA6C-20D5-8D01-764BB76F7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FE9E6F-6AB4-9DA1-9A39-EB2E6D1DEFD9}"/>
              </a:ext>
            </a:extLst>
          </p:cNvPr>
          <p:cNvSpPr>
            <a:spLocks noGrp="1"/>
          </p:cNvSpPr>
          <p:nvPr>
            <p:ph type="dt" sz="half" idx="10"/>
          </p:nvPr>
        </p:nvSpPr>
        <p:spPr/>
        <p:txBody>
          <a:bodyPr/>
          <a:lstStyle/>
          <a:p>
            <a:fld id="{4531EA80-5CD3-4B79-92F1-B77A52AB830E}" type="datetime1">
              <a:rPr lang="en-NZ" smtClean="0"/>
              <a:t>31/03/2025</a:t>
            </a:fld>
            <a:endParaRPr lang="en-NZ"/>
          </a:p>
        </p:txBody>
      </p:sp>
      <p:sp>
        <p:nvSpPr>
          <p:cNvPr id="6" name="Footer Placeholder 5">
            <a:extLst>
              <a:ext uri="{FF2B5EF4-FFF2-40B4-BE49-F238E27FC236}">
                <a16:creationId xmlns:a16="http://schemas.microsoft.com/office/drawing/2014/main" id="{AE5D385C-A2B4-FFB9-7FBE-17244B07E68F}"/>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2B6664B8-1106-3105-83F8-772D8EC7F2F2}"/>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739792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DEC60-FB1D-EF4E-CB5F-7D913660CD70}"/>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7D126D33-07EF-5477-9BA2-9DF347175B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9E1699B-EA43-F03C-0125-BCD5E4655B06}"/>
              </a:ext>
            </a:extLst>
          </p:cNvPr>
          <p:cNvSpPr>
            <a:spLocks noGrp="1"/>
          </p:cNvSpPr>
          <p:nvPr>
            <p:ph type="dt" sz="half" idx="10"/>
          </p:nvPr>
        </p:nvSpPr>
        <p:spPr/>
        <p:txBody>
          <a:bodyPr/>
          <a:lstStyle/>
          <a:p>
            <a:fld id="{87B00DAB-75DF-41F3-802A-548FA1565521}" type="datetime1">
              <a:rPr lang="en-NZ" smtClean="0"/>
              <a:t>31/03/2025</a:t>
            </a:fld>
            <a:endParaRPr lang="en-NZ"/>
          </a:p>
        </p:txBody>
      </p:sp>
      <p:sp>
        <p:nvSpPr>
          <p:cNvPr id="5" name="Footer Placeholder 4">
            <a:extLst>
              <a:ext uri="{FF2B5EF4-FFF2-40B4-BE49-F238E27FC236}">
                <a16:creationId xmlns:a16="http://schemas.microsoft.com/office/drawing/2014/main" id="{E3F56BF1-9A93-45E9-836B-A569CB96CE5E}"/>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ADFA484-8607-CA27-6704-314286BB45EA}"/>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3714696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3EA171-39EC-969A-1859-5806507C38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FB888FE0-87B8-0106-36E3-25F0B80E22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952DFD5D-0D07-A599-4F25-DAE375F23B3B}"/>
              </a:ext>
            </a:extLst>
          </p:cNvPr>
          <p:cNvSpPr>
            <a:spLocks noGrp="1"/>
          </p:cNvSpPr>
          <p:nvPr>
            <p:ph type="dt" sz="half" idx="10"/>
          </p:nvPr>
        </p:nvSpPr>
        <p:spPr/>
        <p:txBody>
          <a:bodyPr/>
          <a:lstStyle/>
          <a:p>
            <a:fld id="{532E36B3-701E-4A72-B126-F0839C6DE8AD}" type="datetime1">
              <a:rPr lang="en-NZ" smtClean="0"/>
              <a:t>31/03/2025</a:t>
            </a:fld>
            <a:endParaRPr lang="en-NZ"/>
          </a:p>
        </p:txBody>
      </p:sp>
      <p:sp>
        <p:nvSpPr>
          <p:cNvPr id="5" name="Footer Placeholder 4">
            <a:extLst>
              <a:ext uri="{FF2B5EF4-FFF2-40B4-BE49-F238E27FC236}">
                <a16:creationId xmlns:a16="http://schemas.microsoft.com/office/drawing/2014/main" id="{289A47AD-847A-6B89-5D9C-DD325B5CBDC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FCB405A-EB07-F514-CFD7-C9A25B7DBAF9}"/>
              </a:ext>
            </a:extLst>
          </p:cNvPr>
          <p:cNvSpPr>
            <a:spLocks noGrp="1"/>
          </p:cNvSpPr>
          <p:nvPr>
            <p:ph type="sldNum" sz="quarter" idx="12"/>
          </p:nvPr>
        </p:nvSpPr>
        <p:spPr/>
        <p:txBody>
          <a:bodyPr/>
          <a:lstStyle/>
          <a:p>
            <a:fld id="{9A68C838-660D-4DA1-A6FB-5DF6405DCA43}" type="slidenum">
              <a:rPr lang="en-NZ" smtClean="0"/>
              <a:t>‹#›</a:t>
            </a:fld>
            <a:endParaRPr lang="en-NZ"/>
          </a:p>
        </p:txBody>
      </p:sp>
    </p:spTree>
    <p:extLst>
      <p:ext uri="{BB962C8B-B14F-4D97-AF65-F5344CB8AC3E}">
        <p14:creationId xmlns:p14="http://schemas.microsoft.com/office/powerpoint/2010/main" val="1407184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F60A5F-C641-592B-6573-0C0082154D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5FAE3231-0597-6A9B-BEF4-36E7AC505E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CB62F1F-0ABA-9BBD-9618-E8E38B70F9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8EB0E5-4FFF-484A-80C0-C62AAF4A5B9B}" type="datetime1">
              <a:rPr lang="en-NZ" smtClean="0"/>
              <a:t>31/03/2025</a:t>
            </a:fld>
            <a:endParaRPr lang="en-NZ"/>
          </a:p>
        </p:txBody>
      </p:sp>
      <p:sp>
        <p:nvSpPr>
          <p:cNvPr id="5" name="Footer Placeholder 4">
            <a:extLst>
              <a:ext uri="{FF2B5EF4-FFF2-40B4-BE49-F238E27FC236}">
                <a16:creationId xmlns:a16="http://schemas.microsoft.com/office/drawing/2014/main" id="{9715CE86-2CCB-9A14-0F75-7CB98F7143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1D479D2F-A718-EACB-A1A1-5117ABAC9C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68C838-660D-4DA1-A6FB-5DF6405DCA43}" type="slidenum">
              <a:rPr lang="en-NZ" smtClean="0"/>
              <a:t>‹#›</a:t>
            </a:fld>
            <a:endParaRPr lang="en-NZ"/>
          </a:p>
        </p:txBody>
      </p:sp>
    </p:spTree>
    <p:extLst>
      <p:ext uri="{BB962C8B-B14F-4D97-AF65-F5344CB8AC3E}">
        <p14:creationId xmlns:p14="http://schemas.microsoft.com/office/powerpoint/2010/main" val="745260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http://www.nzlii.org/nz/journals/NZLRFOP/1990/31.html"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E44F3-F3B1-7A97-C3F1-F44B43613256}"/>
              </a:ext>
            </a:extLst>
          </p:cNvPr>
          <p:cNvSpPr>
            <a:spLocks noGrp="1"/>
          </p:cNvSpPr>
          <p:nvPr>
            <p:ph type="ctrTitle"/>
          </p:nvPr>
        </p:nvSpPr>
        <p:spPr>
          <a:xfrm>
            <a:off x="1524000" y="1122363"/>
            <a:ext cx="9144000" cy="1425628"/>
          </a:xfrm>
        </p:spPr>
        <p:txBody>
          <a:bodyPr>
            <a:normAutofit/>
          </a:bodyPr>
          <a:lstStyle/>
          <a:p>
            <a:r>
              <a:rPr lang="en-NZ" sz="3600" dirty="0"/>
              <a:t>Escaping from the iron cage of embedded neoliberal statutes</a:t>
            </a:r>
          </a:p>
        </p:txBody>
      </p:sp>
      <p:sp>
        <p:nvSpPr>
          <p:cNvPr id="3" name="Subtitle 2">
            <a:extLst>
              <a:ext uri="{FF2B5EF4-FFF2-40B4-BE49-F238E27FC236}">
                <a16:creationId xmlns:a16="http://schemas.microsoft.com/office/drawing/2014/main" id="{60A6E170-408B-2959-2399-33F6B0E87A02}"/>
              </a:ext>
            </a:extLst>
          </p:cNvPr>
          <p:cNvSpPr>
            <a:spLocks noGrp="1"/>
          </p:cNvSpPr>
          <p:nvPr>
            <p:ph type="subTitle" idx="1"/>
          </p:nvPr>
        </p:nvSpPr>
        <p:spPr>
          <a:xfrm>
            <a:off x="1380162" y="3089955"/>
            <a:ext cx="9144000" cy="1220055"/>
          </a:xfrm>
        </p:spPr>
        <p:txBody>
          <a:bodyPr/>
          <a:lstStyle/>
          <a:p>
            <a:r>
              <a:rPr lang="en-NZ" dirty="0"/>
              <a:t>Geoff Bertram</a:t>
            </a:r>
          </a:p>
          <a:p>
            <a:r>
              <a:rPr lang="en-NZ" dirty="0"/>
              <a:t>2 April 2025</a:t>
            </a:r>
          </a:p>
        </p:txBody>
      </p:sp>
      <p:sp>
        <p:nvSpPr>
          <p:cNvPr id="4" name="TextBox 3">
            <a:extLst>
              <a:ext uri="{FF2B5EF4-FFF2-40B4-BE49-F238E27FC236}">
                <a16:creationId xmlns:a16="http://schemas.microsoft.com/office/drawing/2014/main" id="{0A6E7826-025C-752F-D053-BBF2C66EF4EC}"/>
              </a:ext>
            </a:extLst>
          </p:cNvPr>
          <p:cNvSpPr txBox="1"/>
          <p:nvPr/>
        </p:nvSpPr>
        <p:spPr>
          <a:xfrm>
            <a:off x="2150724" y="4709700"/>
            <a:ext cx="7890552" cy="830997"/>
          </a:xfrm>
          <a:prstGeom prst="rect">
            <a:avLst/>
          </a:prstGeom>
          <a:no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We shouldn’t put people in charge of government who don’t believe in government. They fail us every time.</a:t>
            </a:r>
          </a:p>
        </p:txBody>
      </p:sp>
    </p:spTree>
    <p:extLst>
      <p:ext uri="{BB962C8B-B14F-4D97-AF65-F5344CB8AC3E}">
        <p14:creationId xmlns:p14="http://schemas.microsoft.com/office/powerpoint/2010/main" val="3091135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CC462-3BFD-97F5-B4FC-E0BD346531F9}"/>
              </a:ext>
            </a:extLst>
          </p:cNvPr>
          <p:cNvSpPr txBox="1">
            <a:spLocks/>
          </p:cNvSpPr>
          <p:nvPr/>
        </p:nvSpPr>
        <p:spPr>
          <a:xfrm>
            <a:off x="2160282" y="144978"/>
            <a:ext cx="6959601" cy="7881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NZ" sz="4000" dirty="0"/>
              <a:t>The problem</a:t>
            </a:r>
            <a:endParaRPr lang="en-US" sz="4000" dirty="0"/>
          </a:p>
        </p:txBody>
      </p:sp>
      <p:sp>
        <p:nvSpPr>
          <p:cNvPr id="3" name="Content Placeholder 2">
            <a:extLst>
              <a:ext uri="{FF2B5EF4-FFF2-40B4-BE49-F238E27FC236}">
                <a16:creationId xmlns:a16="http://schemas.microsoft.com/office/drawing/2014/main" id="{FA6E29DD-F56B-5D1B-C232-97C4A0DE9191}"/>
              </a:ext>
            </a:extLst>
          </p:cNvPr>
          <p:cNvSpPr txBox="1">
            <a:spLocks/>
          </p:cNvSpPr>
          <p:nvPr/>
        </p:nvSpPr>
        <p:spPr>
          <a:xfrm>
            <a:off x="1130158" y="1077010"/>
            <a:ext cx="9370032" cy="50566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NZ" sz="2400" dirty="0">
                <a:solidFill>
                  <a:srgbClr val="000000"/>
                </a:solidFill>
              </a:rPr>
              <a:t>The body of ideas known as neoliberalism has dominated New Zealand policymaking for two decades following the 1984 election of the Fourth Labour Government. </a:t>
            </a:r>
          </a:p>
          <a:p>
            <a:pPr>
              <a:spcAft>
                <a:spcPts val="1200"/>
              </a:spcAft>
            </a:pPr>
            <a:r>
              <a:rPr lang="en-NZ" sz="2400" dirty="0">
                <a:solidFill>
                  <a:srgbClr val="000000"/>
                </a:solidFill>
              </a:rPr>
              <a:t>During those years, several major pieces of legislation, passed by our Parliament, have entrenched neoliberal policy prescriptions on the statute book. </a:t>
            </a:r>
          </a:p>
          <a:p>
            <a:pPr>
              <a:spcAft>
                <a:spcPts val="1200"/>
              </a:spcAft>
            </a:pPr>
            <a:r>
              <a:rPr lang="en-NZ" sz="2400" dirty="0">
                <a:solidFill>
                  <a:srgbClr val="000000"/>
                </a:solidFill>
              </a:rPr>
              <a:t>The legacy of neoliberal law continues to put what I call an ‘iron cage’ around policy by tying the hands of Government and the courts. </a:t>
            </a:r>
          </a:p>
          <a:p>
            <a:pPr>
              <a:spcAft>
                <a:spcPts val="1200"/>
              </a:spcAft>
            </a:pPr>
            <a:r>
              <a:rPr lang="en-NZ" sz="2400" dirty="0">
                <a:solidFill>
                  <a:srgbClr val="000000"/>
                </a:solidFill>
              </a:rPr>
              <a:t>Breaking out of that cage is extraordinarily difficult so long as much of the public service remains wedded to it and Parliament lacks any clear programme of proposals for post-neoliberal legislation. </a:t>
            </a:r>
            <a:endParaRPr lang="en-US" sz="2400" dirty="0"/>
          </a:p>
        </p:txBody>
      </p:sp>
      <p:sp>
        <p:nvSpPr>
          <p:cNvPr id="4" name="Slide Number Placeholder 3">
            <a:extLst>
              <a:ext uri="{FF2B5EF4-FFF2-40B4-BE49-F238E27FC236}">
                <a16:creationId xmlns:a16="http://schemas.microsoft.com/office/drawing/2014/main" id="{0CC2DC91-3E19-EE02-2FD9-93B46351C4BF}"/>
              </a:ext>
            </a:extLst>
          </p:cNvPr>
          <p:cNvSpPr>
            <a:spLocks noGrp="1"/>
          </p:cNvSpPr>
          <p:nvPr>
            <p:ph type="sldNum" sz="quarter" idx="12"/>
          </p:nvPr>
        </p:nvSpPr>
        <p:spPr/>
        <p:txBody>
          <a:bodyPr/>
          <a:lstStyle/>
          <a:p>
            <a:fld id="{9A68C838-660D-4DA1-A6FB-5DF6405DCA43}" type="slidenum">
              <a:rPr lang="en-NZ" smtClean="0"/>
              <a:t>2</a:t>
            </a:fld>
            <a:endParaRPr lang="en-NZ"/>
          </a:p>
        </p:txBody>
      </p:sp>
    </p:spTree>
    <p:extLst>
      <p:ext uri="{BB962C8B-B14F-4D97-AF65-F5344CB8AC3E}">
        <p14:creationId xmlns:p14="http://schemas.microsoft.com/office/powerpoint/2010/main" val="73619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0DB91E9-B5EF-D8B3-5D93-5BAB553EE0C1}"/>
              </a:ext>
            </a:extLst>
          </p:cNvPr>
          <p:cNvSpPr>
            <a:spLocks noGrp="1"/>
          </p:cNvSpPr>
          <p:nvPr>
            <p:ph idx="1"/>
          </p:nvPr>
        </p:nvSpPr>
        <p:spPr>
          <a:xfrm>
            <a:off x="838200" y="369870"/>
            <a:ext cx="10515600" cy="6164494"/>
          </a:xfrm>
        </p:spPr>
        <p:txBody>
          <a:bodyPr>
            <a:noAutofit/>
          </a:bodyPr>
          <a:lstStyle/>
          <a:p>
            <a:pPr marL="0" indent="0">
              <a:buNone/>
            </a:pPr>
            <a:r>
              <a:rPr lang="en-NZ" sz="2400" dirty="0">
                <a:effectLst/>
                <a:latin typeface="Calibri" panose="020F0502020204030204" pitchFamily="34" charset="0"/>
                <a:ea typeface="Times New Roman" panose="02020603050405020304" pitchFamily="18" charset="0"/>
                <a:cs typeface="Calibri" panose="020F0502020204030204" pitchFamily="34" charset="0"/>
              </a:rPr>
              <a:t>A whole generation of New Zealanders have never known what it is like to live in a country where </a:t>
            </a:r>
          </a:p>
          <a:p>
            <a:pPr marL="0" indent="0">
              <a:buNone/>
            </a:pPr>
            <a:endParaRPr lang="en-NZ" sz="2400" dirty="0">
              <a:effectLst/>
              <a:latin typeface="Calibri" panose="020F0502020204030204" pitchFamily="34" charset="0"/>
              <a:ea typeface="Times New Roman" panose="02020603050405020304" pitchFamily="18" charset="0"/>
              <a:cs typeface="Calibri" panose="020F0502020204030204" pitchFamily="34" charset="0"/>
            </a:endParaRP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a Ministry of Works did the heavy lifting in infrastructure</a:t>
            </a: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blue-skies scientific  work thrived in a not-for-profit Department of Scientific and Industrial Research</a:t>
            </a: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state-owned businesses were directed to pursue social wellbeing rather than profit</a:t>
            </a: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universities were  motivated by scholarship and knowledge rather than profit and property development</a:t>
            </a: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there were local democratic elections to, and participation on, Harbour Boards, Education Boards. Hospital Boards, Electricity Supply Authorities and similar agencies</a:t>
            </a: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the public service was headed by senior officials who knew first-hand the business of their departments; </a:t>
            </a: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monopoly profits were illegal; </a:t>
            </a:r>
          </a:p>
          <a:p>
            <a:pPr>
              <a:spcBef>
                <a:spcPts val="0"/>
              </a:spcBef>
              <a:spcAft>
                <a:spcPts val="1200"/>
              </a:spcAft>
            </a:pPr>
            <a:r>
              <a:rPr lang="en-NZ" sz="2000" dirty="0">
                <a:effectLst/>
                <a:latin typeface="Calibri" panose="020F0502020204030204" pitchFamily="34" charset="0"/>
                <a:ea typeface="Times New Roman" panose="02020603050405020304" pitchFamily="18" charset="0"/>
                <a:cs typeface="Calibri" panose="020F0502020204030204" pitchFamily="34" charset="0"/>
              </a:rPr>
              <a:t>and so on.  </a:t>
            </a:r>
            <a:endParaRPr lang="en-NZ"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61F81F4-2E25-E84E-FA1B-3069A63ABDE5}"/>
              </a:ext>
            </a:extLst>
          </p:cNvPr>
          <p:cNvSpPr>
            <a:spLocks noGrp="1"/>
          </p:cNvSpPr>
          <p:nvPr>
            <p:ph type="sldNum" sz="quarter" idx="12"/>
          </p:nvPr>
        </p:nvSpPr>
        <p:spPr/>
        <p:txBody>
          <a:bodyPr/>
          <a:lstStyle/>
          <a:p>
            <a:fld id="{9A68C838-660D-4DA1-A6FB-5DF6405DCA43}" type="slidenum">
              <a:rPr lang="en-NZ" smtClean="0"/>
              <a:t>3</a:t>
            </a:fld>
            <a:endParaRPr lang="en-NZ"/>
          </a:p>
        </p:txBody>
      </p:sp>
    </p:spTree>
    <p:extLst>
      <p:ext uri="{BB962C8B-B14F-4D97-AF65-F5344CB8AC3E}">
        <p14:creationId xmlns:p14="http://schemas.microsoft.com/office/powerpoint/2010/main" val="93366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rgbClr val="229AD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3" end="3"/>
                                            </p:txEl>
                                          </p:spTgt>
                                        </p:tgtEl>
                                        <p:attrNameLst>
                                          <p:attrName>ppt_c</p:attrName>
                                        </p:attrNameLst>
                                      </p:cBhvr>
                                      <p:to>
                                        <a:srgbClr val="229A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4" end="4"/>
                                            </p:txEl>
                                          </p:spTgt>
                                        </p:tgtEl>
                                        <p:attrNameLst>
                                          <p:attrName>ppt_c</p:attrName>
                                        </p:attrNameLst>
                                      </p:cBhvr>
                                      <p:to>
                                        <a:srgbClr val="229A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5" end="5"/>
                                            </p:txEl>
                                          </p:spTgt>
                                        </p:tgtEl>
                                        <p:attrNameLst>
                                          <p:attrName>ppt_c</p:attrName>
                                        </p:attrNameLst>
                                      </p:cBhvr>
                                      <p:to>
                                        <a:srgbClr val="229AD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6" end="6"/>
                                            </p:txEl>
                                          </p:spTgt>
                                        </p:tgtEl>
                                        <p:attrNameLst>
                                          <p:attrName>ppt_c</p:attrName>
                                        </p:attrNameLst>
                                      </p:cBhvr>
                                      <p:to>
                                        <a:srgbClr val="229AD0"/>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7" end="7"/>
                                            </p:txEl>
                                          </p:spTgt>
                                        </p:tgtEl>
                                        <p:attrNameLst>
                                          <p:attrName>ppt_c</p:attrName>
                                        </p:attrNameLst>
                                      </p:cBhvr>
                                      <p:to>
                                        <a:srgbClr val="229AD0"/>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A43A-DE47-F820-EEE2-EBD0F4031AEE}"/>
              </a:ext>
            </a:extLst>
          </p:cNvPr>
          <p:cNvSpPr>
            <a:spLocks noGrp="1"/>
          </p:cNvSpPr>
          <p:nvPr>
            <p:ph type="title"/>
          </p:nvPr>
        </p:nvSpPr>
        <p:spPr>
          <a:xfrm>
            <a:off x="838200" y="169916"/>
            <a:ext cx="10515600" cy="1325563"/>
          </a:xfrm>
        </p:spPr>
        <p:txBody>
          <a:bodyPr>
            <a:normAutofit/>
          </a:bodyPr>
          <a:lstStyle/>
          <a:p>
            <a:pPr algn="ctr"/>
            <a:r>
              <a:rPr lang="en-NZ" sz="2000" kern="100" dirty="0">
                <a:effectLst/>
                <a:latin typeface="Calibri" panose="020F0502020204030204" pitchFamily="34" charset="0"/>
                <a:ea typeface="Calibri" panose="020F0502020204030204" pitchFamily="34" charset="0"/>
                <a:cs typeface="Times New Roman" panose="02020603050405020304" pitchFamily="18" charset="0"/>
              </a:rPr>
              <a:t>The essential neoliberal tactic is to embed into statute a series of measures that either directly restrain government from acting, or put it in the position of having to defend itself against charges of “irresponsibility”.</a:t>
            </a:r>
            <a:endParaRPr lang="en-NZ" sz="2000" dirty="0"/>
          </a:p>
        </p:txBody>
      </p:sp>
      <p:sp>
        <p:nvSpPr>
          <p:cNvPr id="3" name="Content Placeholder 2">
            <a:extLst>
              <a:ext uri="{FF2B5EF4-FFF2-40B4-BE49-F238E27FC236}">
                <a16:creationId xmlns:a16="http://schemas.microsoft.com/office/drawing/2014/main" id="{EA4B244C-C599-071A-9A55-883D34958971}"/>
              </a:ext>
            </a:extLst>
          </p:cNvPr>
          <p:cNvSpPr>
            <a:spLocks noGrp="1"/>
          </p:cNvSpPr>
          <p:nvPr>
            <p:ph idx="1"/>
          </p:nvPr>
        </p:nvSpPr>
        <p:spPr>
          <a:xfrm>
            <a:off x="838200" y="1592494"/>
            <a:ext cx="10515600" cy="4584469"/>
          </a:xfrm>
        </p:spPr>
        <p:txBody>
          <a:bodyPr>
            <a:normAutofit fontScale="85000" lnSpcReduction="20000"/>
          </a:bodyPr>
          <a:lstStyle/>
          <a:p>
            <a:pPr marL="92075" indent="0" algn="just">
              <a:lnSpc>
                <a:spcPct val="107000"/>
              </a:lnSpc>
              <a:buNone/>
            </a:pPr>
            <a:r>
              <a:rPr lang="en-NZ" sz="2400" kern="100" dirty="0">
                <a:effectLst/>
                <a:latin typeface="Calibri" panose="020F0502020204030204" pitchFamily="34" charset="0"/>
                <a:ea typeface="Calibri" panose="020F0502020204030204" pitchFamily="34" charset="0"/>
                <a:cs typeface="Times New Roman" panose="02020603050405020304" pitchFamily="18" charset="0"/>
              </a:rPr>
              <a:t>Sometimes just single sections within an Act:</a:t>
            </a:r>
          </a:p>
          <a:p>
            <a:pPr marL="342900" lvl="0" indent="-342900" algn="just">
              <a:lnSpc>
                <a:spcPct val="107000"/>
              </a:lnSpc>
              <a:buFont typeface="Symbol" panose="05050102010706020507" pitchFamily="18" charset="2"/>
              <a:buChar char=""/>
            </a:pPr>
            <a:r>
              <a:rPr lang="en-NZ" sz="1800" kern="100" dirty="0">
                <a:effectLst/>
                <a:latin typeface="Calibri" panose="020F0502020204030204" pitchFamily="34" charset="0"/>
                <a:ea typeface="Calibri" panose="020F0502020204030204" pitchFamily="34" charset="0"/>
                <a:cs typeface="Times New Roman" panose="02020603050405020304" pitchFamily="18" charset="0"/>
              </a:rPr>
              <a:t>Public Finance Act s26G</a:t>
            </a:r>
          </a:p>
          <a:p>
            <a:pPr marL="342900" lvl="0" indent="-342900" algn="just">
              <a:lnSpc>
                <a:spcPct val="107000"/>
              </a:lnSpc>
              <a:buFont typeface="Symbol" panose="05050102010706020507" pitchFamily="18" charset="2"/>
              <a:buChar char=""/>
            </a:pPr>
            <a:r>
              <a:rPr lang="en-NZ" sz="1800" kern="100" dirty="0">
                <a:effectLst/>
                <a:latin typeface="Calibri" panose="020F0502020204030204" pitchFamily="34" charset="0"/>
                <a:ea typeface="Calibri" panose="020F0502020204030204" pitchFamily="34" charset="0"/>
                <a:cs typeface="Times New Roman" panose="02020603050405020304" pitchFamily="18" charset="0"/>
              </a:rPr>
              <a:t>State Owned Enterprises Act s.4.</a:t>
            </a:r>
          </a:p>
          <a:p>
            <a:pPr marL="342900" lvl="0" indent="-342900" algn="just">
              <a:lnSpc>
                <a:spcPct val="107000"/>
              </a:lnSpc>
              <a:buFont typeface="Symbol" panose="05050102010706020507" pitchFamily="18" charset="2"/>
              <a:buChar char=""/>
            </a:pPr>
            <a:r>
              <a:rPr lang="en-NZ" sz="1800" kern="100" dirty="0">
                <a:effectLst/>
                <a:latin typeface="Calibri" panose="020F0502020204030204" pitchFamily="34" charset="0"/>
                <a:ea typeface="Calibri" panose="020F0502020204030204" pitchFamily="34" charset="0"/>
                <a:cs typeface="Times New Roman" panose="02020603050405020304" pitchFamily="18" charset="0"/>
              </a:rPr>
              <a:t>Overseas Investment Act s.17.</a:t>
            </a:r>
          </a:p>
          <a:p>
            <a:pPr marL="342900" lvl="0" indent="-342900" algn="just">
              <a:lnSpc>
                <a:spcPct val="107000"/>
              </a:lnSpc>
              <a:buFont typeface="Symbol" panose="05050102010706020507" pitchFamily="18" charset="2"/>
              <a:buChar char=""/>
            </a:pPr>
            <a:r>
              <a:rPr lang="en-NZ" sz="1800" kern="100" dirty="0">
                <a:effectLst/>
                <a:latin typeface="Calibri" panose="020F0502020204030204" pitchFamily="34" charset="0"/>
                <a:ea typeface="Calibri" panose="020F0502020204030204" pitchFamily="34" charset="0"/>
                <a:cs typeface="Times New Roman" panose="02020603050405020304" pitchFamily="18" charset="0"/>
              </a:rPr>
              <a:t>Climate Change Response Act definition of net emissions</a:t>
            </a:r>
          </a:p>
          <a:p>
            <a:pPr marL="342900" lvl="0" indent="-342900" algn="just">
              <a:lnSpc>
                <a:spcPct val="107000"/>
              </a:lnSpc>
              <a:buFont typeface="Symbol" panose="05050102010706020507" pitchFamily="18" charset="2"/>
              <a:buChar char=""/>
            </a:pPr>
            <a:r>
              <a:rPr lang="en-NZ" sz="1800" kern="100" dirty="0">
                <a:effectLst/>
                <a:latin typeface="Calibri" panose="020F0502020204030204" pitchFamily="34" charset="0"/>
                <a:ea typeface="Calibri" panose="020F0502020204030204" pitchFamily="34" charset="0"/>
                <a:cs typeface="Times New Roman" panose="02020603050405020304" pitchFamily="18" charset="0"/>
              </a:rPr>
              <a:t>‘Takings clause’ planned for the Regulatory Responsibility Bill</a:t>
            </a:r>
          </a:p>
          <a:p>
            <a:pPr marL="0" lvl="0" indent="0" algn="just">
              <a:lnSpc>
                <a:spcPct val="107000"/>
              </a:lnSpc>
              <a:buNone/>
            </a:pPr>
            <a:endParaRPr lang="en-NZ"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92075" indent="-53975" algn="just">
              <a:lnSpc>
                <a:spcPct val="107000"/>
              </a:lnSpc>
              <a:buNone/>
            </a:pPr>
            <a:r>
              <a:rPr lang="en-NZ" sz="2400" kern="100" dirty="0">
                <a:effectLst/>
                <a:latin typeface="Calibri" panose="020F0502020204030204" pitchFamily="34" charset="0"/>
                <a:ea typeface="Calibri" panose="020F0502020204030204" pitchFamily="34" charset="0"/>
                <a:cs typeface="Times New Roman" panose="02020603050405020304" pitchFamily="18" charset="0"/>
              </a:rPr>
              <a:t>  Other times, entire pieces of legislation:</a:t>
            </a:r>
          </a:p>
          <a:p>
            <a:pPr marL="342900" lvl="0" indent="-342900" algn="just">
              <a:lnSpc>
                <a:spcPct val="107000"/>
              </a:lnSpc>
              <a:buFont typeface="Symbol" panose="05050102010706020507" pitchFamily="18" charset="2"/>
              <a:buChar char=""/>
            </a:pPr>
            <a:r>
              <a:rPr lang="en-NZ" sz="1900" kern="100" dirty="0">
                <a:effectLst/>
                <a:latin typeface="Calibri" panose="020F0502020204030204" pitchFamily="34" charset="0"/>
                <a:ea typeface="Calibri" panose="020F0502020204030204" pitchFamily="34" charset="0"/>
                <a:cs typeface="Calibri" panose="020F0502020204030204" pitchFamily="34" charset="0"/>
              </a:rPr>
              <a:t>Commerce Act 1986 eliminates lots of powers and penalties and removed explicit naming of offences, plus allowed monopoly profits and adopted Bork’s version of consumer interests</a:t>
            </a:r>
          </a:p>
          <a:p>
            <a:pPr marL="342900" lvl="0" indent="-342900" algn="just">
              <a:lnSpc>
                <a:spcPct val="107000"/>
              </a:lnSpc>
              <a:spcAft>
                <a:spcPts val="800"/>
              </a:spcAft>
              <a:buFont typeface="Symbol" panose="05050102010706020507" pitchFamily="18" charset="2"/>
              <a:buChar char=""/>
            </a:pPr>
            <a:r>
              <a:rPr lang="en-NZ" sz="1900" kern="100" dirty="0">
                <a:effectLst/>
                <a:latin typeface="Calibri" panose="020F0502020204030204" pitchFamily="34" charset="0"/>
                <a:ea typeface="Calibri" panose="020F0502020204030204" pitchFamily="34" charset="0"/>
                <a:cs typeface="Calibri" panose="020F0502020204030204" pitchFamily="34" charset="0"/>
              </a:rPr>
              <a:t>Public Sector Act 1989 pushed aside professionals and installed managers</a:t>
            </a:r>
          </a:p>
          <a:p>
            <a:pPr marL="342900" indent="-342900" algn="just">
              <a:lnSpc>
                <a:spcPct val="107000"/>
              </a:lnSpc>
              <a:spcAft>
                <a:spcPts val="800"/>
              </a:spcAft>
              <a:buFont typeface="Symbol" panose="05050102010706020507" pitchFamily="18" charset="2"/>
              <a:buChar char=""/>
            </a:pPr>
            <a:r>
              <a:rPr lang="en-NZ" sz="1900" dirty="0">
                <a:latin typeface="Calibri" panose="020F0502020204030204" pitchFamily="34" charset="0"/>
                <a:ea typeface="Calibri" panose="020F0502020204030204" pitchFamily="34" charset="0"/>
                <a:cs typeface="Calibri" panose="020F0502020204030204" pitchFamily="34" charset="0"/>
              </a:rPr>
              <a:t>Electricity Industry Reform Act 1998</a:t>
            </a:r>
          </a:p>
          <a:p>
            <a:pPr marL="342900" indent="-342900" algn="just">
              <a:lnSpc>
                <a:spcPct val="107000"/>
              </a:lnSpc>
              <a:spcAft>
                <a:spcPts val="800"/>
              </a:spcAft>
              <a:buFont typeface="Symbol" panose="05050102010706020507" pitchFamily="18" charset="2"/>
              <a:buChar char=""/>
            </a:pPr>
            <a:r>
              <a:rPr lang="en-NZ" sz="1900" kern="100" dirty="0">
                <a:effectLst/>
                <a:latin typeface="Calibri" panose="020F0502020204030204" pitchFamily="34" charset="0"/>
                <a:ea typeface="Calibri" panose="020F0502020204030204" pitchFamily="34" charset="0"/>
                <a:cs typeface="Calibri" panose="020F0502020204030204" pitchFamily="34" charset="0"/>
              </a:rPr>
              <a:t>Reserve Bank Act 1989 =&gt; monomaniacal focus on inflation and independence from other policy</a:t>
            </a:r>
          </a:p>
          <a:p>
            <a:endParaRPr lang="en-NZ" dirty="0"/>
          </a:p>
        </p:txBody>
      </p:sp>
      <p:sp>
        <p:nvSpPr>
          <p:cNvPr id="4" name="Slide Number Placeholder 3">
            <a:extLst>
              <a:ext uri="{FF2B5EF4-FFF2-40B4-BE49-F238E27FC236}">
                <a16:creationId xmlns:a16="http://schemas.microsoft.com/office/drawing/2014/main" id="{64A39564-469B-6417-CED7-0284A6167776}"/>
              </a:ext>
            </a:extLst>
          </p:cNvPr>
          <p:cNvSpPr>
            <a:spLocks noGrp="1"/>
          </p:cNvSpPr>
          <p:nvPr>
            <p:ph type="sldNum" sz="quarter" idx="12"/>
          </p:nvPr>
        </p:nvSpPr>
        <p:spPr/>
        <p:txBody>
          <a:bodyPr/>
          <a:lstStyle/>
          <a:p>
            <a:fld id="{9A68C838-660D-4DA1-A6FB-5DF6405DCA43}" type="slidenum">
              <a:rPr lang="en-NZ" smtClean="0"/>
              <a:t>4</a:t>
            </a:fld>
            <a:endParaRPr lang="en-NZ"/>
          </a:p>
        </p:txBody>
      </p:sp>
    </p:spTree>
    <p:extLst>
      <p:ext uri="{BB962C8B-B14F-4D97-AF65-F5344CB8AC3E}">
        <p14:creationId xmlns:p14="http://schemas.microsoft.com/office/powerpoint/2010/main" val="128644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C02B6-977A-9E77-8969-3CE93DCE5469}"/>
              </a:ext>
            </a:extLst>
          </p:cNvPr>
          <p:cNvSpPr>
            <a:spLocks noGrp="1"/>
          </p:cNvSpPr>
          <p:nvPr>
            <p:ph type="title"/>
          </p:nvPr>
        </p:nvSpPr>
        <p:spPr>
          <a:xfrm>
            <a:off x="838200" y="272658"/>
            <a:ext cx="10515600" cy="662291"/>
          </a:xfrm>
        </p:spPr>
        <p:txBody>
          <a:bodyPr>
            <a:normAutofit/>
          </a:bodyPr>
          <a:lstStyle/>
          <a:p>
            <a:pPr algn="ctr"/>
            <a:r>
              <a:rPr lang="en-NZ" sz="3200" dirty="0"/>
              <a:t>Three duties of the sovereign</a:t>
            </a:r>
          </a:p>
        </p:txBody>
      </p:sp>
      <p:sp>
        <p:nvSpPr>
          <p:cNvPr id="3" name="Content Placeholder 2">
            <a:extLst>
              <a:ext uri="{FF2B5EF4-FFF2-40B4-BE49-F238E27FC236}">
                <a16:creationId xmlns:a16="http://schemas.microsoft.com/office/drawing/2014/main" id="{AC339E6C-1271-ED3B-E1AC-001344A1F4A0}"/>
              </a:ext>
            </a:extLst>
          </p:cNvPr>
          <p:cNvSpPr>
            <a:spLocks noGrp="1"/>
          </p:cNvSpPr>
          <p:nvPr>
            <p:ph idx="1"/>
          </p:nvPr>
        </p:nvSpPr>
        <p:spPr>
          <a:xfrm>
            <a:off x="838200" y="1171254"/>
            <a:ext cx="10515600" cy="5005709"/>
          </a:xfrm>
        </p:spPr>
        <p:txBody>
          <a:bodyPr>
            <a:normAutofit fontScale="77500" lnSpcReduction="20000"/>
          </a:bodyPr>
          <a:lstStyle/>
          <a:p>
            <a:pPr algn="just">
              <a:lnSpc>
                <a:spcPct val="130000"/>
              </a:lnSpc>
              <a:buFontTx/>
              <a:buNone/>
            </a:pPr>
            <a:r>
              <a:rPr lang="en-GB" altLang="en-US" sz="2800" dirty="0"/>
              <a:t>“According to the system of natural liberty, the sovereign has only three duties to attend to; three duties of great importance, indeed, but plain and intelligible to common understandings: </a:t>
            </a:r>
            <a:r>
              <a:rPr lang="en-GB" altLang="en-US" sz="2800" dirty="0">
                <a:highlight>
                  <a:srgbClr val="FFFF00"/>
                </a:highlight>
              </a:rPr>
              <a:t>first, the duty of protecting the society from violence and invasion of other independent societies; secondly, the duty of protecting, as far as possible, every member of the society from the injustice or oppression of every other member of it, or the duty of establishing an exact administration of justice; and, thirdly, the duty of erecting and maintaining certain public works and certain public institutions which it can never be for the interest of any individual, or small number of individuals, to erect and maintain; because the profit could never repay the expense to any individual or small number of individuals, though it may frequently do much more than repay it to a great society</a:t>
            </a:r>
            <a:r>
              <a:rPr lang="en-GB" altLang="en-US" sz="2800" dirty="0"/>
              <a:t>.”</a:t>
            </a:r>
          </a:p>
          <a:p>
            <a:pPr algn="r">
              <a:lnSpc>
                <a:spcPct val="130000"/>
              </a:lnSpc>
              <a:buFontTx/>
              <a:buNone/>
            </a:pPr>
            <a:r>
              <a:rPr lang="en-GB" altLang="en-US" sz="2800" dirty="0"/>
              <a:t>Adam Smith, </a:t>
            </a:r>
            <a:r>
              <a:rPr lang="en-GB" altLang="en-US" sz="2800" i="1" dirty="0"/>
              <a:t>Wealth of Nations</a:t>
            </a:r>
            <a:r>
              <a:rPr lang="en-GB" altLang="en-US" sz="2800" dirty="0"/>
              <a:t> Book IV Chapter ix </a:t>
            </a:r>
          </a:p>
          <a:p>
            <a:pPr marL="0" indent="0">
              <a:buNone/>
            </a:pPr>
            <a:endParaRPr lang="en-NZ" dirty="0"/>
          </a:p>
        </p:txBody>
      </p:sp>
      <p:sp>
        <p:nvSpPr>
          <p:cNvPr id="4" name="Slide Number Placeholder 3">
            <a:extLst>
              <a:ext uri="{FF2B5EF4-FFF2-40B4-BE49-F238E27FC236}">
                <a16:creationId xmlns:a16="http://schemas.microsoft.com/office/drawing/2014/main" id="{776DC50B-DBC1-A500-2F19-87A8C169268B}"/>
              </a:ext>
            </a:extLst>
          </p:cNvPr>
          <p:cNvSpPr>
            <a:spLocks noGrp="1"/>
          </p:cNvSpPr>
          <p:nvPr>
            <p:ph type="sldNum" sz="quarter" idx="12"/>
          </p:nvPr>
        </p:nvSpPr>
        <p:spPr/>
        <p:txBody>
          <a:bodyPr/>
          <a:lstStyle/>
          <a:p>
            <a:fld id="{9A68C838-660D-4DA1-A6FB-5DF6405DCA43}" type="slidenum">
              <a:rPr lang="en-NZ" smtClean="0"/>
              <a:t>5</a:t>
            </a:fld>
            <a:endParaRPr lang="en-NZ"/>
          </a:p>
        </p:txBody>
      </p:sp>
    </p:spTree>
    <p:extLst>
      <p:ext uri="{BB962C8B-B14F-4D97-AF65-F5344CB8AC3E}">
        <p14:creationId xmlns:p14="http://schemas.microsoft.com/office/powerpoint/2010/main" val="3780416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29704-084C-1934-F134-7EACDB83E103}"/>
              </a:ext>
            </a:extLst>
          </p:cNvPr>
          <p:cNvSpPr>
            <a:spLocks noGrp="1"/>
          </p:cNvSpPr>
          <p:nvPr>
            <p:ph type="title"/>
          </p:nvPr>
        </p:nvSpPr>
        <p:spPr>
          <a:xfrm>
            <a:off x="838200" y="97997"/>
            <a:ext cx="10515600" cy="836952"/>
          </a:xfrm>
        </p:spPr>
        <p:txBody>
          <a:bodyPr>
            <a:noAutofit/>
          </a:bodyPr>
          <a:lstStyle/>
          <a:p>
            <a:pPr algn="ctr"/>
            <a:r>
              <a:rPr lang="en-NZ" sz="2800" dirty="0">
                <a:latin typeface="Calibri" panose="020F0502020204030204" pitchFamily="34" charset="0"/>
                <a:ea typeface="Calibri" panose="020F0502020204030204" pitchFamily="34" charset="0"/>
                <a:cs typeface="Calibri" panose="020F0502020204030204" pitchFamily="34" charset="0"/>
              </a:rPr>
              <a:t>The twentieth-century welfare state and mixed economy were an expansive and fruitful reading of Smith</a:t>
            </a:r>
          </a:p>
        </p:txBody>
      </p:sp>
      <p:sp>
        <p:nvSpPr>
          <p:cNvPr id="3" name="Content Placeholder 2">
            <a:extLst>
              <a:ext uri="{FF2B5EF4-FFF2-40B4-BE49-F238E27FC236}">
                <a16:creationId xmlns:a16="http://schemas.microsoft.com/office/drawing/2014/main" id="{5EAD5660-241D-FD94-FD52-0481620679C1}"/>
              </a:ext>
            </a:extLst>
          </p:cNvPr>
          <p:cNvSpPr>
            <a:spLocks noGrp="1"/>
          </p:cNvSpPr>
          <p:nvPr>
            <p:ph idx="1"/>
          </p:nvPr>
        </p:nvSpPr>
        <p:spPr>
          <a:xfrm>
            <a:off x="735459" y="1469204"/>
            <a:ext cx="10515600" cy="4995435"/>
          </a:xfrm>
        </p:spPr>
        <p:txBody>
          <a:bodyPr>
            <a:normAutofit/>
          </a:bodyPr>
          <a:lstStyle/>
          <a:p>
            <a:r>
              <a:rPr lang="en-NZ" sz="2400" dirty="0">
                <a:latin typeface="Calibri" panose="020F0502020204030204" pitchFamily="34" charset="0"/>
                <a:ea typeface="Calibri" panose="020F0502020204030204" pitchFamily="34" charset="0"/>
                <a:cs typeface="Calibri" panose="020F0502020204030204" pitchFamily="34" charset="0"/>
              </a:rPr>
              <a:t>Defence of the realm where necessary</a:t>
            </a:r>
          </a:p>
          <a:p>
            <a:endParaRPr lang="en-NZ" sz="2400" dirty="0">
              <a:latin typeface="Calibri" panose="020F0502020204030204" pitchFamily="34" charset="0"/>
              <a:ea typeface="Calibri" panose="020F0502020204030204" pitchFamily="34" charset="0"/>
              <a:cs typeface="Calibri" panose="020F0502020204030204" pitchFamily="34" charset="0"/>
            </a:endParaRPr>
          </a:p>
          <a:p>
            <a:r>
              <a:rPr lang="en-NZ" sz="2400" dirty="0">
                <a:latin typeface="Calibri" panose="020F0502020204030204" pitchFamily="34" charset="0"/>
                <a:ea typeface="Calibri" panose="020F0502020204030204" pitchFamily="34" charset="0"/>
                <a:cs typeface="Calibri" panose="020F0502020204030204" pitchFamily="34" charset="0"/>
              </a:rPr>
              <a:t>Pursuit of justice for all (and especially for the weak) via redistributive taxes and transfers and effective regulation of monopoly (including restrictions on private property rights)</a:t>
            </a:r>
          </a:p>
          <a:p>
            <a:endParaRPr lang="en-NZ" sz="2400" dirty="0">
              <a:latin typeface="Calibri" panose="020F0502020204030204" pitchFamily="34" charset="0"/>
              <a:ea typeface="Calibri" panose="020F0502020204030204" pitchFamily="34" charset="0"/>
              <a:cs typeface="Calibri" panose="020F0502020204030204" pitchFamily="34" charset="0"/>
            </a:endParaRPr>
          </a:p>
          <a:p>
            <a:r>
              <a:rPr lang="en-NZ" sz="2400" dirty="0">
                <a:latin typeface="Calibri" panose="020F0502020204030204" pitchFamily="34" charset="0"/>
                <a:ea typeface="Calibri" panose="020F0502020204030204" pitchFamily="34" charset="0"/>
                <a:cs typeface="Calibri" panose="020F0502020204030204" pitchFamily="34" charset="0"/>
              </a:rPr>
              <a:t>Public works and public goods, insulated from the profit motive </a:t>
            </a:r>
            <a:r>
              <a:rPr lang="en-NZ" sz="2400" u="sng" dirty="0">
                <a:latin typeface="Calibri" panose="020F0502020204030204" pitchFamily="34" charset="0"/>
                <a:ea typeface="Calibri" panose="020F0502020204030204" pitchFamily="34" charset="0"/>
                <a:cs typeface="Calibri" panose="020F0502020204030204" pitchFamily="34" charset="0"/>
              </a:rPr>
              <a:t>because optimal levels of provision were not profitable and the market would therefore fail to give the best outcomes</a:t>
            </a:r>
            <a:endParaRPr lang="en-NZ"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530ADB0-DCE2-730B-BBF1-DBA3598758AE}"/>
              </a:ext>
            </a:extLst>
          </p:cNvPr>
          <p:cNvSpPr>
            <a:spLocks noGrp="1"/>
          </p:cNvSpPr>
          <p:nvPr>
            <p:ph type="sldNum" sz="quarter" idx="12"/>
          </p:nvPr>
        </p:nvSpPr>
        <p:spPr/>
        <p:txBody>
          <a:bodyPr/>
          <a:lstStyle/>
          <a:p>
            <a:fld id="{9A68C838-660D-4DA1-A6FB-5DF6405DCA43}" type="slidenum">
              <a:rPr lang="en-NZ" smtClean="0"/>
              <a:t>6</a:t>
            </a:fld>
            <a:endParaRPr lang="en-NZ"/>
          </a:p>
        </p:txBody>
      </p:sp>
    </p:spTree>
    <p:extLst>
      <p:ext uri="{BB962C8B-B14F-4D97-AF65-F5344CB8AC3E}">
        <p14:creationId xmlns:p14="http://schemas.microsoft.com/office/powerpoint/2010/main" val="3061335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49C20-109F-89ED-3772-4441D8E76EDE}"/>
              </a:ext>
            </a:extLst>
          </p:cNvPr>
          <p:cNvSpPr>
            <a:spLocks noGrp="1"/>
          </p:cNvSpPr>
          <p:nvPr>
            <p:ph type="title"/>
          </p:nvPr>
        </p:nvSpPr>
        <p:spPr>
          <a:xfrm>
            <a:off x="838200" y="365125"/>
            <a:ext cx="10515600" cy="446533"/>
          </a:xfrm>
        </p:spPr>
        <p:txBody>
          <a:bodyPr>
            <a:normAutofit fontScale="90000"/>
          </a:bodyPr>
          <a:lstStyle/>
          <a:p>
            <a:r>
              <a:rPr lang="en-NZ" sz="3200" dirty="0"/>
              <a:t>The neoliberal view</a:t>
            </a:r>
          </a:p>
        </p:txBody>
      </p:sp>
      <p:sp>
        <p:nvSpPr>
          <p:cNvPr id="3" name="Content Placeholder 2">
            <a:extLst>
              <a:ext uri="{FF2B5EF4-FFF2-40B4-BE49-F238E27FC236}">
                <a16:creationId xmlns:a16="http://schemas.microsoft.com/office/drawing/2014/main" id="{D2ACC590-85AF-1033-3929-E2F93780D9AC}"/>
              </a:ext>
            </a:extLst>
          </p:cNvPr>
          <p:cNvSpPr>
            <a:spLocks noGrp="1"/>
          </p:cNvSpPr>
          <p:nvPr>
            <p:ph idx="1"/>
          </p:nvPr>
        </p:nvSpPr>
        <p:spPr>
          <a:xfrm>
            <a:off x="838200" y="1117295"/>
            <a:ext cx="10515600" cy="5365305"/>
          </a:xfrm>
        </p:spPr>
        <p:txBody>
          <a:bodyPr/>
          <a:lstStyle/>
          <a:p>
            <a:r>
              <a:rPr lang="en-NZ" dirty="0"/>
              <a:t>regards the state as unproductive =&gt;</a:t>
            </a:r>
          </a:p>
          <a:p>
            <a:pPr marL="893763" lvl="1" indent="-436563">
              <a:buFont typeface="Courier New" panose="02070309020205020404" pitchFamily="49" charset="0"/>
              <a:buChar char="o"/>
            </a:pPr>
            <a:r>
              <a:rPr lang="en-NZ" dirty="0"/>
              <a:t>only legitimate role is to underwrite property rights and rule of law</a:t>
            </a:r>
          </a:p>
          <a:p>
            <a:pPr marL="893763" lvl="1" indent="-436563">
              <a:buFont typeface="Courier New" panose="02070309020205020404" pitchFamily="49" charset="0"/>
              <a:buChar char="o"/>
            </a:pPr>
            <a:r>
              <a:rPr lang="en-NZ" dirty="0"/>
              <a:t>state activities that put a claim on scarce resources reduce social welfare =&gt; abolish Ministry of Works, DSIR, Forest Service, etc</a:t>
            </a:r>
          </a:p>
          <a:p>
            <a:pPr marL="893763" lvl="1" indent="-436563">
              <a:buFont typeface="Courier New" panose="02070309020205020404" pitchFamily="49" charset="0"/>
              <a:buChar char="o"/>
            </a:pPr>
            <a:r>
              <a:rPr lang="en-NZ" dirty="0"/>
              <a:t>all actual resource-using activity should be private =&gt; funder-provider split</a:t>
            </a:r>
          </a:p>
          <a:p>
            <a:pPr marL="893763" lvl="1" indent="-436563">
              <a:buFont typeface="Courier New" panose="02070309020205020404" pitchFamily="49" charset="0"/>
              <a:buChar char="o"/>
            </a:pPr>
            <a:r>
              <a:rPr lang="en-NZ" dirty="0"/>
              <a:t>taxes are a coercive taking of private wealth, rather than the price paid to live in a civilised society</a:t>
            </a:r>
          </a:p>
          <a:p>
            <a:r>
              <a:rPr lang="en-NZ" sz="2400" dirty="0"/>
              <a:t>a</a:t>
            </a:r>
            <a:r>
              <a:rPr lang="en-NZ" dirty="0"/>
              <a:t>cknowledges no motivation for human action beyond self-interest  =&gt;</a:t>
            </a:r>
          </a:p>
          <a:p>
            <a:pPr lvl="1">
              <a:buFont typeface="Courier New" panose="02070309020205020404" pitchFamily="49" charset="0"/>
              <a:buChar char="o"/>
            </a:pPr>
            <a:r>
              <a:rPr lang="en-NZ" dirty="0"/>
              <a:t> professional people providing service are just rent-seekers =&gt; funder-provider split</a:t>
            </a:r>
          </a:p>
          <a:p>
            <a:pPr lvl="1">
              <a:buFont typeface="Courier New" panose="02070309020205020404" pitchFamily="49" charset="0"/>
              <a:buChar char="o"/>
            </a:pPr>
            <a:r>
              <a:rPr lang="en-NZ" dirty="0"/>
              <a:t> “there is no such thing as society”</a:t>
            </a:r>
          </a:p>
          <a:p>
            <a:pPr marL="893763" lvl="1" indent="-436563">
              <a:buFont typeface="Courier New" panose="02070309020205020404" pitchFamily="49" charset="0"/>
              <a:buChar char="o"/>
            </a:pPr>
            <a:endParaRPr lang="en-NZ" dirty="0"/>
          </a:p>
          <a:p>
            <a:pPr lvl="1">
              <a:buFont typeface="Symbol" panose="05050102010706020507" pitchFamily="18" charset="2"/>
              <a:buChar char="Þ"/>
            </a:pPr>
            <a:endParaRPr lang="en-NZ" dirty="0"/>
          </a:p>
        </p:txBody>
      </p:sp>
      <p:sp>
        <p:nvSpPr>
          <p:cNvPr id="4" name="Slide Number Placeholder 3">
            <a:extLst>
              <a:ext uri="{FF2B5EF4-FFF2-40B4-BE49-F238E27FC236}">
                <a16:creationId xmlns:a16="http://schemas.microsoft.com/office/drawing/2014/main" id="{EA547C2B-FE9B-C0D2-C11D-FBF6F5EBD4A3}"/>
              </a:ext>
            </a:extLst>
          </p:cNvPr>
          <p:cNvSpPr>
            <a:spLocks noGrp="1"/>
          </p:cNvSpPr>
          <p:nvPr>
            <p:ph type="sldNum" sz="quarter" idx="12"/>
          </p:nvPr>
        </p:nvSpPr>
        <p:spPr/>
        <p:txBody>
          <a:bodyPr/>
          <a:lstStyle/>
          <a:p>
            <a:fld id="{9A68C838-660D-4DA1-A6FB-5DF6405DCA43}" type="slidenum">
              <a:rPr lang="en-NZ" smtClean="0"/>
              <a:t>7</a:t>
            </a:fld>
            <a:endParaRPr lang="en-NZ"/>
          </a:p>
        </p:txBody>
      </p:sp>
    </p:spTree>
    <p:extLst>
      <p:ext uri="{BB962C8B-B14F-4D97-AF65-F5344CB8AC3E}">
        <p14:creationId xmlns:p14="http://schemas.microsoft.com/office/powerpoint/2010/main" val="375951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229AD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229A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229A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229AD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0F0E1-502F-C713-9908-861965F6473A}"/>
              </a:ext>
            </a:extLst>
          </p:cNvPr>
          <p:cNvSpPr>
            <a:spLocks noGrp="1"/>
          </p:cNvSpPr>
          <p:nvPr>
            <p:ph type="title"/>
          </p:nvPr>
        </p:nvSpPr>
        <p:spPr>
          <a:xfrm>
            <a:off x="838200" y="0"/>
            <a:ext cx="10515600" cy="914400"/>
          </a:xfrm>
        </p:spPr>
        <p:txBody>
          <a:bodyPr>
            <a:noAutofit/>
          </a:bodyPr>
          <a:lstStyle/>
          <a:p>
            <a:pPr algn="ctr"/>
            <a:r>
              <a:rPr lang="en-NZ" sz="2400" dirty="0"/>
              <a:t>Constitutional Political Economy: A project seeking to encode into law or constitutional principles a nexus of restraints on the scope and power of state action</a:t>
            </a:r>
          </a:p>
        </p:txBody>
      </p:sp>
      <p:sp>
        <p:nvSpPr>
          <p:cNvPr id="3" name="Content Placeholder 2">
            <a:extLst>
              <a:ext uri="{FF2B5EF4-FFF2-40B4-BE49-F238E27FC236}">
                <a16:creationId xmlns:a16="http://schemas.microsoft.com/office/drawing/2014/main" id="{0E79930E-553F-3DC1-F7B4-B69B2635FFEF}"/>
              </a:ext>
            </a:extLst>
          </p:cNvPr>
          <p:cNvSpPr>
            <a:spLocks noGrp="1"/>
          </p:cNvSpPr>
          <p:nvPr>
            <p:ph idx="1"/>
          </p:nvPr>
        </p:nvSpPr>
        <p:spPr>
          <a:xfrm>
            <a:off x="714910" y="1130156"/>
            <a:ext cx="10515600" cy="5383660"/>
          </a:xfrm>
        </p:spPr>
        <p:txBody>
          <a:bodyPr>
            <a:normAutofit fontScale="85000" lnSpcReduction="20000"/>
          </a:bodyPr>
          <a:lstStyle/>
          <a:p>
            <a:pPr marL="0" indent="0">
              <a:buNone/>
            </a:pPr>
            <a:r>
              <a:rPr lang="en-NZ" dirty="0"/>
              <a:t>Typical examples:</a:t>
            </a:r>
          </a:p>
          <a:p>
            <a:pPr marL="360363" indent="-360363"/>
            <a:r>
              <a:rPr lang="en-NZ" dirty="0"/>
              <a:t>Budget-balancing rules and limits on public debt</a:t>
            </a:r>
          </a:p>
          <a:p>
            <a:pPr marL="1274763" lvl="2" indent="-360363"/>
            <a:r>
              <a:rPr lang="en-NZ" dirty="0"/>
              <a:t>Public Finance Act s.26</a:t>
            </a:r>
          </a:p>
          <a:p>
            <a:pPr marL="360363" indent="-360363"/>
            <a:r>
              <a:rPr lang="en-NZ" dirty="0"/>
              <a:t>Tight limits on the powers and actions of regulators</a:t>
            </a:r>
          </a:p>
          <a:p>
            <a:pPr marL="1274763" lvl="2" indent="-360363"/>
            <a:r>
              <a:rPr lang="en-NZ" dirty="0"/>
              <a:t> Commerce Act 1986 and the 2008 Amendment</a:t>
            </a:r>
          </a:p>
          <a:p>
            <a:pPr marL="360363" indent="-360363"/>
            <a:r>
              <a:rPr lang="en-NZ" dirty="0"/>
              <a:t>Force productive activities of the government out into the private market</a:t>
            </a:r>
          </a:p>
          <a:p>
            <a:pPr marL="1274763" lvl="2" indent="-360363"/>
            <a:r>
              <a:rPr lang="en-NZ" dirty="0"/>
              <a:t>Privatisation, asset sales, State Owned Enterprises Act 1986</a:t>
            </a:r>
          </a:p>
          <a:p>
            <a:pPr marL="360363" indent="-360363"/>
            <a:r>
              <a:rPr lang="en-NZ" dirty="0"/>
              <a:t>Narrowly restrict  monetary policy to inflation-fighting and put it in the hands of an institution separate from government itself</a:t>
            </a:r>
          </a:p>
          <a:p>
            <a:pPr marL="1274763" lvl="2" indent="-360363"/>
            <a:r>
              <a:rPr lang="en-NZ" dirty="0"/>
              <a:t>Reserve Bank Act 1989</a:t>
            </a:r>
          </a:p>
          <a:p>
            <a:pPr marL="360363" indent="-360363"/>
            <a:r>
              <a:rPr lang="en-NZ" dirty="0"/>
              <a:t>Absolutist defence of “property rights” against government “takings”</a:t>
            </a:r>
          </a:p>
          <a:p>
            <a:pPr marL="1274763" lvl="2" indent="-360363"/>
            <a:r>
              <a:rPr lang="en-NZ" dirty="0"/>
              <a:t>Regulatory Standards Bill; Bishop’s RMA reforms</a:t>
            </a:r>
          </a:p>
          <a:p>
            <a:pPr marL="360363" indent="-360363"/>
            <a:r>
              <a:rPr lang="en-NZ" dirty="0"/>
              <a:t>Outsource to the private sector the delivery of public services and then cut them back</a:t>
            </a:r>
          </a:p>
          <a:p>
            <a:pPr marL="1274763" lvl="2" indent="-360363"/>
            <a:r>
              <a:rPr lang="en-NZ" dirty="0"/>
              <a:t>Funder-provider split, long-run goal of privatisation of health and education</a:t>
            </a:r>
          </a:p>
          <a:p>
            <a:pPr marL="360363" indent="-360363"/>
            <a:r>
              <a:rPr lang="en-NZ" dirty="0"/>
              <a:t>Treat government as a business to be operated by managerial elites</a:t>
            </a:r>
          </a:p>
          <a:p>
            <a:pPr marL="1274763" lvl="2" indent="-360363"/>
            <a:r>
              <a:rPr lang="en-NZ" dirty="0"/>
              <a:t>Public Service Act 1989, New Public Management model</a:t>
            </a:r>
          </a:p>
          <a:p>
            <a:pPr marL="360363" indent="-360363"/>
            <a:endParaRPr lang="en-NZ" dirty="0"/>
          </a:p>
          <a:p>
            <a:pPr marL="360363" indent="-360363"/>
            <a:endParaRPr lang="en-NZ" dirty="0"/>
          </a:p>
          <a:p>
            <a:pPr marL="360363" indent="-360363"/>
            <a:endParaRPr lang="en-NZ" dirty="0"/>
          </a:p>
        </p:txBody>
      </p:sp>
      <p:sp>
        <p:nvSpPr>
          <p:cNvPr id="4" name="Slide Number Placeholder 3">
            <a:extLst>
              <a:ext uri="{FF2B5EF4-FFF2-40B4-BE49-F238E27FC236}">
                <a16:creationId xmlns:a16="http://schemas.microsoft.com/office/drawing/2014/main" id="{D3B98AF2-72E6-B444-1F12-7BAB0C1E4FFC}"/>
              </a:ext>
            </a:extLst>
          </p:cNvPr>
          <p:cNvSpPr>
            <a:spLocks noGrp="1"/>
          </p:cNvSpPr>
          <p:nvPr>
            <p:ph type="sldNum" sz="quarter" idx="12"/>
          </p:nvPr>
        </p:nvSpPr>
        <p:spPr/>
        <p:txBody>
          <a:bodyPr/>
          <a:lstStyle/>
          <a:p>
            <a:fld id="{9A68C838-660D-4DA1-A6FB-5DF6405DCA43}" type="slidenum">
              <a:rPr lang="en-NZ" smtClean="0"/>
              <a:t>8</a:t>
            </a:fld>
            <a:endParaRPr lang="en-NZ"/>
          </a:p>
        </p:txBody>
      </p:sp>
    </p:spTree>
    <p:extLst>
      <p:ext uri="{BB962C8B-B14F-4D97-AF65-F5344CB8AC3E}">
        <p14:creationId xmlns:p14="http://schemas.microsoft.com/office/powerpoint/2010/main" val="43540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accent1"/>
                                      </p:to>
                                    </p:animClr>
                                  </p:sub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hlink"/>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chemeClr val="hlink"/>
                                      </p:to>
                                    </p:animClr>
                                  </p:sub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chemeClr val="hlink"/>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chemeClr val="hlink"/>
                                      </p:to>
                                    </p:animClr>
                                  </p:sub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6" end="6"/>
                                            </p:txEl>
                                          </p:spTgt>
                                        </p:tgtEl>
                                        <p:attrNameLst>
                                          <p:attrName>ppt_c</p:attrName>
                                        </p:attrNameLst>
                                      </p:cBhvr>
                                      <p:to>
                                        <a:schemeClr val="hlink"/>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7" end="7"/>
                                            </p:txEl>
                                          </p:spTgt>
                                        </p:tgtEl>
                                        <p:attrNameLst>
                                          <p:attrName>ppt_c</p:attrName>
                                        </p:attrNameLst>
                                      </p:cBhvr>
                                      <p:to>
                                        <a:schemeClr val="hlink"/>
                                      </p:to>
                                    </p:animClr>
                                  </p:sub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8" end="8"/>
                                            </p:txEl>
                                          </p:spTgt>
                                        </p:tgtEl>
                                        <p:attrNameLst>
                                          <p:attrName>ppt_c</p:attrName>
                                        </p:attrNameLst>
                                      </p:cBhvr>
                                      <p:to>
                                        <a:schemeClr val="hlink"/>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9" end="9"/>
                                            </p:txEl>
                                          </p:spTgt>
                                        </p:tgtEl>
                                        <p:attrNameLst>
                                          <p:attrName>ppt_c</p:attrName>
                                        </p:attrNameLst>
                                      </p:cBhvr>
                                      <p:to>
                                        <a:schemeClr val="hlink"/>
                                      </p:to>
                                    </p:animClr>
                                  </p:sub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0" end="10"/>
                                            </p:txEl>
                                          </p:spTgt>
                                        </p:tgtEl>
                                        <p:attrNameLst>
                                          <p:attrName>ppt_c</p:attrName>
                                        </p:attrNameLst>
                                      </p:cBhvr>
                                      <p:to>
                                        <a:schemeClr val="hlink"/>
                                      </p:to>
                                    </p:animClr>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1" end="11"/>
                                            </p:txEl>
                                          </p:spTgt>
                                        </p:tgtEl>
                                        <p:attrNameLst>
                                          <p:attrName>ppt_c</p:attrName>
                                        </p:attrNameLst>
                                      </p:cBhvr>
                                      <p:to>
                                        <a:schemeClr val="hlink"/>
                                      </p:to>
                                    </p:animClr>
                                  </p:sub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2" end="12"/>
                                            </p:txEl>
                                          </p:spTgt>
                                        </p:tgtEl>
                                        <p:attrNameLst>
                                          <p:attrName>ppt_c</p:attrName>
                                        </p:attrNameLst>
                                      </p:cBhvr>
                                      <p:to>
                                        <a:schemeClr val="hlink"/>
                                      </p:to>
                                    </p:animClr>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47C8-FEF2-CFA1-A318-8804CE7DDBE3}"/>
              </a:ext>
            </a:extLst>
          </p:cNvPr>
          <p:cNvSpPr>
            <a:spLocks noGrp="1"/>
          </p:cNvSpPr>
          <p:nvPr>
            <p:ph type="title" idx="4294967295"/>
          </p:nvPr>
        </p:nvSpPr>
        <p:spPr>
          <a:xfrm>
            <a:off x="5781354" y="4519767"/>
            <a:ext cx="5658492" cy="457200"/>
          </a:xfrm>
        </p:spPr>
        <p:txBody>
          <a:bodyPr>
            <a:noAutofit/>
          </a:bodyPr>
          <a:lstStyle/>
          <a:p>
            <a:pPr algn="ctr"/>
            <a:r>
              <a:rPr lang="en-NZ" sz="2000" dirty="0"/>
              <a:t>Geoffrey Brennan and James M Buchanan </a:t>
            </a:r>
            <a:r>
              <a:rPr lang="en-NZ" sz="2000" i="1" dirty="0"/>
              <a:t>The Power to Tax: analytical foundations of a fiscal constitution</a:t>
            </a:r>
            <a:endParaRPr lang="en-NZ" sz="2000" dirty="0"/>
          </a:p>
        </p:txBody>
      </p:sp>
      <p:sp>
        <p:nvSpPr>
          <p:cNvPr id="9" name="Rectangle 8">
            <a:extLst>
              <a:ext uri="{FF2B5EF4-FFF2-40B4-BE49-F238E27FC236}">
                <a16:creationId xmlns:a16="http://schemas.microsoft.com/office/drawing/2014/main" id="{6EBB4131-6766-7CF5-BB94-DC3E53F425DE}"/>
              </a:ext>
            </a:extLst>
          </p:cNvPr>
          <p:cNvSpPr/>
          <p:nvPr/>
        </p:nvSpPr>
        <p:spPr>
          <a:xfrm>
            <a:off x="1177170" y="673279"/>
            <a:ext cx="5572951" cy="3233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Rectangle 10">
            <a:extLst>
              <a:ext uri="{FF2B5EF4-FFF2-40B4-BE49-F238E27FC236}">
                <a16:creationId xmlns:a16="http://schemas.microsoft.com/office/drawing/2014/main" id="{8CC91BF4-8998-ED16-CA4D-27333EF79A9F}"/>
              </a:ext>
            </a:extLst>
          </p:cNvPr>
          <p:cNvSpPr/>
          <p:nvPr/>
        </p:nvSpPr>
        <p:spPr>
          <a:xfrm>
            <a:off x="4953221" y="2663110"/>
            <a:ext cx="3513762" cy="3233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Rectangle 11">
            <a:extLst>
              <a:ext uri="{FF2B5EF4-FFF2-40B4-BE49-F238E27FC236}">
                <a16:creationId xmlns:a16="http://schemas.microsoft.com/office/drawing/2014/main" id="{39CE0C0A-E1FA-720F-4B24-9F5F777D7625}"/>
              </a:ext>
            </a:extLst>
          </p:cNvPr>
          <p:cNvSpPr/>
          <p:nvPr/>
        </p:nvSpPr>
        <p:spPr>
          <a:xfrm>
            <a:off x="7983020" y="6421348"/>
            <a:ext cx="483963" cy="3233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Slide Number Placeholder 2">
            <a:extLst>
              <a:ext uri="{FF2B5EF4-FFF2-40B4-BE49-F238E27FC236}">
                <a16:creationId xmlns:a16="http://schemas.microsoft.com/office/drawing/2014/main" id="{90CBCDDF-77EE-780B-C458-DE590C9A536A}"/>
              </a:ext>
            </a:extLst>
          </p:cNvPr>
          <p:cNvSpPr>
            <a:spLocks noGrp="1"/>
          </p:cNvSpPr>
          <p:nvPr>
            <p:ph type="sldNum" sz="quarter" idx="12"/>
          </p:nvPr>
        </p:nvSpPr>
        <p:spPr/>
        <p:txBody>
          <a:bodyPr/>
          <a:lstStyle/>
          <a:p>
            <a:fld id="{9A68C838-660D-4DA1-A6FB-5DF6405DCA43}" type="slidenum">
              <a:rPr lang="en-NZ" smtClean="0"/>
              <a:t>9</a:t>
            </a:fld>
            <a:endParaRPr lang="en-NZ"/>
          </a:p>
        </p:txBody>
      </p:sp>
      <p:sp>
        <p:nvSpPr>
          <p:cNvPr id="4" name="TextBox 3">
            <a:extLst>
              <a:ext uri="{FF2B5EF4-FFF2-40B4-BE49-F238E27FC236}">
                <a16:creationId xmlns:a16="http://schemas.microsoft.com/office/drawing/2014/main" id="{0B8B57BF-95AD-AC6E-E88F-30788FC0212C}"/>
              </a:ext>
            </a:extLst>
          </p:cNvPr>
          <p:cNvSpPr txBox="1"/>
          <p:nvPr/>
        </p:nvSpPr>
        <p:spPr>
          <a:xfrm>
            <a:off x="1376737" y="2374385"/>
            <a:ext cx="9215919" cy="830997"/>
          </a:xfrm>
          <a:prstGeom prst="rect">
            <a:avLst/>
          </a:prstGeom>
          <a:noFill/>
        </p:spPr>
        <p:txBody>
          <a:bodyPr wrap="square" rtlCol="0">
            <a:spAutoFit/>
          </a:bodyPr>
          <a:lstStyle/>
          <a:p>
            <a:r>
              <a:rPr lang="en-NZ" sz="2400" dirty="0"/>
              <a:t>“Constraints become much less effective, and may well be evaded, if the motive force behind governmental action is ‘do-goodism’”</a:t>
            </a:r>
          </a:p>
        </p:txBody>
      </p:sp>
    </p:spTree>
    <p:extLst>
      <p:ext uri="{BB962C8B-B14F-4D97-AF65-F5344CB8AC3E}">
        <p14:creationId xmlns:p14="http://schemas.microsoft.com/office/powerpoint/2010/main" val="407712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DDAC-6204-189C-6AD2-036CD466DD87}"/>
              </a:ext>
            </a:extLst>
          </p:cNvPr>
          <p:cNvSpPr txBox="1">
            <a:spLocks/>
          </p:cNvSpPr>
          <p:nvPr/>
        </p:nvSpPr>
        <p:spPr>
          <a:xfrm>
            <a:off x="2304122" y="248213"/>
            <a:ext cx="6959601" cy="7881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sz="2800" dirty="0"/>
              <a:t>Neoliberalism’s statutory legacy: examples</a:t>
            </a:r>
          </a:p>
        </p:txBody>
      </p:sp>
      <p:sp>
        <p:nvSpPr>
          <p:cNvPr id="3" name="Content Placeholder 2">
            <a:extLst>
              <a:ext uri="{FF2B5EF4-FFF2-40B4-BE49-F238E27FC236}">
                <a16:creationId xmlns:a16="http://schemas.microsoft.com/office/drawing/2014/main" id="{4E46E45B-4725-B173-4A60-CA05BEB0ADC7}"/>
              </a:ext>
            </a:extLst>
          </p:cNvPr>
          <p:cNvSpPr txBox="1">
            <a:spLocks/>
          </p:cNvSpPr>
          <p:nvPr/>
        </p:nvSpPr>
        <p:spPr>
          <a:xfrm>
            <a:off x="1089061" y="1036407"/>
            <a:ext cx="9822093" cy="53199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NZ" sz="2000" dirty="0">
                <a:latin typeface="Calibri" panose="020F0502020204030204" pitchFamily="34" charset="0"/>
                <a:ea typeface="Calibri" panose="020F0502020204030204" pitchFamily="34" charset="0"/>
                <a:cs typeface="Calibri" panose="020F0502020204030204" pitchFamily="34" charset="0"/>
              </a:rPr>
              <a:t>Permanent fiscal austerity and submission to top-down rules: s.26G of the Public Finance Act 1989</a:t>
            </a:r>
          </a:p>
          <a:p>
            <a:pPr>
              <a:spcBef>
                <a:spcPts val="1200"/>
              </a:spcBef>
            </a:pPr>
            <a:r>
              <a:rPr lang="en-NZ" sz="2000" dirty="0">
                <a:latin typeface="Calibri" panose="020F0502020204030204" pitchFamily="34" charset="0"/>
                <a:ea typeface="Calibri" panose="020F0502020204030204" pitchFamily="34" charset="0"/>
                <a:cs typeface="Calibri" panose="020F0502020204030204" pitchFamily="34" charset="0"/>
              </a:rPr>
              <a:t>Monopoly profiteering is legal and anti-competitive conduct gets a free pass: Commerce Act 1986</a:t>
            </a:r>
          </a:p>
          <a:p>
            <a:pPr>
              <a:spcBef>
                <a:spcPts val="1200"/>
              </a:spcBef>
            </a:pPr>
            <a:r>
              <a:rPr lang="en-NZ" sz="2000" dirty="0">
                <a:latin typeface="Calibri" panose="020F0502020204030204" pitchFamily="34" charset="0"/>
                <a:ea typeface="Calibri" panose="020F0502020204030204" pitchFamily="34" charset="0"/>
                <a:cs typeface="Calibri" panose="020F0502020204030204" pitchFamily="34" charset="0"/>
              </a:rPr>
              <a:t>Proper cost-benefit assessment of overseas investment in sensitive land is illegal: Overseas Investment Act 2006 ss.16 and 17.</a:t>
            </a:r>
          </a:p>
          <a:p>
            <a:pPr>
              <a:spcBef>
                <a:spcPts val="1200"/>
              </a:spcBef>
            </a:pPr>
            <a:r>
              <a:rPr lang="en-NZ" sz="2000" dirty="0">
                <a:latin typeface="Calibri" panose="020F0502020204030204" pitchFamily="34" charset="0"/>
                <a:ea typeface="Calibri" panose="020F0502020204030204" pitchFamily="34" charset="0"/>
                <a:cs typeface="Calibri" panose="020F0502020204030204" pitchFamily="34" charset="0"/>
              </a:rPr>
              <a:t>Socially responsible behaviour by SOEs is trumped by the profit requirement: State Owned Enterprises Act 1986 s.4.</a:t>
            </a:r>
          </a:p>
          <a:p>
            <a:pPr>
              <a:spcBef>
                <a:spcPts val="1200"/>
              </a:spcBef>
            </a:pPr>
            <a:r>
              <a:rPr lang="en-NZ" sz="2000" dirty="0">
                <a:latin typeface="Calibri" panose="020F0502020204030204" pitchFamily="34" charset="0"/>
                <a:ea typeface="Calibri" panose="020F0502020204030204" pitchFamily="34" charset="0"/>
                <a:cs typeface="Calibri" panose="020F0502020204030204" pitchFamily="34" charset="0"/>
              </a:rPr>
              <a:t>Government’s in-house operational capabilities stripped back: Ministry of Works and Development Abolition Act 1988; Crown Research Institutes Act 1992 s.48 (repeal of Scientific and Industrial Research Act 1974).</a:t>
            </a:r>
          </a:p>
          <a:p>
            <a:pPr>
              <a:spcBef>
                <a:spcPts val="1200"/>
              </a:spcBef>
            </a:pPr>
            <a:r>
              <a:rPr lang="en-NZ" sz="2000" dirty="0">
                <a:latin typeface="Calibri" panose="020F0502020204030204" pitchFamily="34" charset="0"/>
                <a:ea typeface="Calibri" panose="020F0502020204030204" pitchFamily="34" charset="0"/>
                <a:cs typeface="Calibri" panose="020F0502020204030204" pitchFamily="34" charset="0"/>
              </a:rPr>
              <a:t>Public-sector dysfunction flowing from “New Public Management” and “funder-provider split” under the State Services Act 1988</a:t>
            </a:r>
          </a:p>
        </p:txBody>
      </p:sp>
      <p:sp>
        <p:nvSpPr>
          <p:cNvPr id="4" name="Slide Number Placeholder 3">
            <a:extLst>
              <a:ext uri="{FF2B5EF4-FFF2-40B4-BE49-F238E27FC236}">
                <a16:creationId xmlns:a16="http://schemas.microsoft.com/office/drawing/2014/main" id="{40B309B3-73DE-42A9-D490-B70E16E800A7}"/>
              </a:ext>
            </a:extLst>
          </p:cNvPr>
          <p:cNvSpPr>
            <a:spLocks noGrp="1"/>
          </p:cNvSpPr>
          <p:nvPr>
            <p:ph type="sldNum" sz="quarter" idx="12"/>
          </p:nvPr>
        </p:nvSpPr>
        <p:spPr/>
        <p:txBody>
          <a:bodyPr/>
          <a:lstStyle/>
          <a:p>
            <a:fld id="{9A68C838-660D-4DA1-A6FB-5DF6405DCA43}" type="slidenum">
              <a:rPr lang="en-NZ" smtClean="0"/>
              <a:t>10</a:t>
            </a:fld>
            <a:endParaRPr lang="en-NZ"/>
          </a:p>
        </p:txBody>
      </p:sp>
    </p:spTree>
    <p:extLst>
      <p:ext uri="{BB962C8B-B14F-4D97-AF65-F5344CB8AC3E}">
        <p14:creationId xmlns:p14="http://schemas.microsoft.com/office/powerpoint/2010/main" val="71397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F7321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F7321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F7321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rgbClr val="F73211"/>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F73211"/>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rgbClr val="F7321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D4CA6-DBCC-8C80-4F1F-3A08B29E0334}"/>
              </a:ext>
            </a:extLst>
          </p:cNvPr>
          <p:cNvSpPr txBox="1">
            <a:spLocks/>
          </p:cNvSpPr>
          <p:nvPr/>
        </p:nvSpPr>
        <p:spPr>
          <a:xfrm>
            <a:off x="2234611" y="247872"/>
            <a:ext cx="6959601" cy="55632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sz="2400" dirty="0">
                <a:latin typeface="Calibri" panose="020F0502020204030204" pitchFamily="34" charset="0"/>
                <a:ea typeface="Calibri" panose="020F0502020204030204" pitchFamily="34" charset="0"/>
                <a:cs typeface="Calibri" panose="020F0502020204030204" pitchFamily="34" charset="0"/>
              </a:rPr>
              <a:t>Section 26G of the Public Finance Act 1989</a:t>
            </a:r>
            <a:endParaRPr lang="en-NZ" sz="2400" dirty="0"/>
          </a:p>
        </p:txBody>
      </p:sp>
      <p:sp>
        <p:nvSpPr>
          <p:cNvPr id="3" name="Content Placeholder 2">
            <a:extLst>
              <a:ext uri="{FF2B5EF4-FFF2-40B4-BE49-F238E27FC236}">
                <a16:creationId xmlns:a16="http://schemas.microsoft.com/office/drawing/2014/main" id="{78D01E76-66E5-209C-E7F9-EFEFD9C2F2C6}"/>
              </a:ext>
            </a:extLst>
          </p:cNvPr>
          <p:cNvSpPr txBox="1">
            <a:spLocks/>
          </p:cNvSpPr>
          <p:nvPr/>
        </p:nvSpPr>
        <p:spPr>
          <a:xfrm>
            <a:off x="965771" y="1119884"/>
            <a:ext cx="10613204" cy="5284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pPr>
            <a:r>
              <a:rPr lang="en-NZ" sz="2000" dirty="0"/>
              <a:t>Lays out so-called “principles of fiscal responsibility”</a:t>
            </a:r>
          </a:p>
          <a:p>
            <a:pPr>
              <a:spcBef>
                <a:spcPts val="1800"/>
              </a:spcBef>
            </a:pPr>
            <a:r>
              <a:rPr lang="en-NZ" sz="2000" dirty="0"/>
              <a:t>Treats Government as simply a firm or household subject to an externally-imposed budget constraint</a:t>
            </a:r>
          </a:p>
          <a:p>
            <a:pPr>
              <a:spcBef>
                <a:spcPts val="1800"/>
              </a:spcBef>
            </a:pPr>
            <a:r>
              <a:rPr lang="en-NZ" sz="2000" dirty="0"/>
              <a:t>Requires debt to be reduced to and held at “prudent Levels” (currently treated as 20-25% of GDP)</a:t>
            </a:r>
          </a:p>
          <a:p>
            <a:pPr>
              <a:spcBef>
                <a:spcPts val="1800"/>
              </a:spcBef>
            </a:pPr>
            <a:r>
              <a:rPr lang="en-NZ" sz="2000" dirty="0"/>
              <a:t>Requires the operating budget to be continuously balanced over the medium term</a:t>
            </a:r>
          </a:p>
          <a:p>
            <a:pPr>
              <a:spcBef>
                <a:spcPts val="1800"/>
              </a:spcBef>
            </a:pPr>
            <a:r>
              <a:rPr lang="en-NZ" sz="2000" dirty="0"/>
              <a:t>Focuses on Government “net worth” even though Government is inherently a non-market set of activities and the “umbrella for a rainy day” image is pure fiction with  no economic substance</a:t>
            </a:r>
          </a:p>
          <a:p>
            <a:pPr>
              <a:spcBef>
                <a:spcPts val="1800"/>
              </a:spcBef>
            </a:pPr>
            <a:r>
              <a:rPr lang="en-NZ" sz="2000" dirty="0"/>
              <a:t>Allows only temporary departures from the “principles” and imposes a potentially high political cost</a:t>
            </a:r>
          </a:p>
        </p:txBody>
      </p:sp>
      <p:sp>
        <p:nvSpPr>
          <p:cNvPr id="4" name="Slide Number Placeholder 3">
            <a:extLst>
              <a:ext uri="{FF2B5EF4-FFF2-40B4-BE49-F238E27FC236}">
                <a16:creationId xmlns:a16="http://schemas.microsoft.com/office/drawing/2014/main" id="{323DFAE5-CDF1-ADC7-1426-F7932825840C}"/>
              </a:ext>
            </a:extLst>
          </p:cNvPr>
          <p:cNvSpPr>
            <a:spLocks noGrp="1"/>
          </p:cNvSpPr>
          <p:nvPr>
            <p:ph type="sldNum" sz="quarter" idx="12"/>
          </p:nvPr>
        </p:nvSpPr>
        <p:spPr/>
        <p:txBody>
          <a:bodyPr/>
          <a:lstStyle/>
          <a:p>
            <a:fld id="{9A68C838-660D-4DA1-A6FB-5DF6405DCA43}" type="slidenum">
              <a:rPr lang="en-NZ" smtClean="0"/>
              <a:t>11</a:t>
            </a:fld>
            <a:endParaRPr lang="en-NZ"/>
          </a:p>
        </p:txBody>
      </p:sp>
    </p:spTree>
    <p:extLst>
      <p:ext uri="{BB962C8B-B14F-4D97-AF65-F5344CB8AC3E}">
        <p14:creationId xmlns:p14="http://schemas.microsoft.com/office/powerpoint/2010/main" val="75332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50A969-03BC-AA5C-53C6-6F4833D431D0}"/>
              </a:ext>
            </a:extLst>
          </p:cNvPr>
          <p:cNvPicPr>
            <a:picLocks noChangeAspect="1"/>
          </p:cNvPicPr>
          <p:nvPr/>
        </p:nvPicPr>
        <p:blipFill>
          <a:blip r:embed="rId2"/>
          <a:stretch>
            <a:fillRect/>
          </a:stretch>
        </p:blipFill>
        <p:spPr>
          <a:xfrm>
            <a:off x="2005012" y="876300"/>
            <a:ext cx="8181975" cy="5105400"/>
          </a:xfrm>
          <a:prstGeom prst="rect">
            <a:avLst/>
          </a:prstGeom>
        </p:spPr>
      </p:pic>
      <p:sp>
        <p:nvSpPr>
          <p:cNvPr id="2" name="Oval 1">
            <a:extLst>
              <a:ext uri="{FF2B5EF4-FFF2-40B4-BE49-F238E27FC236}">
                <a16:creationId xmlns:a16="http://schemas.microsoft.com/office/drawing/2014/main" id="{BC4EB09E-9652-6556-BB39-F1E965984C68}"/>
              </a:ext>
            </a:extLst>
          </p:cNvPr>
          <p:cNvSpPr/>
          <p:nvPr/>
        </p:nvSpPr>
        <p:spPr>
          <a:xfrm>
            <a:off x="3534310" y="1160980"/>
            <a:ext cx="431515" cy="2363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 name="Oval 3">
            <a:extLst>
              <a:ext uri="{FF2B5EF4-FFF2-40B4-BE49-F238E27FC236}">
                <a16:creationId xmlns:a16="http://schemas.microsoft.com/office/drawing/2014/main" id="{60DCC91C-6237-6116-C68C-38E570AEA6F9}"/>
              </a:ext>
            </a:extLst>
          </p:cNvPr>
          <p:cNvSpPr/>
          <p:nvPr/>
        </p:nvSpPr>
        <p:spPr>
          <a:xfrm>
            <a:off x="2813407" y="1611331"/>
            <a:ext cx="720903" cy="2363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Oval 4">
            <a:extLst>
              <a:ext uri="{FF2B5EF4-FFF2-40B4-BE49-F238E27FC236}">
                <a16:creationId xmlns:a16="http://schemas.microsoft.com/office/drawing/2014/main" id="{F5177141-9892-C861-35DD-9792F03E82A9}"/>
              </a:ext>
            </a:extLst>
          </p:cNvPr>
          <p:cNvSpPr/>
          <p:nvPr/>
        </p:nvSpPr>
        <p:spPr>
          <a:xfrm>
            <a:off x="4640495" y="2352783"/>
            <a:ext cx="4113087" cy="36987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Oval 6">
            <a:extLst>
              <a:ext uri="{FF2B5EF4-FFF2-40B4-BE49-F238E27FC236}">
                <a16:creationId xmlns:a16="http://schemas.microsoft.com/office/drawing/2014/main" id="{50EFA431-F4F0-A175-019F-0798D5DC159F}"/>
              </a:ext>
            </a:extLst>
          </p:cNvPr>
          <p:cNvSpPr/>
          <p:nvPr/>
        </p:nvSpPr>
        <p:spPr>
          <a:xfrm>
            <a:off x="2741487" y="3519114"/>
            <a:ext cx="1565097" cy="2363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Oval 7">
            <a:extLst>
              <a:ext uri="{FF2B5EF4-FFF2-40B4-BE49-F238E27FC236}">
                <a16:creationId xmlns:a16="http://schemas.microsoft.com/office/drawing/2014/main" id="{EDAE68FD-5FEF-B960-175C-E52A5E6B0CA5}"/>
              </a:ext>
            </a:extLst>
          </p:cNvPr>
          <p:cNvSpPr/>
          <p:nvPr/>
        </p:nvSpPr>
        <p:spPr>
          <a:xfrm>
            <a:off x="5267219" y="4743237"/>
            <a:ext cx="720903" cy="2363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Slide Number Placeholder 8">
            <a:extLst>
              <a:ext uri="{FF2B5EF4-FFF2-40B4-BE49-F238E27FC236}">
                <a16:creationId xmlns:a16="http://schemas.microsoft.com/office/drawing/2014/main" id="{6BE2DB33-7FD4-1671-F010-D8A431769431}"/>
              </a:ext>
            </a:extLst>
          </p:cNvPr>
          <p:cNvSpPr>
            <a:spLocks noGrp="1"/>
          </p:cNvSpPr>
          <p:nvPr>
            <p:ph type="sldNum" sz="quarter" idx="12"/>
          </p:nvPr>
        </p:nvSpPr>
        <p:spPr/>
        <p:txBody>
          <a:bodyPr/>
          <a:lstStyle/>
          <a:p>
            <a:fld id="{9A68C838-660D-4DA1-A6FB-5DF6405DCA43}" type="slidenum">
              <a:rPr lang="en-NZ" smtClean="0"/>
              <a:t>12</a:t>
            </a:fld>
            <a:endParaRPr lang="en-NZ"/>
          </a:p>
        </p:txBody>
      </p:sp>
    </p:spTree>
    <p:extLst>
      <p:ext uri="{BB962C8B-B14F-4D97-AF65-F5344CB8AC3E}">
        <p14:creationId xmlns:p14="http://schemas.microsoft.com/office/powerpoint/2010/main" val="1756448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32B7-15C5-908F-3507-A007061AEBD6}"/>
              </a:ext>
            </a:extLst>
          </p:cNvPr>
          <p:cNvSpPr txBox="1">
            <a:spLocks/>
          </p:cNvSpPr>
          <p:nvPr/>
        </p:nvSpPr>
        <p:spPr>
          <a:xfrm>
            <a:off x="1338351" y="350955"/>
            <a:ext cx="6959601" cy="57592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t>Overseas Investment Act ss.16, 16A and 17</a:t>
            </a:r>
            <a:endParaRPr lang="en-NZ" sz="2000" dirty="0"/>
          </a:p>
        </p:txBody>
      </p:sp>
      <p:sp useBgFill="1">
        <p:nvSpPr>
          <p:cNvPr id="3" name="Content Placeholder 2">
            <a:extLst>
              <a:ext uri="{FF2B5EF4-FFF2-40B4-BE49-F238E27FC236}">
                <a16:creationId xmlns:a16="http://schemas.microsoft.com/office/drawing/2014/main" id="{7BDA7D6E-00C1-9EBF-C471-C6B81BAC53F1}"/>
              </a:ext>
            </a:extLst>
          </p:cNvPr>
          <p:cNvSpPr txBox="1">
            <a:spLocks/>
          </p:cNvSpPr>
          <p:nvPr/>
        </p:nvSpPr>
        <p:spPr>
          <a:xfrm>
            <a:off x="657547" y="926877"/>
            <a:ext cx="9986480" cy="37067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Overseas investors wishing to buy sensitive land  are subject to a so-called “benefit to New Zealand test” which is in fact nothing of the sort, but wastes a lot of time and resources.</a:t>
            </a:r>
          </a:p>
          <a:p>
            <a:pPr marL="0" indent="0">
              <a:buFont typeface="Arial" panose="020B0604020202020204" pitchFamily="34" charset="0"/>
              <a:buNone/>
            </a:pPr>
            <a:endParaRPr lang="en-US" sz="1800" dirty="0"/>
          </a:p>
          <a:p>
            <a:r>
              <a:rPr lang="en-US" sz="1800" dirty="0"/>
              <a:t>Section 17 of the Act is carefully worded to prohibit Government Ministers from weighing the costs of a foreign purchase against the benefits.  They can consider </a:t>
            </a:r>
            <a:r>
              <a:rPr lang="en-US" sz="1800" u="sng" dirty="0"/>
              <a:t>only the benefits or net benefits.</a:t>
            </a:r>
          </a:p>
          <a:p>
            <a:pPr marL="0" indent="0">
              <a:buFont typeface="Arial" panose="020B0604020202020204" pitchFamily="34" charset="0"/>
              <a:buNone/>
            </a:pPr>
            <a:endParaRPr lang="en-US" sz="1800" u="sng" dirty="0"/>
          </a:p>
          <a:p>
            <a:r>
              <a:rPr lang="en-US" sz="1800" dirty="0"/>
              <a:t>=&gt; Government in 2018 could not prevent </a:t>
            </a:r>
            <a:r>
              <a:rPr lang="en-US" sz="1800" dirty="0" err="1"/>
              <a:t>Nongfu</a:t>
            </a:r>
            <a:r>
              <a:rPr lang="en-US" sz="1800" dirty="0"/>
              <a:t> Spring from buying-up an artesian water source for a mass bottling plant in 2018, nor in 2020 could it even contemplate preventing Oceana Gold buying a dairy farm at Waihi for conversion to a toxic waste dump</a:t>
            </a:r>
          </a:p>
          <a:p>
            <a:pPr marL="0" indent="0">
              <a:buFont typeface="Arial" panose="020B0604020202020204" pitchFamily="34" charset="0"/>
              <a:buNone/>
            </a:pPr>
            <a:endParaRPr lang="en-US" sz="1800" dirty="0"/>
          </a:p>
          <a:p>
            <a:r>
              <a:rPr lang="en-US" sz="1800" dirty="0"/>
              <a:t>Official advice to Ministers from LINZ in the Whakatane water-bottling case:</a:t>
            </a:r>
            <a:endParaRPr lang="en-NZ" sz="1800" dirty="0">
              <a:solidFill>
                <a:srgbClr val="000000"/>
              </a:solidFill>
            </a:endParaRPr>
          </a:p>
          <a:p>
            <a:endParaRPr lang="en-US" sz="1800" dirty="0"/>
          </a:p>
          <a:p>
            <a:endParaRPr lang="en-NZ" sz="1800" dirty="0"/>
          </a:p>
        </p:txBody>
      </p:sp>
      <p:pic>
        <p:nvPicPr>
          <p:cNvPr id="4" name="Picture 3">
            <a:extLst>
              <a:ext uri="{FF2B5EF4-FFF2-40B4-BE49-F238E27FC236}">
                <a16:creationId xmlns:a16="http://schemas.microsoft.com/office/drawing/2014/main" id="{E94521FA-3E23-137B-8574-268AD878F849}"/>
              </a:ext>
            </a:extLst>
          </p:cNvPr>
          <p:cNvPicPr>
            <a:picLocks noChangeAspect="1"/>
          </p:cNvPicPr>
          <p:nvPr/>
        </p:nvPicPr>
        <p:blipFill>
          <a:blip r:embed="rId2"/>
          <a:stretch>
            <a:fillRect/>
          </a:stretch>
        </p:blipFill>
        <p:spPr>
          <a:xfrm>
            <a:off x="1149884" y="4633645"/>
            <a:ext cx="9691991" cy="1070054"/>
          </a:xfrm>
          <a:prstGeom prst="rect">
            <a:avLst/>
          </a:prstGeom>
        </p:spPr>
      </p:pic>
      <p:sp>
        <p:nvSpPr>
          <p:cNvPr id="5" name="Slide Number Placeholder 4">
            <a:extLst>
              <a:ext uri="{FF2B5EF4-FFF2-40B4-BE49-F238E27FC236}">
                <a16:creationId xmlns:a16="http://schemas.microsoft.com/office/drawing/2014/main" id="{527AD49E-2256-94B0-73E9-E417C6096ED5}"/>
              </a:ext>
            </a:extLst>
          </p:cNvPr>
          <p:cNvSpPr>
            <a:spLocks noGrp="1"/>
          </p:cNvSpPr>
          <p:nvPr>
            <p:ph type="sldNum" sz="quarter" idx="12"/>
          </p:nvPr>
        </p:nvSpPr>
        <p:spPr/>
        <p:txBody>
          <a:bodyPr/>
          <a:lstStyle/>
          <a:p>
            <a:fld id="{9A68C838-660D-4DA1-A6FB-5DF6405DCA43}" type="slidenum">
              <a:rPr lang="en-NZ" smtClean="0"/>
              <a:t>13</a:t>
            </a:fld>
            <a:endParaRPr lang="en-NZ"/>
          </a:p>
        </p:txBody>
      </p:sp>
    </p:spTree>
    <p:extLst>
      <p:ext uri="{BB962C8B-B14F-4D97-AF65-F5344CB8AC3E}">
        <p14:creationId xmlns:p14="http://schemas.microsoft.com/office/powerpoint/2010/main" val="332626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229AD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rgbClr val="229A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4" end="4"/>
                                            </p:txEl>
                                          </p:spTgt>
                                        </p:tgtEl>
                                        <p:attrNameLst>
                                          <p:attrName>ppt_c</p:attrName>
                                        </p:attrNameLst>
                                      </p:cBhvr>
                                      <p:to>
                                        <a:srgbClr val="229A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9363D0-0711-EECB-9B6F-DBA7E8E43014}"/>
              </a:ext>
            </a:extLst>
          </p:cNvPr>
          <p:cNvSpPr>
            <a:spLocks noGrp="1"/>
          </p:cNvSpPr>
          <p:nvPr>
            <p:ph type="title"/>
          </p:nvPr>
        </p:nvSpPr>
        <p:spPr>
          <a:xfrm>
            <a:off x="714910" y="365126"/>
            <a:ext cx="9857198" cy="487630"/>
          </a:xfrm>
        </p:spPr>
        <p:txBody>
          <a:bodyPr>
            <a:normAutofit/>
          </a:bodyPr>
          <a:lstStyle/>
          <a:p>
            <a:pPr algn="ctr"/>
            <a:r>
              <a:rPr lang="en-NZ" sz="2800" dirty="0"/>
              <a:t>Overseas Investment Act 2006 s.17 as of now</a:t>
            </a:r>
          </a:p>
        </p:txBody>
      </p:sp>
      <p:pic>
        <p:nvPicPr>
          <p:cNvPr id="6" name="Picture 5">
            <a:extLst>
              <a:ext uri="{FF2B5EF4-FFF2-40B4-BE49-F238E27FC236}">
                <a16:creationId xmlns:a16="http://schemas.microsoft.com/office/drawing/2014/main" id="{3FCC9A5E-2F9C-E92D-8971-3D91F85CA056}"/>
              </a:ext>
            </a:extLst>
          </p:cNvPr>
          <p:cNvPicPr>
            <a:picLocks noChangeAspect="1"/>
          </p:cNvPicPr>
          <p:nvPr/>
        </p:nvPicPr>
        <p:blipFill>
          <a:blip r:embed="rId2"/>
          <a:stretch>
            <a:fillRect/>
          </a:stretch>
        </p:blipFill>
        <p:spPr>
          <a:xfrm>
            <a:off x="1683998" y="1053101"/>
            <a:ext cx="8449967" cy="4761644"/>
          </a:xfrm>
          <a:prstGeom prst="rect">
            <a:avLst/>
          </a:prstGeom>
        </p:spPr>
      </p:pic>
      <p:sp>
        <p:nvSpPr>
          <p:cNvPr id="2" name="Slide Number Placeholder 1">
            <a:extLst>
              <a:ext uri="{FF2B5EF4-FFF2-40B4-BE49-F238E27FC236}">
                <a16:creationId xmlns:a16="http://schemas.microsoft.com/office/drawing/2014/main" id="{13EB2E29-4D88-899D-E8E2-473F6F9F9ED4}"/>
              </a:ext>
            </a:extLst>
          </p:cNvPr>
          <p:cNvSpPr>
            <a:spLocks noGrp="1"/>
          </p:cNvSpPr>
          <p:nvPr>
            <p:ph type="sldNum" sz="quarter" idx="12"/>
          </p:nvPr>
        </p:nvSpPr>
        <p:spPr/>
        <p:txBody>
          <a:bodyPr/>
          <a:lstStyle/>
          <a:p>
            <a:fld id="{9A68C838-660D-4DA1-A6FB-5DF6405DCA43}" type="slidenum">
              <a:rPr lang="en-NZ" smtClean="0"/>
              <a:t>14</a:t>
            </a:fld>
            <a:endParaRPr lang="en-NZ"/>
          </a:p>
        </p:txBody>
      </p:sp>
      <p:sp>
        <p:nvSpPr>
          <p:cNvPr id="3" name="Rectangle: Rounded Corners 2">
            <a:extLst>
              <a:ext uri="{FF2B5EF4-FFF2-40B4-BE49-F238E27FC236}">
                <a16:creationId xmlns:a16="http://schemas.microsoft.com/office/drawing/2014/main" id="{AF6D0631-557D-97F2-4A06-71F3A120457A}"/>
              </a:ext>
            </a:extLst>
          </p:cNvPr>
          <p:cNvSpPr/>
          <p:nvPr/>
        </p:nvSpPr>
        <p:spPr>
          <a:xfrm>
            <a:off x="3965825" y="1695236"/>
            <a:ext cx="544530" cy="22603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Rectangle: Rounded Corners 4">
            <a:extLst>
              <a:ext uri="{FF2B5EF4-FFF2-40B4-BE49-F238E27FC236}">
                <a16:creationId xmlns:a16="http://schemas.microsoft.com/office/drawing/2014/main" id="{E7C5E7FF-EC7F-4CFB-0455-9DC6AC9F8282}"/>
              </a:ext>
            </a:extLst>
          </p:cNvPr>
          <p:cNvSpPr/>
          <p:nvPr/>
        </p:nvSpPr>
        <p:spPr>
          <a:xfrm>
            <a:off x="3724381" y="2171699"/>
            <a:ext cx="621587" cy="22603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Rounded Corners 7">
            <a:extLst>
              <a:ext uri="{FF2B5EF4-FFF2-40B4-BE49-F238E27FC236}">
                <a16:creationId xmlns:a16="http://schemas.microsoft.com/office/drawing/2014/main" id="{918698F8-4DC4-19F1-83B3-30740F5776B2}"/>
              </a:ext>
            </a:extLst>
          </p:cNvPr>
          <p:cNvSpPr/>
          <p:nvPr/>
        </p:nvSpPr>
        <p:spPr>
          <a:xfrm>
            <a:off x="3149027" y="2562543"/>
            <a:ext cx="529122" cy="20120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Rounded Corners 9">
            <a:extLst>
              <a:ext uri="{FF2B5EF4-FFF2-40B4-BE49-F238E27FC236}">
                <a16:creationId xmlns:a16="http://schemas.microsoft.com/office/drawing/2014/main" id="{47AF72C3-08F0-91B2-4331-4CEED2F2EE3C}"/>
              </a:ext>
            </a:extLst>
          </p:cNvPr>
          <p:cNvSpPr/>
          <p:nvPr/>
        </p:nvSpPr>
        <p:spPr>
          <a:xfrm>
            <a:off x="4387064" y="5537771"/>
            <a:ext cx="621587" cy="22603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4091123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E8B609-3D94-0940-3250-C1FC9C47A0B4}"/>
              </a:ext>
            </a:extLst>
          </p:cNvPr>
          <p:cNvPicPr>
            <a:picLocks noChangeAspect="1"/>
          </p:cNvPicPr>
          <p:nvPr/>
        </p:nvPicPr>
        <p:blipFill>
          <a:blip r:embed="rId2"/>
          <a:stretch>
            <a:fillRect/>
          </a:stretch>
        </p:blipFill>
        <p:spPr>
          <a:xfrm>
            <a:off x="1559693" y="5344380"/>
            <a:ext cx="7728146" cy="1335943"/>
          </a:xfrm>
          <a:prstGeom prst="rect">
            <a:avLst/>
          </a:prstGeom>
        </p:spPr>
      </p:pic>
      <p:sp>
        <p:nvSpPr>
          <p:cNvPr id="6" name="Oval 5">
            <a:extLst>
              <a:ext uri="{FF2B5EF4-FFF2-40B4-BE49-F238E27FC236}">
                <a16:creationId xmlns:a16="http://schemas.microsoft.com/office/drawing/2014/main" id="{EAA82074-6739-9AE9-E08B-F63499D44A8A}"/>
              </a:ext>
            </a:extLst>
          </p:cNvPr>
          <p:cNvSpPr/>
          <p:nvPr/>
        </p:nvSpPr>
        <p:spPr>
          <a:xfrm>
            <a:off x="2424701" y="1941816"/>
            <a:ext cx="1202077" cy="33904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Rectangle: Rounded Corners 6">
            <a:extLst>
              <a:ext uri="{FF2B5EF4-FFF2-40B4-BE49-F238E27FC236}">
                <a16:creationId xmlns:a16="http://schemas.microsoft.com/office/drawing/2014/main" id="{52815C98-67B4-78F2-FA3C-D866E423FE6B}"/>
              </a:ext>
            </a:extLst>
          </p:cNvPr>
          <p:cNvSpPr/>
          <p:nvPr/>
        </p:nvSpPr>
        <p:spPr>
          <a:xfrm>
            <a:off x="7284378" y="1592494"/>
            <a:ext cx="1469204" cy="23630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Oval 1">
            <a:extLst>
              <a:ext uri="{FF2B5EF4-FFF2-40B4-BE49-F238E27FC236}">
                <a16:creationId xmlns:a16="http://schemas.microsoft.com/office/drawing/2014/main" id="{9244CF18-651E-3475-8F1C-54038EF9F9A9}"/>
              </a:ext>
            </a:extLst>
          </p:cNvPr>
          <p:cNvSpPr/>
          <p:nvPr/>
        </p:nvSpPr>
        <p:spPr>
          <a:xfrm>
            <a:off x="2095928" y="585627"/>
            <a:ext cx="493160" cy="2308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Oval 2">
            <a:extLst>
              <a:ext uri="{FF2B5EF4-FFF2-40B4-BE49-F238E27FC236}">
                <a16:creationId xmlns:a16="http://schemas.microsoft.com/office/drawing/2014/main" id="{BD8F7ADA-038A-6600-27AD-9CA44CD64203}"/>
              </a:ext>
            </a:extLst>
          </p:cNvPr>
          <p:cNvSpPr/>
          <p:nvPr/>
        </p:nvSpPr>
        <p:spPr>
          <a:xfrm>
            <a:off x="2424701" y="1396577"/>
            <a:ext cx="493160" cy="2308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Oval 7">
            <a:extLst>
              <a:ext uri="{FF2B5EF4-FFF2-40B4-BE49-F238E27FC236}">
                <a16:creationId xmlns:a16="http://schemas.microsoft.com/office/drawing/2014/main" id="{AB3CD69A-16A9-6FB4-F7F0-FDE791FE918A}"/>
              </a:ext>
            </a:extLst>
          </p:cNvPr>
          <p:cNvSpPr/>
          <p:nvPr/>
        </p:nvSpPr>
        <p:spPr>
          <a:xfrm>
            <a:off x="2063394" y="1015429"/>
            <a:ext cx="493160" cy="2308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Rounded Corners 8">
            <a:extLst>
              <a:ext uri="{FF2B5EF4-FFF2-40B4-BE49-F238E27FC236}">
                <a16:creationId xmlns:a16="http://schemas.microsoft.com/office/drawing/2014/main" id="{54FEB552-5462-570E-C456-B9CA6CBCEFA2}"/>
              </a:ext>
            </a:extLst>
          </p:cNvPr>
          <p:cNvSpPr/>
          <p:nvPr/>
        </p:nvSpPr>
        <p:spPr>
          <a:xfrm>
            <a:off x="5649075" y="1391145"/>
            <a:ext cx="1469204" cy="23630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Rounded Corners 9">
            <a:extLst>
              <a:ext uri="{FF2B5EF4-FFF2-40B4-BE49-F238E27FC236}">
                <a16:creationId xmlns:a16="http://schemas.microsoft.com/office/drawing/2014/main" id="{2B11713D-7399-E784-774E-945C50F92E5D}"/>
              </a:ext>
            </a:extLst>
          </p:cNvPr>
          <p:cNvSpPr/>
          <p:nvPr/>
        </p:nvSpPr>
        <p:spPr>
          <a:xfrm>
            <a:off x="6095999" y="1993187"/>
            <a:ext cx="1928117" cy="23630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Rectangle: Rounded Corners 11">
            <a:extLst>
              <a:ext uri="{FF2B5EF4-FFF2-40B4-BE49-F238E27FC236}">
                <a16:creationId xmlns:a16="http://schemas.microsoft.com/office/drawing/2014/main" id="{0A4C2B3E-24CA-F595-9126-E1BF3986B293}"/>
              </a:ext>
            </a:extLst>
          </p:cNvPr>
          <p:cNvSpPr/>
          <p:nvPr/>
        </p:nvSpPr>
        <p:spPr>
          <a:xfrm>
            <a:off x="3482940" y="2178915"/>
            <a:ext cx="4798031" cy="23630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C3C3474F-6A2F-F9EA-15E5-A7DE9727AA92}"/>
              </a:ext>
            </a:extLst>
          </p:cNvPr>
          <p:cNvPicPr>
            <a:picLocks noChangeAspect="1"/>
          </p:cNvPicPr>
          <p:nvPr/>
        </p:nvPicPr>
        <p:blipFill>
          <a:blip r:embed="rId3"/>
          <a:stretch>
            <a:fillRect/>
          </a:stretch>
        </p:blipFill>
        <p:spPr>
          <a:xfrm>
            <a:off x="1302839" y="91879"/>
            <a:ext cx="7820614" cy="5305890"/>
          </a:xfrm>
          <a:prstGeom prst="rect">
            <a:avLst/>
          </a:prstGeom>
        </p:spPr>
      </p:pic>
      <p:sp>
        <p:nvSpPr>
          <p:cNvPr id="13" name="Slide Number Placeholder 12">
            <a:extLst>
              <a:ext uri="{FF2B5EF4-FFF2-40B4-BE49-F238E27FC236}">
                <a16:creationId xmlns:a16="http://schemas.microsoft.com/office/drawing/2014/main" id="{B06BCBB0-FE6D-F32B-3ABF-18110EBF2E42}"/>
              </a:ext>
            </a:extLst>
          </p:cNvPr>
          <p:cNvSpPr>
            <a:spLocks noGrp="1"/>
          </p:cNvSpPr>
          <p:nvPr>
            <p:ph type="sldNum" sz="quarter" idx="12"/>
          </p:nvPr>
        </p:nvSpPr>
        <p:spPr/>
        <p:txBody>
          <a:bodyPr/>
          <a:lstStyle/>
          <a:p>
            <a:fld id="{9A68C838-660D-4DA1-A6FB-5DF6405DCA43}" type="slidenum">
              <a:rPr lang="en-NZ" smtClean="0"/>
              <a:t>15</a:t>
            </a:fld>
            <a:endParaRPr lang="en-NZ"/>
          </a:p>
        </p:txBody>
      </p:sp>
      <p:sp>
        <p:nvSpPr>
          <p:cNvPr id="14" name="Rectangle: Rounded Corners 13">
            <a:extLst>
              <a:ext uri="{FF2B5EF4-FFF2-40B4-BE49-F238E27FC236}">
                <a16:creationId xmlns:a16="http://schemas.microsoft.com/office/drawing/2014/main" id="{C3E8EC35-428A-95A6-7ABE-005088A5A3F9}"/>
              </a:ext>
            </a:extLst>
          </p:cNvPr>
          <p:cNvSpPr/>
          <p:nvPr/>
        </p:nvSpPr>
        <p:spPr>
          <a:xfrm>
            <a:off x="2113907" y="611046"/>
            <a:ext cx="442647" cy="20545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Rectangle: Rounded Corners 14">
            <a:extLst>
              <a:ext uri="{FF2B5EF4-FFF2-40B4-BE49-F238E27FC236}">
                <a16:creationId xmlns:a16="http://schemas.microsoft.com/office/drawing/2014/main" id="{85CC6910-1B6A-6596-2000-FB8A04ADDDDA}"/>
              </a:ext>
            </a:extLst>
          </p:cNvPr>
          <p:cNvSpPr/>
          <p:nvPr/>
        </p:nvSpPr>
        <p:spPr>
          <a:xfrm>
            <a:off x="5839144" y="2004014"/>
            <a:ext cx="2256892" cy="20351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Rectangle: Rounded Corners 15">
            <a:extLst>
              <a:ext uri="{FF2B5EF4-FFF2-40B4-BE49-F238E27FC236}">
                <a16:creationId xmlns:a16="http://schemas.microsoft.com/office/drawing/2014/main" id="{BB78D85F-34E5-36D5-8F5C-8211DF7B8DFC}"/>
              </a:ext>
            </a:extLst>
          </p:cNvPr>
          <p:cNvSpPr/>
          <p:nvPr/>
        </p:nvSpPr>
        <p:spPr>
          <a:xfrm>
            <a:off x="2482917" y="1442382"/>
            <a:ext cx="442647" cy="20545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Rectangle: Rounded Corners 16">
            <a:extLst>
              <a:ext uri="{FF2B5EF4-FFF2-40B4-BE49-F238E27FC236}">
                <a16:creationId xmlns:a16="http://schemas.microsoft.com/office/drawing/2014/main" id="{17234990-B94A-54F7-CA9F-88DF4F702DFD}"/>
              </a:ext>
            </a:extLst>
          </p:cNvPr>
          <p:cNvSpPr/>
          <p:nvPr/>
        </p:nvSpPr>
        <p:spPr>
          <a:xfrm>
            <a:off x="2556553" y="2024038"/>
            <a:ext cx="566791" cy="18348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Rectangle: Rounded Corners 17">
            <a:extLst>
              <a:ext uri="{FF2B5EF4-FFF2-40B4-BE49-F238E27FC236}">
                <a16:creationId xmlns:a16="http://schemas.microsoft.com/office/drawing/2014/main" id="{6A0AF717-15B5-C4F9-429E-0E6790604516}"/>
              </a:ext>
            </a:extLst>
          </p:cNvPr>
          <p:cNvSpPr/>
          <p:nvPr/>
        </p:nvSpPr>
        <p:spPr>
          <a:xfrm>
            <a:off x="2088650" y="1015429"/>
            <a:ext cx="442647" cy="20545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Rectangle: Rounded Corners 18">
            <a:extLst>
              <a:ext uri="{FF2B5EF4-FFF2-40B4-BE49-F238E27FC236}">
                <a16:creationId xmlns:a16="http://schemas.microsoft.com/office/drawing/2014/main" id="{B2895091-C066-919B-A675-2A0EDC2B6A71}"/>
              </a:ext>
            </a:extLst>
          </p:cNvPr>
          <p:cNvSpPr/>
          <p:nvPr/>
        </p:nvSpPr>
        <p:spPr>
          <a:xfrm>
            <a:off x="3411020" y="2190367"/>
            <a:ext cx="4883651" cy="18348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74362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CFAED-9F60-B13E-C77A-44298C6E4D37}"/>
              </a:ext>
            </a:extLst>
          </p:cNvPr>
          <p:cNvSpPr txBox="1">
            <a:spLocks/>
          </p:cNvSpPr>
          <p:nvPr/>
        </p:nvSpPr>
        <p:spPr>
          <a:xfrm>
            <a:off x="4291878" y="5630238"/>
            <a:ext cx="7053581" cy="8763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sz="1800" i="1" dirty="0">
                <a:latin typeface="Calibri" panose="020F0502020204030204" pitchFamily="34" charset="0"/>
              </a:rPr>
              <a:t>Coromandel Watchdog v Minister of Finance and Associate Minister of Finance and Oceana Gold</a:t>
            </a:r>
            <a:r>
              <a:rPr lang="en-NZ" sz="1800" dirty="0">
                <a:latin typeface="Calibri" panose="020F0502020204030204" pitchFamily="34" charset="0"/>
              </a:rPr>
              <a:t>, [2020] NZHC 2345 at paragraph 57:</a:t>
            </a:r>
            <a:endParaRPr lang="en-NZ" sz="1800" dirty="0"/>
          </a:p>
        </p:txBody>
      </p:sp>
      <p:pic>
        <p:nvPicPr>
          <p:cNvPr id="3" name="Picture 2">
            <a:extLst>
              <a:ext uri="{FF2B5EF4-FFF2-40B4-BE49-F238E27FC236}">
                <a16:creationId xmlns:a16="http://schemas.microsoft.com/office/drawing/2014/main" id="{A8ECAFDE-E845-99EE-1AA5-DF7B06D4553B}"/>
              </a:ext>
            </a:extLst>
          </p:cNvPr>
          <p:cNvPicPr>
            <a:picLocks noChangeAspect="1"/>
          </p:cNvPicPr>
          <p:nvPr/>
        </p:nvPicPr>
        <p:blipFill>
          <a:blip r:embed="rId2"/>
          <a:stretch>
            <a:fillRect/>
          </a:stretch>
        </p:blipFill>
        <p:spPr>
          <a:xfrm>
            <a:off x="1269906" y="1294544"/>
            <a:ext cx="9054351" cy="4335694"/>
          </a:xfrm>
          <a:prstGeom prst="rect">
            <a:avLst/>
          </a:prstGeom>
        </p:spPr>
      </p:pic>
      <p:sp>
        <p:nvSpPr>
          <p:cNvPr id="4" name="TextBox 3">
            <a:extLst>
              <a:ext uri="{FF2B5EF4-FFF2-40B4-BE49-F238E27FC236}">
                <a16:creationId xmlns:a16="http://schemas.microsoft.com/office/drawing/2014/main" id="{AD6DE6C9-1532-E2A7-38FF-8738125C3445}"/>
              </a:ext>
            </a:extLst>
          </p:cNvPr>
          <p:cNvSpPr txBox="1"/>
          <p:nvPr/>
        </p:nvSpPr>
        <p:spPr>
          <a:xfrm>
            <a:off x="274682" y="186682"/>
            <a:ext cx="3794757" cy="276999"/>
          </a:xfrm>
          <a:prstGeom prst="rect">
            <a:avLst/>
          </a:prstGeom>
          <a:noFill/>
        </p:spPr>
        <p:txBody>
          <a:bodyPr wrap="square" rtlCol="0">
            <a:spAutoFit/>
          </a:bodyPr>
          <a:lstStyle/>
          <a:p>
            <a:r>
              <a:rPr lang="en-US" sz="1200" dirty="0"/>
              <a:t>Overseas Investment Act ss.16A &amp; 17 continued…</a:t>
            </a:r>
            <a:endParaRPr lang="en-NZ" sz="1200" dirty="0"/>
          </a:p>
        </p:txBody>
      </p:sp>
      <p:sp>
        <p:nvSpPr>
          <p:cNvPr id="5" name="Slide Number Placeholder 4">
            <a:extLst>
              <a:ext uri="{FF2B5EF4-FFF2-40B4-BE49-F238E27FC236}">
                <a16:creationId xmlns:a16="http://schemas.microsoft.com/office/drawing/2014/main" id="{45A05921-8917-843B-B239-EDC1A57C929B}"/>
              </a:ext>
            </a:extLst>
          </p:cNvPr>
          <p:cNvSpPr>
            <a:spLocks noGrp="1"/>
          </p:cNvSpPr>
          <p:nvPr>
            <p:ph type="sldNum" sz="quarter" idx="12"/>
          </p:nvPr>
        </p:nvSpPr>
        <p:spPr/>
        <p:txBody>
          <a:bodyPr/>
          <a:lstStyle/>
          <a:p>
            <a:fld id="{9A68C838-660D-4DA1-A6FB-5DF6405DCA43}" type="slidenum">
              <a:rPr lang="en-NZ" smtClean="0"/>
              <a:t>16</a:t>
            </a:fld>
            <a:endParaRPr lang="en-NZ"/>
          </a:p>
        </p:txBody>
      </p:sp>
    </p:spTree>
    <p:extLst>
      <p:ext uri="{BB962C8B-B14F-4D97-AF65-F5344CB8AC3E}">
        <p14:creationId xmlns:p14="http://schemas.microsoft.com/office/powerpoint/2010/main" val="3027366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B862-A2BF-9B96-CC18-6AD283643217}"/>
              </a:ext>
            </a:extLst>
          </p:cNvPr>
          <p:cNvSpPr txBox="1">
            <a:spLocks/>
          </p:cNvSpPr>
          <p:nvPr/>
        </p:nvSpPr>
        <p:spPr>
          <a:xfrm>
            <a:off x="1564382" y="248212"/>
            <a:ext cx="6959601" cy="3558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NZ" sz="2400" dirty="0">
                <a:solidFill>
                  <a:srgbClr val="000000"/>
                </a:solidFill>
              </a:rPr>
              <a:t>Commerce Act 1986</a:t>
            </a:r>
            <a:endParaRPr lang="en-US" sz="2400" dirty="0"/>
          </a:p>
        </p:txBody>
      </p:sp>
      <p:sp>
        <p:nvSpPr>
          <p:cNvPr id="3" name="Content Placeholder 2">
            <a:extLst>
              <a:ext uri="{FF2B5EF4-FFF2-40B4-BE49-F238E27FC236}">
                <a16:creationId xmlns:a16="http://schemas.microsoft.com/office/drawing/2014/main" id="{734FE87A-E582-99A7-9D83-0B802E4C0DDF}"/>
              </a:ext>
            </a:extLst>
          </p:cNvPr>
          <p:cNvSpPr txBox="1">
            <a:spLocks/>
          </p:cNvSpPr>
          <p:nvPr/>
        </p:nvSpPr>
        <p:spPr>
          <a:xfrm>
            <a:off x="823982" y="1068652"/>
            <a:ext cx="9604288" cy="48595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buFont typeface="Arial" panose="020B0604020202020204" pitchFamily="34" charset="0"/>
              <a:buNone/>
            </a:pPr>
            <a:r>
              <a:rPr lang="en-NZ" sz="2000" dirty="0">
                <a:solidFill>
                  <a:srgbClr val="000000"/>
                </a:solidFill>
              </a:rPr>
              <a:t>In its original form</a:t>
            </a:r>
          </a:p>
          <a:p>
            <a:pPr lvl="1">
              <a:spcBef>
                <a:spcPts val="1200"/>
              </a:spcBef>
            </a:pPr>
            <a:r>
              <a:rPr lang="en-NZ" sz="1800" dirty="0">
                <a:solidFill>
                  <a:srgbClr val="000000"/>
                </a:solidFill>
              </a:rPr>
              <a:t>stripped away old common law protections against monopolies, eliminating the former role of courts and tribunals in regulating prices</a:t>
            </a:r>
          </a:p>
          <a:p>
            <a:pPr lvl="1">
              <a:spcBef>
                <a:spcPts val="1800"/>
              </a:spcBef>
            </a:pPr>
            <a:r>
              <a:rPr lang="en-NZ" sz="1800" dirty="0">
                <a:solidFill>
                  <a:srgbClr val="000000"/>
                </a:solidFill>
              </a:rPr>
              <a:t>facilitated the consolidation of corporate empires via mergers and takeovers (e.g. the “public benefit test”)</a:t>
            </a:r>
          </a:p>
          <a:p>
            <a:pPr lvl="1">
              <a:spcBef>
                <a:spcPts val="1800"/>
              </a:spcBef>
            </a:pPr>
            <a:r>
              <a:rPr lang="en-NZ" sz="1800" dirty="0">
                <a:solidFill>
                  <a:srgbClr val="000000"/>
                </a:solidFill>
              </a:rPr>
              <a:t>allowed anti-competitive conduct by large corporations unless they openly revealed that their </a:t>
            </a:r>
            <a:r>
              <a:rPr lang="en-NZ" sz="1800" u="sng" dirty="0">
                <a:solidFill>
                  <a:srgbClr val="000000"/>
                </a:solidFill>
              </a:rPr>
              <a:t>purpose</a:t>
            </a:r>
            <a:r>
              <a:rPr lang="en-NZ" sz="1800" dirty="0">
                <a:solidFill>
                  <a:srgbClr val="000000"/>
                </a:solidFill>
              </a:rPr>
              <a:t> was to destroy competition</a:t>
            </a:r>
          </a:p>
          <a:p>
            <a:pPr marL="0" indent="0">
              <a:spcBef>
                <a:spcPts val="1200"/>
              </a:spcBef>
              <a:buFont typeface="Arial" panose="020B0604020202020204" pitchFamily="34" charset="0"/>
              <a:buNone/>
            </a:pPr>
            <a:r>
              <a:rPr lang="en-NZ" sz="2000" dirty="0"/>
              <a:t>As amended in 2000 and 2008</a:t>
            </a:r>
          </a:p>
          <a:p>
            <a:pPr lvl="1">
              <a:spcBef>
                <a:spcPts val="1200"/>
              </a:spcBef>
            </a:pPr>
            <a:r>
              <a:rPr lang="en-NZ" sz="1800" dirty="0"/>
              <a:t>Declared the taking of excessive profits even under regulation to be legal – by requiring only that “</a:t>
            </a:r>
            <a:r>
              <a:rPr lang="en-NZ" sz="1800" dirty="0">
                <a:ea typeface="Calibri" panose="020F0502020204030204" pitchFamily="34" charset="0"/>
              </a:rPr>
              <a:t>suppliers of regulated goods or services … are </a:t>
            </a:r>
            <a:r>
              <a:rPr lang="en-NZ" sz="1800" u="sng" dirty="0">
                <a:ea typeface="Calibri" panose="020F0502020204030204" pitchFamily="34" charset="0"/>
              </a:rPr>
              <a:t>limited</a:t>
            </a:r>
            <a:r>
              <a:rPr lang="en-NZ" sz="1800" dirty="0">
                <a:ea typeface="Calibri" panose="020F0502020204030204" pitchFamily="34" charset="0"/>
              </a:rPr>
              <a:t> in their ability to extract excessive profits” (s.52A(1))[emphasis added]</a:t>
            </a:r>
          </a:p>
          <a:p>
            <a:pPr lvl="1">
              <a:spcBef>
                <a:spcPts val="1800"/>
              </a:spcBef>
            </a:pPr>
            <a:r>
              <a:rPr lang="en-NZ" sz="1800" dirty="0">
                <a:ea typeface="Calibri" panose="020F0502020204030204" pitchFamily="34" charset="0"/>
              </a:rPr>
              <a:t>Stated that its purpose was to “</a:t>
            </a:r>
            <a:r>
              <a:rPr lang="en-NZ" sz="1800" dirty="0"/>
              <a:t>promote competition in markets for the long-term benefit of consumers within New Zealand” (s.1(A)) – not to provide consumers and small enterprises with immediate protection against monopolistic predation.  No definition of “long term benefit” was provided.</a:t>
            </a:r>
            <a:endParaRPr lang="en-NZ" sz="1800" dirty="0">
              <a:ea typeface="Calibri" panose="020F0502020204030204" pitchFamily="34" charset="0"/>
            </a:endParaRPr>
          </a:p>
          <a:p>
            <a:pPr lvl="2">
              <a:spcBef>
                <a:spcPts val="1800"/>
              </a:spcBef>
            </a:pPr>
            <a:endParaRPr lang="en-NZ" sz="1800" dirty="0">
              <a:ea typeface="Calibri" panose="020F0502020204030204" pitchFamily="34" charset="0"/>
            </a:endParaRPr>
          </a:p>
        </p:txBody>
      </p:sp>
      <p:sp>
        <p:nvSpPr>
          <p:cNvPr id="4" name="Slide Number Placeholder 3">
            <a:extLst>
              <a:ext uri="{FF2B5EF4-FFF2-40B4-BE49-F238E27FC236}">
                <a16:creationId xmlns:a16="http://schemas.microsoft.com/office/drawing/2014/main" id="{BF68230D-7A00-FFE5-104A-F3D6B91AF7F9}"/>
              </a:ext>
            </a:extLst>
          </p:cNvPr>
          <p:cNvSpPr>
            <a:spLocks noGrp="1"/>
          </p:cNvSpPr>
          <p:nvPr>
            <p:ph type="sldNum" sz="quarter" idx="12"/>
          </p:nvPr>
        </p:nvSpPr>
        <p:spPr/>
        <p:txBody>
          <a:bodyPr/>
          <a:lstStyle/>
          <a:p>
            <a:fld id="{9A68C838-660D-4DA1-A6FB-5DF6405DCA43}" type="slidenum">
              <a:rPr lang="en-NZ" smtClean="0"/>
              <a:t>17</a:t>
            </a:fld>
            <a:endParaRPr lang="en-NZ"/>
          </a:p>
        </p:txBody>
      </p:sp>
    </p:spTree>
    <p:extLst>
      <p:ext uri="{BB962C8B-B14F-4D97-AF65-F5344CB8AC3E}">
        <p14:creationId xmlns:p14="http://schemas.microsoft.com/office/powerpoint/2010/main" val="252501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hlink"/>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2" end="2"/>
                                            </p:txEl>
                                          </p:spTgt>
                                        </p:tgtEl>
                                        <p:attrNameLst>
                                          <p:attrName>ppt_c</p:attrName>
                                        </p:attrNameLst>
                                      </p:cBhvr>
                                      <p:to>
                                        <a:schemeClr val="hlink"/>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3" end="3"/>
                                            </p:txEl>
                                          </p:spTgt>
                                        </p:tgtEl>
                                        <p:attrNameLst>
                                          <p:attrName>ppt_c</p:attrName>
                                        </p:attrNameLst>
                                      </p:cBhvr>
                                      <p:to>
                                        <a:schemeClr val="hlink"/>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5" end="5"/>
                                            </p:txEl>
                                          </p:spTgt>
                                        </p:tgtEl>
                                        <p:attrNameLst>
                                          <p:attrName>ppt_c</p:attrName>
                                        </p:attrNameLst>
                                      </p:cBhvr>
                                      <p:to>
                                        <a:schemeClr val="hlink"/>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1773-9360-916A-43CF-05CF9AA4700C}"/>
              </a:ext>
            </a:extLst>
          </p:cNvPr>
          <p:cNvSpPr txBox="1">
            <a:spLocks/>
          </p:cNvSpPr>
          <p:nvPr/>
        </p:nvSpPr>
        <p:spPr>
          <a:xfrm>
            <a:off x="2795930" y="224994"/>
            <a:ext cx="6857638" cy="44282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sz="2400" dirty="0"/>
              <a:t>Some suggested changes</a:t>
            </a:r>
          </a:p>
        </p:txBody>
      </p:sp>
      <p:sp>
        <p:nvSpPr>
          <p:cNvPr id="3" name="Content Placeholder 2">
            <a:extLst>
              <a:ext uri="{FF2B5EF4-FFF2-40B4-BE49-F238E27FC236}">
                <a16:creationId xmlns:a16="http://schemas.microsoft.com/office/drawing/2014/main" id="{228A5152-0205-C905-3438-4E405E293955}"/>
              </a:ext>
            </a:extLst>
          </p:cNvPr>
          <p:cNvSpPr txBox="1">
            <a:spLocks/>
          </p:cNvSpPr>
          <p:nvPr/>
        </p:nvSpPr>
        <p:spPr>
          <a:xfrm>
            <a:off x="873303" y="904127"/>
            <a:ext cx="9688531" cy="49213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800"/>
              </a:spcBef>
              <a:spcAft>
                <a:spcPts val="1200"/>
              </a:spcAft>
            </a:pPr>
            <a:r>
              <a:rPr lang="en-NZ" sz="2000" dirty="0">
                <a:latin typeface="Calibri" panose="020F0502020204030204" pitchFamily="34" charset="0"/>
                <a:ea typeface="Calibri" panose="020F0502020204030204" pitchFamily="34" charset="0"/>
                <a:cs typeface="Times New Roman" panose="02020603050405020304" pitchFamily="18" charset="0"/>
              </a:rPr>
              <a:t>Put teeth back into anti-trust policy</a:t>
            </a:r>
          </a:p>
          <a:p>
            <a:pPr>
              <a:spcBef>
                <a:spcPts val="1800"/>
              </a:spcBef>
              <a:spcAft>
                <a:spcPts val="1200"/>
              </a:spcAft>
            </a:pPr>
            <a:r>
              <a:rPr lang="en-NZ" sz="2000" dirty="0">
                <a:latin typeface="Calibri" panose="020F0502020204030204" pitchFamily="34" charset="0"/>
                <a:ea typeface="Calibri" panose="020F0502020204030204" pitchFamily="34" charset="0"/>
                <a:cs typeface="Times New Roman" panose="02020603050405020304" pitchFamily="18" charset="0"/>
              </a:rPr>
              <a:t>Resurrect some of the Commerce Act 1975’s blunt prohibition of profiteering, its quick-response provisions for inquiring into possible cases of abuse of market power, and its specific criminal penalties </a:t>
            </a:r>
          </a:p>
          <a:p>
            <a:pPr>
              <a:spcBef>
                <a:spcPts val="1800"/>
              </a:spcBef>
              <a:spcAft>
                <a:spcPts val="1200"/>
              </a:spcAft>
            </a:pPr>
            <a:r>
              <a:rPr lang="en-US" sz="2000" dirty="0">
                <a:latin typeface="Calibri" panose="020F0502020204030204" pitchFamily="34" charset="0"/>
                <a:ea typeface="Calibri" panose="020F0502020204030204" pitchFamily="34" charset="0"/>
                <a:cs typeface="Times New Roman" panose="02020603050405020304" pitchFamily="18" charset="0"/>
              </a:rPr>
              <a:t>Put the interests of New Zealand consumers explicitly at the </a:t>
            </a:r>
            <a:r>
              <a:rPr lang="en-US" sz="2000" dirty="0" err="1">
                <a:latin typeface="Calibri" panose="020F0502020204030204" pitchFamily="34" charset="0"/>
                <a:ea typeface="Calibri" panose="020F0502020204030204" pitchFamily="34" charset="0"/>
                <a:cs typeface="Times New Roman" panose="02020603050405020304" pitchFamily="18" charset="0"/>
              </a:rPr>
              <a:t>centre</a:t>
            </a:r>
            <a:r>
              <a:rPr lang="en-US" sz="2000" dirty="0">
                <a:latin typeface="Calibri" panose="020F0502020204030204" pitchFamily="34" charset="0"/>
                <a:ea typeface="Calibri" panose="020F0502020204030204" pitchFamily="34" charset="0"/>
                <a:cs typeface="Times New Roman" panose="02020603050405020304" pitchFamily="18" charset="0"/>
              </a:rPr>
              <a:t> of the law as the overriding goal to which other goals are subsidiary. A new “purpose statement” is needed without weasel words.</a:t>
            </a:r>
          </a:p>
          <a:p>
            <a:pPr>
              <a:spcBef>
                <a:spcPts val="1800"/>
              </a:spcBef>
              <a:spcAft>
                <a:spcPts val="1200"/>
              </a:spcAft>
            </a:pPr>
            <a:r>
              <a:rPr lang="en-US" sz="2000" dirty="0">
                <a:latin typeface="Calibri" panose="020F0502020204030204" pitchFamily="34" charset="0"/>
                <a:ea typeface="Calibri" panose="020F0502020204030204" pitchFamily="34" charset="0"/>
                <a:cs typeface="Calibri" panose="020F0502020204030204" pitchFamily="34" charset="0"/>
              </a:rPr>
              <a:t>Make the taking of excess profits illegal, except where </a:t>
            </a:r>
            <a:r>
              <a:rPr lang="en-US" sz="2000" u="sng" dirty="0">
                <a:latin typeface="Calibri" panose="020F0502020204030204" pitchFamily="34" charset="0"/>
                <a:ea typeface="Calibri" panose="020F0502020204030204" pitchFamily="34" charset="0"/>
                <a:cs typeface="Calibri" panose="020F0502020204030204" pitchFamily="34" charset="0"/>
              </a:rPr>
              <a:t>clear evidence </a:t>
            </a:r>
            <a:r>
              <a:rPr lang="en-US" sz="2000" dirty="0">
                <a:latin typeface="Calibri" panose="020F0502020204030204" pitchFamily="34" charset="0"/>
                <a:ea typeface="Calibri" panose="020F0502020204030204" pitchFamily="34" charset="0"/>
                <a:cs typeface="Calibri" panose="020F0502020204030204" pitchFamily="34" charset="0"/>
              </a:rPr>
              <a:t>can be</a:t>
            </a:r>
            <a:r>
              <a:rPr lang="en-US" sz="2000" dirty="0">
                <a:latin typeface="Calibri" panose="020F0502020204030204" pitchFamily="34" charset="0"/>
                <a:ea typeface="Calibri" panose="020F0502020204030204" pitchFamily="34" charset="0"/>
                <a:cs typeface="Times New Roman" panose="02020603050405020304" pitchFamily="18" charset="0"/>
              </a:rPr>
              <a:t> presented to justify a greater return.  That would put the burden of proof where it belongs – on the profit-taker. </a:t>
            </a:r>
            <a:endParaRPr lang="en-NZ" sz="2000" dirty="0">
              <a:latin typeface="Calibri" panose="020F0502020204030204" pitchFamily="34" charset="0"/>
              <a:ea typeface="Calibri" panose="020F0502020204030204" pitchFamily="34" charset="0"/>
              <a:cs typeface="Times New Roman" panose="02020603050405020304" pitchFamily="18" charset="0"/>
            </a:endParaRPr>
          </a:p>
          <a:p>
            <a:pPr>
              <a:spcBef>
                <a:spcPts val="1800"/>
              </a:spcBef>
              <a:spcAft>
                <a:spcPts val="1200"/>
              </a:spcAft>
            </a:pPr>
            <a:r>
              <a:rPr lang="en-US" sz="2000" dirty="0">
                <a:latin typeface="Calibri" panose="020F0502020204030204" pitchFamily="34" charset="0"/>
                <a:ea typeface="Calibri" panose="020F0502020204030204" pitchFamily="34" charset="0"/>
                <a:cs typeface="Times New Roman" panose="02020603050405020304" pitchFamily="18" charset="0"/>
              </a:rPr>
              <a:t> Specify forms of anticompetitive conduct that are proscribed (as in Part II of the 1975 Act).</a:t>
            </a:r>
          </a:p>
          <a:p>
            <a:pPr marL="0" indent="0">
              <a:spcBef>
                <a:spcPts val="1800"/>
              </a:spcBef>
              <a:buFont typeface="Arial" panose="020B0604020202020204" pitchFamily="34" charset="0"/>
              <a:buNone/>
            </a:pPr>
            <a:endParaRPr lang="en-NZ" sz="2000" dirty="0"/>
          </a:p>
        </p:txBody>
      </p:sp>
      <p:sp>
        <p:nvSpPr>
          <p:cNvPr id="4" name="Slide Number Placeholder 3">
            <a:extLst>
              <a:ext uri="{FF2B5EF4-FFF2-40B4-BE49-F238E27FC236}">
                <a16:creationId xmlns:a16="http://schemas.microsoft.com/office/drawing/2014/main" id="{625A7CD6-A988-7F10-8F84-0030CC5AE6D0}"/>
              </a:ext>
            </a:extLst>
          </p:cNvPr>
          <p:cNvSpPr>
            <a:spLocks noGrp="1"/>
          </p:cNvSpPr>
          <p:nvPr>
            <p:ph type="sldNum" sz="quarter" idx="12"/>
          </p:nvPr>
        </p:nvSpPr>
        <p:spPr/>
        <p:txBody>
          <a:bodyPr/>
          <a:lstStyle/>
          <a:p>
            <a:fld id="{9A68C838-660D-4DA1-A6FB-5DF6405DCA43}" type="slidenum">
              <a:rPr lang="en-NZ" smtClean="0"/>
              <a:t>18</a:t>
            </a:fld>
            <a:endParaRPr lang="en-NZ"/>
          </a:p>
        </p:txBody>
      </p:sp>
    </p:spTree>
    <p:extLst>
      <p:ext uri="{BB962C8B-B14F-4D97-AF65-F5344CB8AC3E}">
        <p14:creationId xmlns:p14="http://schemas.microsoft.com/office/powerpoint/2010/main" val="240923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9C4A4-8824-091A-2C94-EF1105205BE3}"/>
              </a:ext>
            </a:extLst>
          </p:cNvPr>
          <p:cNvSpPr txBox="1">
            <a:spLocks/>
          </p:cNvSpPr>
          <p:nvPr/>
        </p:nvSpPr>
        <p:spPr>
          <a:xfrm>
            <a:off x="2616200" y="196619"/>
            <a:ext cx="6959600" cy="5627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sz="2000" dirty="0"/>
              <a:t>State Owned Enterprises Act 1986 s.4:</a:t>
            </a:r>
          </a:p>
        </p:txBody>
      </p:sp>
      <p:sp>
        <p:nvSpPr>
          <p:cNvPr id="3" name="Content Placeholder 6">
            <a:extLst>
              <a:ext uri="{FF2B5EF4-FFF2-40B4-BE49-F238E27FC236}">
                <a16:creationId xmlns:a16="http://schemas.microsoft.com/office/drawing/2014/main" id="{1B4BF389-5782-59CC-977E-9BEF8A1CC0CA}"/>
              </a:ext>
            </a:extLst>
          </p:cNvPr>
          <p:cNvSpPr txBox="1">
            <a:spLocks/>
          </p:cNvSpPr>
          <p:nvPr/>
        </p:nvSpPr>
        <p:spPr>
          <a:xfrm>
            <a:off x="896199" y="3600809"/>
            <a:ext cx="9984133" cy="30853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NZ" sz="1800" dirty="0"/>
              <a:t>Social responsibility is allowed </a:t>
            </a:r>
            <a:r>
              <a:rPr lang="en-NZ" sz="1800" u="sng" dirty="0"/>
              <a:t>only when it contributes to profit</a:t>
            </a:r>
            <a:r>
              <a:rPr lang="en-NZ" sz="1800" dirty="0"/>
              <a:t>.  That’s the significance of the words “to that end”.  </a:t>
            </a:r>
          </a:p>
          <a:p>
            <a:pPr marL="0" indent="0" algn="r">
              <a:spcBef>
                <a:spcPts val="0"/>
              </a:spcBef>
              <a:buFont typeface="Arial" panose="020B0604020202020204" pitchFamily="34" charset="0"/>
              <a:buNone/>
            </a:pPr>
            <a:r>
              <a:rPr lang="en-NZ" sz="1400" dirty="0"/>
              <a:t>                                                                                                                            </a:t>
            </a:r>
            <a:r>
              <a:rPr lang="en-NZ" sz="1400" i="1" dirty="0"/>
              <a:t>Wellington Regional Council v Post Office Bank Ltd, </a:t>
            </a:r>
            <a:r>
              <a:rPr lang="en-NZ" sz="1400" dirty="0"/>
              <a:t>High Court, Wellington, </a:t>
            </a:r>
            <a:r>
              <a:rPr lang="nl-NL" sz="1400" dirty="0"/>
              <a:t>22 December 1987, CP 720/87, Greig J. </a:t>
            </a:r>
          </a:p>
          <a:p>
            <a:pPr marL="0" indent="0" algn="r">
              <a:spcBef>
                <a:spcPts val="0"/>
              </a:spcBef>
              <a:buFont typeface="Arial" panose="020B0604020202020204" pitchFamily="34" charset="0"/>
              <a:buNone/>
            </a:pPr>
            <a:endParaRPr lang="en-NZ" sz="1400" dirty="0"/>
          </a:p>
          <a:p>
            <a:pPr>
              <a:lnSpc>
                <a:spcPct val="100000"/>
              </a:lnSpc>
              <a:spcBef>
                <a:spcPts val="0"/>
              </a:spcBef>
              <a:spcAft>
                <a:spcPts val="1200"/>
              </a:spcAft>
            </a:pPr>
            <a:r>
              <a:rPr lang="en-NZ" sz="1800" dirty="0">
                <a:ea typeface="Calibri" panose="020F0502020204030204" pitchFamily="34" charset="0"/>
                <a:cs typeface="Times New Roman" panose="02020603050405020304" pitchFamily="18" charset="0"/>
              </a:rPr>
              <a:t>“The formal separation of commercial and social objectives envisaged in the SOE Act has resulted, in practice, in the negation of social objectives. This … was an important step on the way to privatisation.” </a:t>
            </a:r>
          </a:p>
          <a:p>
            <a:pPr marL="0" indent="0" algn="r">
              <a:lnSpc>
                <a:spcPct val="100000"/>
              </a:lnSpc>
              <a:spcBef>
                <a:spcPts val="0"/>
              </a:spcBef>
              <a:buNone/>
            </a:pPr>
            <a:r>
              <a:rPr lang="en-NZ" sz="1400" dirty="0">
                <a:ea typeface="Calibri" panose="020F0502020204030204" pitchFamily="34" charset="0"/>
                <a:cs typeface="Times New Roman" panose="02020603050405020304" pitchFamily="18" charset="0"/>
              </a:rPr>
              <a:t>                                                    Taggart, M., </a:t>
            </a:r>
            <a:r>
              <a:rPr lang="en-NZ" sz="1400" i="1" dirty="0">
                <a:ea typeface="Calibri" panose="020F0502020204030204" pitchFamily="34" charset="0"/>
                <a:cs typeface="Times New Roman" panose="02020603050405020304" pitchFamily="18" charset="0"/>
              </a:rPr>
              <a:t>Corporatisation, privatisation and public law</a:t>
            </a:r>
            <a:r>
              <a:rPr lang="en-NZ" sz="1400" dirty="0">
                <a:ea typeface="Calibri" panose="020F0502020204030204" pitchFamily="34" charset="0"/>
                <a:cs typeface="Times New Roman" panose="02020603050405020304" pitchFamily="18" charset="0"/>
              </a:rPr>
              <a:t>  Auckland: NZ Legal Research Foundation Occasional Paper 31, 1990, </a:t>
            </a:r>
            <a:r>
              <a:rPr lang="en-NZ" sz="1400" u="sng" dirty="0">
                <a:solidFill>
                  <a:srgbClr val="0563C1"/>
                </a:solidFill>
                <a:ea typeface="Calibri" panose="020F0502020204030204" pitchFamily="34" charset="0"/>
                <a:cs typeface="Times New Roman" panose="02020603050405020304" pitchFamily="18" charset="0"/>
                <a:hlinkClick r:id="rId2"/>
              </a:rPr>
              <a:t>http://www.nzlii.org/nz/journals/NZLRFOP/1990/31.html</a:t>
            </a:r>
            <a:r>
              <a:rPr lang="en-NZ" sz="1400" dirty="0">
                <a:ea typeface="Calibri" panose="020F0502020204030204" pitchFamily="34" charset="0"/>
                <a:cs typeface="Times New Roman" panose="02020603050405020304" pitchFamily="18" charset="0"/>
              </a:rPr>
              <a:t>  p.2.)</a:t>
            </a:r>
          </a:p>
          <a:p>
            <a:endParaRPr lang="en-NZ" sz="1800" dirty="0"/>
          </a:p>
        </p:txBody>
      </p:sp>
      <p:pic>
        <p:nvPicPr>
          <p:cNvPr id="4" name="Picture 3">
            <a:extLst>
              <a:ext uri="{FF2B5EF4-FFF2-40B4-BE49-F238E27FC236}">
                <a16:creationId xmlns:a16="http://schemas.microsoft.com/office/drawing/2014/main" id="{B1324AFB-8262-3B38-1013-124A49AB9DDE}"/>
              </a:ext>
            </a:extLst>
          </p:cNvPr>
          <p:cNvPicPr>
            <a:picLocks noChangeAspect="1"/>
          </p:cNvPicPr>
          <p:nvPr/>
        </p:nvPicPr>
        <p:blipFill>
          <a:blip r:embed="rId3"/>
          <a:stretch>
            <a:fillRect/>
          </a:stretch>
        </p:blipFill>
        <p:spPr>
          <a:xfrm>
            <a:off x="1579794" y="931144"/>
            <a:ext cx="7206202" cy="2497855"/>
          </a:xfrm>
          <a:prstGeom prst="rect">
            <a:avLst/>
          </a:prstGeom>
        </p:spPr>
      </p:pic>
      <p:sp>
        <p:nvSpPr>
          <p:cNvPr id="5" name="Slide Number Placeholder 4">
            <a:extLst>
              <a:ext uri="{FF2B5EF4-FFF2-40B4-BE49-F238E27FC236}">
                <a16:creationId xmlns:a16="http://schemas.microsoft.com/office/drawing/2014/main" id="{D6CFB3D3-C708-FCF7-82FD-846A1ECAF970}"/>
              </a:ext>
            </a:extLst>
          </p:cNvPr>
          <p:cNvSpPr>
            <a:spLocks noGrp="1"/>
          </p:cNvSpPr>
          <p:nvPr>
            <p:ph type="sldNum" sz="quarter" idx="12"/>
          </p:nvPr>
        </p:nvSpPr>
        <p:spPr/>
        <p:txBody>
          <a:bodyPr/>
          <a:lstStyle/>
          <a:p>
            <a:fld id="{9A68C838-660D-4DA1-A6FB-5DF6405DCA43}" type="slidenum">
              <a:rPr lang="en-NZ" smtClean="0"/>
              <a:t>19</a:t>
            </a:fld>
            <a:endParaRPr lang="en-NZ"/>
          </a:p>
        </p:txBody>
      </p:sp>
      <p:sp>
        <p:nvSpPr>
          <p:cNvPr id="6" name="Rectangle: Rounded Corners 5">
            <a:extLst>
              <a:ext uri="{FF2B5EF4-FFF2-40B4-BE49-F238E27FC236}">
                <a16:creationId xmlns:a16="http://schemas.microsoft.com/office/drawing/2014/main" id="{5DAC2771-1850-4CE6-B013-A8EB91B6B622}"/>
              </a:ext>
            </a:extLst>
          </p:cNvPr>
          <p:cNvSpPr/>
          <p:nvPr/>
        </p:nvSpPr>
        <p:spPr>
          <a:xfrm>
            <a:off x="2732926" y="1839074"/>
            <a:ext cx="6053070" cy="48288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Rounded Corners 7">
            <a:extLst>
              <a:ext uri="{FF2B5EF4-FFF2-40B4-BE49-F238E27FC236}">
                <a16:creationId xmlns:a16="http://schemas.microsoft.com/office/drawing/2014/main" id="{635256D7-2782-B6E3-3299-B727B3CD7405}"/>
              </a:ext>
            </a:extLst>
          </p:cNvPr>
          <p:cNvSpPr/>
          <p:nvPr/>
        </p:nvSpPr>
        <p:spPr>
          <a:xfrm>
            <a:off x="3939404" y="1516113"/>
            <a:ext cx="951095" cy="28767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80434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75E73-EB68-AAE3-442B-431B82E10076}"/>
              </a:ext>
            </a:extLst>
          </p:cNvPr>
          <p:cNvSpPr txBox="1">
            <a:spLocks/>
          </p:cNvSpPr>
          <p:nvPr/>
        </p:nvSpPr>
        <p:spPr>
          <a:xfrm>
            <a:off x="1954800" y="0"/>
            <a:ext cx="6959601" cy="3690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t>SOE Act continued</a:t>
            </a:r>
            <a:endParaRPr lang="en-NZ" sz="2000" dirty="0"/>
          </a:p>
        </p:txBody>
      </p:sp>
      <p:sp>
        <p:nvSpPr>
          <p:cNvPr id="3" name="Content Placeholder 2">
            <a:extLst>
              <a:ext uri="{FF2B5EF4-FFF2-40B4-BE49-F238E27FC236}">
                <a16:creationId xmlns:a16="http://schemas.microsoft.com/office/drawing/2014/main" id="{94A4B42B-D1E1-BB57-D78A-22F1D322A8EF}"/>
              </a:ext>
            </a:extLst>
          </p:cNvPr>
          <p:cNvSpPr txBox="1">
            <a:spLocks/>
          </p:cNvSpPr>
          <p:nvPr/>
        </p:nvSpPr>
        <p:spPr>
          <a:xfrm>
            <a:off x="904125" y="822644"/>
            <a:ext cx="10695398" cy="47870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NZ" sz="2000" dirty="0">
                <a:latin typeface="Calibri" panose="020F0502020204030204" pitchFamily="34" charset="0"/>
                <a:ea typeface="Calibri" panose="020F0502020204030204" pitchFamily="34" charset="0"/>
                <a:cs typeface="Calibri" panose="020F0502020204030204" pitchFamily="34" charset="0"/>
              </a:rPr>
              <a:t>The common-law duties of a monopoly supplier were extinguished by the Act: “It is not a case where Parliament would have intended the powers of this new commercial entity would be limited by ancient doctrine ...The modern controls are commercial and political. Any former common law disability </a:t>
            </a:r>
            <a:r>
              <a:rPr lang="en-NZ" sz="2000" b="1" dirty="0">
                <a:latin typeface="Calibri" panose="020F0502020204030204" pitchFamily="34" charset="0"/>
                <a:ea typeface="Calibri" panose="020F0502020204030204" pitchFamily="34" charset="0"/>
                <a:cs typeface="Calibri" panose="020F0502020204030204" pitchFamily="34" charset="0"/>
              </a:rPr>
              <a:t>- </a:t>
            </a:r>
            <a:r>
              <a:rPr lang="en-NZ" sz="2000" dirty="0">
                <a:latin typeface="Calibri" panose="020F0502020204030204" pitchFamily="34" charset="0"/>
                <a:ea typeface="Calibri" panose="020F0502020204030204" pitchFamily="34" charset="0"/>
                <a:cs typeface="Calibri" panose="020F0502020204030204" pitchFamily="34" charset="0"/>
              </a:rPr>
              <a:t>if such ever existed </a:t>
            </a:r>
            <a:r>
              <a:rPr lang="en-NZ" sz="2000" b="1" dirty="0">
                <a:latin typeface="Calibri" panose="020F0502020204030204" pitchFamily="34" charset="0"/>
                <a:ea typeface="Calibri" panose="020F0502020204030204" pitchFamily="34" charset="0"/>
                <a:cs typeface="Calibri" panose="020F0502020204030204" pitchFamily="34" charset="0"/>
              </a:rPr>
              <a:t>- </a:t>
            </a:r>
            <a:r>
              <a:rPr lang="en-NZ" sz="2000" dirty="0">
                <a:latin typeface="Calibri" panose="020F0502020204030204" pitchFamily="34" charset="0"/>
                <a:ea typeface="Calibri" panose="020F0502020204030204" pitchFamily="34" charset="0"/>
                <a:cs typeface="Calibri" panose="020F0502020204030204" pitchFamily="34" charset="0"/>
              </a:rPr>
              <a:t>no longer applies” </a:t>
            </a:r>
          </a:p>
          <a:p>
            <a:pPr marL="2063750" indent="-2063750" algn="r">
              <a:spcBef>
                <a:spcPts val="0"/>
              </a:spcBef>
              <a:buFont typeface="Arial" panose="020B0604020202020204" pitchFamily="34" charset="0"/>
              <a:buNone/>
            </a:pPr>
            <a:r>
              <a:rPr lang="en-NZ" sz="2000" i="1" dirty="0">
                <a:latin typeface="Calibri" panose="020F0502020204030204" pitchFamily="34" charset="0"/>
                <a:ea typeface="Calibri" panose="020F0502020204030204" pitchFamily="34" charset="0"/>
                <a:cs typeface="Calibri" panose="020F0502020204030204" pitchFamily="34" charset="0"/>
              </a:rPr>
              <a:t>	</a:t>
            </a:r>
          </a:p>
          <a:p>
            <a:pPr marL="3409950" indent="-627063">
              <a:spcBef>
                <a:spcPts val="0"/>
              </a:spcBef>
              <a:buFont typeface="Arial" panose="020B0604020202020204" pitchFamily="34" charset="0"/>
              <a:buNone/>
            </a:pPr>
            <a:r>
              <a:rPr lang="en-NZ" sz="2000" dirty="0">
                <a:latin typeface="Calibri" panose="020F0502020204030204" pitchFamily="34" charset="0"/>
                <a:ea typeface="Calibri" panose="020F0502020204030204" pitchFamily="34" charset="0"/>
                <a:cs typeface="Calibri" panose="020F0502020204030204" pitchFamily="34" charset="0"/>
              </a:rPr>
              <a:t>(</a:t>
            </a:r>
            <a:r>
              <a:rPr lang="en-NZ" sz="2000" dirty="0" err="1">
                <a:latin typeface="Calibri" panose="020F0502020204030204" pitchFamily="34" charset="0"/>
                <a:ea typeface="Calibri" panose="020F0502020204030204" pitchFamily="34" charset="0"/>
                <a:cs typeface="Calibri" panose="020F0502020204030204" pitchFamily="34" charset="0"/>
              </a:rPr>
              <a:t>McGechan</a:t>
            </a:r>
            <a:r>
              <a:rPr lang="en-NZ" sz="2000" dirty="0">
                <a:latin typeface="Calibri" panose="020F0502020204030204" pitchFamily="34" charset="0"/>
                <a:ea typeface="Calibri" panose="020F0502020204030204" pitchFamily="34" charset="0"/>
                <a:cs typeface="Calibri" panose="020F0502020204030204" pitchFamily="34" charset="0"/>
              </a:rPr>
              <a:t> J in </a:t>
            </a:r>
            <a:r>
              <a:rPr lang="en-NZ" sz="2000" i="1" dirty="0">
                <a:latin typeface="Calibri" panose="020F0502020204030204" pitchFamily="34" charset="0"/>
                <a:ea typeface="Calibri" panose="020F0502020204030204" pitchFamily="34" charset="0"/>
                <a:cs typeface="Calibri" panose="020F0502020204030204" pitchFamily="34" charset="0"/>
              </a:rPr>
              <a:t>Federated Farmers of New Zealand (Inc) v New Zealand Post Ltd, H</a:t>
            </a:r>
            <a:r>
              <a:rPr lang="en-NZ" sz="2000" dirty="0">
                <a:latin typeface="Calibri" panose="020F0502020204030204" pitchFamily="34" charset="0"/>
                <a:ea typeface="Calibri" panose="020F0502020204030204" pitchFamily="34" charset="0"/>
                <a:cs typeface="Calibri" panose="020F0502020204030204" pitchFamily="34" charset="0"/>
              </a:rPr>
              <a:t>igh Court, Wellington, 1 December 1992 CP 661/92, p.20.   See S. Mataga “Case Notes” </a:t>
            </a:r>
            <a:r>
              <a:rPr lang="en-NZ" sz="2000" i="1" dirty="0">
                <a:latin typeface="Calibri" panose="020F0502020204030204" pitchFamily="34" charset="0"/>
                <a:ea typeface="Calibri" panose="020F0502020204030204" pitchFamily="34" charset="0"/>
                <a:cs typeface="Calibri" panose="020F0502020204030204" pitchFamily="34" charset="0"/>
              </a:rPr>
              <a:t>Auckland University Law Review</a:t>
            </a:r>
            <a:r>
              <a:rPr lang="en-NZ" sz="2000" dirty="0">
                <a:latin typeface="Calibri" panose="020F0502020204030204" pitchFamily="34" charset="0"/>
                <a:ea typeface="Calibri" panose="020F0502020204030204" pitchFamily="34" charset="0"/>
                <a:cs typeface="Calibri" panose="020F0502020204030204" pitchFamily="34" charset="0"/>
              </a:rPr>
              <a:t>  7(2): 430-434.)</a:t>
            </a:r>
          </a:p>
          <a:p>
            <a:pPr marL="2063750" indent="-2063750" algn="r">
              <a:spcBef>
                <a:spcPts val="0"/>
              </a:spcBef>
              <a:buFont typeface="Arial" panose="020B0604020202020204" pitchFamily="34" charset="0"/>
              <a:buNone/>
            </a:pPr>
            <a:endParaRPr lang="en-NZ" sz="2000" u="sng" dirty="0">
              <a:latin typeface="Calibri" panose="020F0502020204030204" pitchFamily="34" charset="0"/>
              <a:ea typeface="Calibri" panose="020F0502020204030204" pitchFamily="34" charset="0"/>
              <a:cs typeface="Calibri" panose="020F0502020204030204" pitchFamily="34" charset="0"/>
            </a:endParaRPr>
          </a:p>
          <a:p>
            <a:pPr>
              <a:spcBef>
                <a:spcPts val="1800"/>
              </a:spcBef>
            </a:pPr>
            <a:r>
              <a:rPr lang="en-NZ" sz="2000" dirty="0">
                <a:latin typeface="Calibri" panose="020F0502020204030204" pitchFamily="34" charset="0"/>
                <a:ea typeface="Calibri" panose="020F0502020204030204" pitchFamily="34" charset="0"/>
                <a:cs typeface="Calibri" panose="020F0502020204030204" pitchFamily="34" charset="0"/>
              </a:rPr>
              <a:t>So when KiwiRail refuses to preserve and complete the electrification of the Main Trunk line, and NZ Post closes down branches and removes mail boxes from suburbs, and Airways NZ withdraws control-tower services from airports, they are just obeying their statute.</a:t>
            </a:r>
          </a:p>
          <a:p>
            <a:pPr>
              <a:spcBef>
                <a:spcPts val="1800"/>
              </a:spcBef>
            </a:pPr>
            <a:r>
              <a:rPr lang="en-NZ" sz="2000" dirty="0">
                <a:latin typeface="Calibri" panose="020F0502020204030204" pitchFamily="34" charset="0"/>
                <a:ea typeface="Calibri" panose="020F0502020204030204" pitchFamily="34" charset="0"/>
                <a:cs typeface="Calibri" panose="020F0502020204030204" pitchFamily="34" charset="0"/>
              </a:rPr>
              <a:t>Creation of new Crown entities such as Kainga Ora has been an </a:t>
            </a:r>
            <a:r>
              <a:rPr lang="en-NZ" sz="2000" i="1" dirty="0">
                <a:latin typeface="Calibri" panose="020F0502020204030204" pitchFamily="34" charset="0"/>
                <a:ea typeface="Calibri" panose="020F0502020204030204" pitchFamily="34" charset="0"/>
                <a:cs typeface="Calibri" panose="020F0502020204030204" pitchFamily="34" charset="0"/>
              </a:rPr>
              <a:t>ad-hoc</a:t>
            </a:r>
            <a:r>
              <a:rPr lang="en-NZ" sz="2000" dirty="0">
                <a:latin typeface="Calibri" panose="020F0502020204030204" pitchFamily="34" charset="0"/>
                <a:ea typeface="Calibri" panose="020F0502020204030204" pitchFamily="34" charset="0"/>
                <a:cs typeface="Calibri" panose="020F0502020204030204" pitchFamily="34" charset="0"/>
              </a:rPr>
              <a:t> response that leaves the original statute standing.  </a:t>
            </a:r>
          </a:p>
        </p:txBody>
      </p:sp>
      <p:sp>
        <p:nvSpPr>
          <p:cNvPr id="4" name="Slide Number Placeholder 3">
            <a:extLst>
              <a:ext uri="{FF2B5EF4-FFF2-40B4-BE49-F238E27FC236}">
                <a16:creationId xmlns:a16="http://schemas.microsoft.com/office/drawing/2014/main" id="{C0F81AA6-C3FB-5A63-A244-438603050F79}"/>
              </a:ext>
            </a:extLst>
          </p:cNvPr>
          <p:cNvSpPr>
            <a:spLocks noGrp="1"/>
          </p:cNvSpPr>
          <p:nvPr>
            <p:ph type="sldNum" sz="quarter" idx="12"/>
          </p:nvPr>
        </p:nvSpPr>
        <p:spPr/>
        <p:txBody>
          <a:bodyPr/>
          <a:lstStyle/>
          <a:p>
            <a:fld id="{9A68C838-660D-4DA1-A6FB-5DF6405DCA43}" type="slidenum">
              <a:rPr lang="en-NZ" smtClean="0"/>
              <a:t>20</a:t>
            </a:fld>
            <a:endParaRPr lang="en-NZ"/>
          </a:p>
        </p:txBody>
      </p:sp>
    </p:spTree>
    <p:extLst>
      <p:ext uri="{BB962C8B-B14F-4D97-AF65-F5344CB8AC3E}">
        <p14:creationId xmlns:p14="http://schemas.microsoft.com/office/powerpoint/2010/main" val="71849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CAB9-0999-30CD-9C8E-F4D3C8DE9081}"/>
              </a:ext>
            </a:extLst>
          </p:cNvPr>
          <p:cNvSpPr txBox="1">
            <a:spLocks/>
          </p:cNvSpPr>
          <p:nvPr/>
        </p:nvSpPr>
        <p:spPr>
          <a:xfrm>
            <a:off x="1995896" y="398582"/>
            <a:ext cx="6959601" cy="1229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200"/>
              <a:t>SOE Act continued…</a:t>
            </a:r>
            <a:br>
              <a:rPr lang="en-US" sz="1200"/>
            </a:br>
            <a:br>
              <a:rPr lang="en-US" sz="2800"/>
            </a:br>
            <a:r>
              <a:rPr lang="en-US" sz="2800"/>
              <a:t>What to do?</a:t>
            </a:r>
            <a:endParaRPr lang="en-NZ" sz="2800" dirty="0"/>
          </a:p>
        </p:txBody>
      </p:sp>
      <p:sp>
        <p:nvSpPr>
          <p:cNvPr id="3" name="Content Placeholder 2">
            <a:extLst>
              <a:ext uri="{FF2B5EF4-FFF2-40B4-BE49-F238E27FC236}">
                <a16:creationId xmlns:a16="http://schemas.microsoft.com/office/drawing/2014/main" id="{D387E9FB-F965-1AC9-ABCD-59922FC3F30A}"/>
              </a:ext>
            </a:extLst>
          </p:cNvPr>
          <p:cNvSpPr txBox="1">
            <a:spLocks/>
          </p:cNvSpPr>
          <p:nvPr/>
        </p:nvSpPr>
        <p:spPr>
          <a:xfrm>
            <a:off x="760288" y="2003461"/>
            <a:ext cx="9976206" cy="3226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400"/>
              </a:spcBef>
            </a:pPr>
            <a:r>
              <a:rPr lang="en-NZ" dirty="0"/>
              <a:t>Either dump it </a:t>
            </a:r>
          </a:p>
          <a:p>
            <a:pPr>
              <a:spcBef>
                <a:spcPts val="2400"/>
              </a:spcBef>
            </a:pPr>
            <a:r>
              <a:rPr lang="en-NZ" dirty="0"/>
              <a:t>or rewrite it with a wellbeing objective instead of profit.  </a:t>
            </a:r>
          </a:p>
          <a:p>
            <a:pPr marL="0" indent="0">
              <a:spcBef>
                <a:spcPts val="2400"/>
              </a:spcBef>
              <a:buNone/>
            </a:pPr>
            <a:endParaRPr lang="en-NZ" dirty="0"/>
          </a:p>
          <a:p>
            <a:pPr marL="0" indent="0">
              <a:spcBef>
                <a:spcPts val="2400"/>
              </a:spcBef>
              <a:buNone/>
            </a:pPr>
            <a:r>
              <a:rPr lang="en-NZ" dirty="0"/>
              <a:t>State ownership with no social purpose does not make sense.</a:t>
            </a:r>
          </a:p>
        </p:txBody>
      </p:sp>
      <p:sp>
        <p:nvSpPr>
          <p:cNvPr id="4" name="Slide Number Placeholder 3">
            <a:extLst>
              <a:ext uri="{FF2B5EF4-FFF2-40B4-BE49-F238E27FC236}">
                <a16:creationId xmlns:a16="http://schemas.microsoft.com/office/drawing/2014/main" id="{1D3D1384-12D5-8189-97F7-D1B1EFF27E30}"/>
              </a:ext>
            </a:extLst>
          </p:cNvPr>
          <p:cNvSpPr>
            <a:spLocks noGrp="1"/>
          </p:cNvSpPr>
          <p:nvPr>
            <p:ph type="sldNum" sz="quarter" idx="12"/>
          </p:nvPr>
        </p:nvSpPr>
        <p:spPr/>
        <p:txBody>
          <a:bodyPr/>
          <a:lstStyle/>
          <a:p>
            <a:fld id="{9A68C838-660D-4DA1-A6FB-5DF6405DCA43}" type="slidenum">
              <a:rPr lang="en-NZ" smtClean="0"/>
              <a:t>21</a:t>
            </a:fld>
            <a:endParaRPr lang="en-NZ"/>
          </a:p>
        </p:txBody>
      </p:sp>
    </p:spTree>
    <p:extLst>
      <p:ext uri="{BB962C8B-B14F-4D97-AF65-F5344CB8AC3E}">
        <p14:creationId xmlns:p14="http://schemas.microsoft.com/office/powerpoint/2010/main" val="2258942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22F72-468F-017E-398A-7D410A382964}"/>
              </a:ext>
            </a:extLst>
          </p:cNvPr>
          <p:cNvSpPr txBox="1">
            <a:spLocks/>
          </p:cNvSpPr>
          <p:nvPr/>
        </p:nvSpPr>
        <p:spPr>
          <a:xfrm>
            <a:off x="1317803" y="248212"/>
            <a:ext cx="7713181" cy="40933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sz="1800" dirty="0"/>
              <a:t>… then there’s the long shadow of the Employment Contracts Act 1992…….</a:t>
            </a:r>
            <a:endParaRPr lang="en-US" sz="1800" dirty="0"/>
          </a:p>
        </p:txBody>
      </p:sp>
      <p:pic>
        <p:nvPicPr>
          <p:cNvPr id="5" name="Picture 4">
            <a:extLst>
              <a:ext uri="{FF2B5EF4-FFF2-40B4-BE49-F238E27FC236}">
                <a16:creationId xmlns:a16="http://schemas.microsoft.com/office/drawing/2014/main" id="{5348E32B-1FAB-27A9-8F36-4CD8DED05779}"/>
              </a:ext>
            </a:extLst>
          </p:cNvPr>
          <p:cNvPicPr>
            <a:picLocks noChangeAspect="1"/>
          </p:cNvPicPr>
          <p:nvPr/>
        </p:nvPicPr>
        <p:blipFill>
          <a:blip r:embed="rId2"/>
          <a:stretch>
            <a:fillRect/>
          </a:stretch>
        </p:blipFill>
        <p:spPr>
          <a:xfrm>
            <a:off x="2364688" y="762888"/>
            <a:ext cx="6147531" cy="5593462"/>
          </a:xfrm>
          <a:prstGeom prst="rect">
            <a:avLst/>
          </a:prstGeom>
        </p:spPr>
      </p:pic>
      <p:sp>
        <p:nvSpPr>
          <p:cNvPr id="3" name="Slide Number Placeholder 2">
            <a:extLst>
              <a:ext uri="{FF2B5EF4-FFF2-40B4-BE49-F238E27FC236}">
                <a16:creationId xmlns:a16="http://schemas.microsoft.com/office/drawing/2014/main" id="{04D686D6-7E22-4D57-904D-D8B1CAE97435}"/>
              </a:ext>
            </a:extLst>
          </p:cNvPr>
          <p:cNvSpPr>
            <a:spLocks noGrp="1"/>
          </p:cNvSpPr>
          <p:nvPr>
            <p:ph type="sldNum" sz="quarter" idx="12"/>
          </p:nvPr>
        </p:nvSpPr>
        <p:spPr/>
        <p:txBody>
          <a:bodyPr/>
          <a:lstStyle/>
          <a:p>
            <a:fld id="{9A68C838-660D-4DA1-A6FB-5DF6405DCA43}" type="slidenum">
              <a:rPr lang="en-NZ" smtClean="0"/>
              <a:t>22</a:t>
            </a:fld>
            <a:endParaRPr lang="en-NZ"/>
          </a:p>
        </p:txBody>
      </p:sp>
      <p:sp>
        <p:nvSpPr>
          <p:cNvPr id="4" name="TextBox 3">
            <a:extLst>
              <a:ext uri="{FF2B5EF4-FFF2-40B4-BE49-F238E27FC236}">
                <a16:creationId xmlns:a16="http://schemas.microsoft.com/office/drawing/2014/main" id="{B2126ED0-84A0-364B-796A-B386F09454FD}"/>
              </a:ext>
            </a:extLst>
          </p:cNvPr>
          <p:cNvSpPr txBox="1"/>
          <p:nvPr/>
        </p:nvSpPr>
        <p:spPr>
          <a:xfrm>
            <a:off x="8512219" y="4710117"/>
            <a:ext cx="3502631" cy="1384995"/>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Geoff Bertram and Bill Rosenberg, The Employment Contracts Act 1991 and the </a:t>
            </a:r>
            <a:r>
              <a:rPr lang="en-US" sz="1400" dirty="0" err="1">
                <a:latin typeface="Calibri" panose="020F0502020204030204" pitchFamily="34" charset="0"/>
                <a:ea typeface="Calibri" panose="020F0502020204030204" pitchFamily="34" charset="0"/>
                <a:cs typeface="Calibri" panose="020F0502020204030204" pitchFamily="34" charset="0"/>
              </a:rPr>
              <a:t>labour</a:t>
            </a:r>
            <a:r>
              <a:rPr lang="en-US" sz="1400" dirty="0">
                <a:latin typeface="Calibri" panose="020F0502020204030204" pitchFamily="34" charset="0"/>
                <a:ea typeface="Calibri" panose="020F0502020204030204" pitchFamily="34" charset="0"/>
                <a:cs typeface="Calibri" panose="020F0502020204030204" pitchFamily="34" charset="0"/>
              </a:rPr>
              <a:t> share of income in New Zealand: an analysis of </a:t>
            </a:r>
            <a:r>
              <a:rPr lang="en-US" sz="1400" dirty="0" err="1">
                <a:latin typeface="Calibri" panose="020F0502020204030204" pitchFamily="34" charset="0"/>
                <a:ea typeface="Calibri" panose="020F0502020204030204" pitchFamily="34" charset="0"/>
                <a:cs typeface="Calibri" panose="020F0502020204030204" pitchFamily="34" charset="0"/>
              </a:rPr>
              <a:t>labour</a:t>
            </a:r>
            <a:r>
              <a:rPr lang="en-US" sz="1400" dirty="0">
                <a:latin typeface="Calibri" panose="020F0502020204030204" pitchFamily="34" charset="0"/>
                <a:ea typeface="Calibri" panose="020F0502020204030204" pitchFamily="34" charset="0"/>
                <a:cs typeface="Calibri" panose="020F0502020204030204" pitchFamily="34" charset="0"/>
              </a:rPr>
              <a:t> market trends 1939–2023, </a:t>
            </a:r>
            <a:r>
              <a:rPr lang="en-US" sz="1400" i="1" dirty="0">
                <a:latin typeface="Calibri" panose="020F0502020204030204" pitchFamily="34" charset="0"/>
                <a:ea typeface="Calibri" panose="020F0502020204030204" pitchFamily="34" charset="0"/>
                <a:cs typeface="Calibri" panose="020F0502020204030204" pitchFamily="34" charset="0"/>
              </a:rPr>
              <a:t>New Zealand Economic Papers </a:t>
            </a:r>
            <a:r>
              <a:rPr lang="en-US" sz="1400" dirty="0">
                <a:latin typeface="Calibri" panose="020F0502020204030204" pitchFamily="34" charset="0"/>
                <a:ea typeface="Calibri" panose="020F0502020204030204" pitchFamily="34" charset="0"/>
                <a:cs typeface="Calibri" panose="020F0502020204030204" pitchFamily="34" charset="0"/>
              </a:rPr>
              <a:t>Vol. 58, No. 3, pp.261–287, 2024. </a:t>
            </a:r>
            <a:endParaRPr lang="en-NZ"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9780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7AF654A-02DF-D6B4-1428-AA68D788F207}"/>
              </a:ext>
            </a:extLst>
          </p:cNvPr>
          <p:cNvSpPr>
            <a:spLocks noGrp="1"/>
          </p:cNvSpPr>
          <p:nvPr>
            <p:ph type="sldNum" sz="quarter" idx="12"/>
          </p:nvPr>
        </p:nvSpPr>
        <p:spPr/>
        <p:txBody>
          <a:bodyPr/>
          <a:lstStyle/>
          <a:p>
            <a:fld id="{9A68C838-660D-4DA1-A6FB-5DF6405DCA43}" type="slidenum">
              <a:rPr lang="en-NZ" smtClean="0"/>
              <a:t>23</a:t>
            </a:fld>
            <a:endParaRPr lang="en-NZ"/>
          </a:p>
        </p:txBody>
      </p:sp>
      <p:sp>
        <p:nvSpPr>
          <p:cNvPr id="6" name="TextBox 5">
            <a:extLst>
              <a:ext uri="{FF2B5EF4-FFF2-40B4-BE49-F238E27FC236}">
                <a16:creationId xmlns:a16="http://schemas.microsoft.com/office/drawing/2014/main" id="{C1521B5E-8946-666E-F241-56C7AC497396}"/>
              </a:ext>
            </a:extLst>
          </p:cNvPr>
          <p:cNvSpPr txBox="1"/>
          <p:nvPr/>
        </p:nvSpPr>
        <p:spPr>
          <a:xfrm>
            <a:off x="7725103" y="5456487"/>
            <a:ext cx="4135909" cy="523220"/>
          </a:xfrm>
          <a:prstGeom prst="rect">
            <a:avLst/>
          </a:prstGeom>
          <a:noFill/>
        </p:spPr>
        <p:txBody>
          <a:bodyPr wrap="square" rtlCol="0">
            <a:spAutoFit/>
          </a:bodyPr>
          <a:lstStyle/>
          <a:p>
            <a:r>
              <a:rPr lang="en-NZ" sz="1400" dirty="0">
                <a:latin typeface="Calibri" panose="020F0502020204030204" pitchFamily="34" charset="0"/>
                <a:ea typeface="Calibri" panose="020F0502020204030204" pitchFamily="34" charset="0"/>
                <a:cs typeface="Calibri" panose="020F0502020204030204" pitchFamily="34" charset="0"/>
              </a:rPr>
              <a:t>Geoff Bertram and Bill Rosenberg, </a:t>
            </a:r>
            <a:r>
              <a:rPr lang="en-NZ" sz="1400" i="1" dirty="0">
                <a:latin typeface="Calibri" panose="020F0502020204030204" pitchFamily="34" charset="0"/>
                <a:ea typeface="Calibri" panose="020F0502020204030204" pitchFamily="34" charset="0"/>
                <a:cs typeface="Calibri" panose="020F0502020204030204" pitchFamily="34" charset="0"/>
              </a:rPr>
              <a:t>Distribution of the total product in New Zealand since 1939</a:t>
            </a:r>
            <a:r>
              <a:rPr lang="en-NZ" sz="1400" dirty="0">
                <a:latin typeface="Calibri" panose="020F0502020204030204" pitchFamily="34" charset="0"/>
                <a:ea typeface="Calibri" panose="020F0502020204030204" pitchFamily="34" charset="0"/>
                <a:cs typeface="Calibri" panose="020F0502020204030204" pitchFamily="34" charset="0"/>
              </a:rPr>
              <a:t>, forthcoming</a:t>
            </a:r>
          </a:p>
        </p:txBody>
      </p:sp>
      <p:sp>
        <p:nvSpPr>
          <p:cNvPr id="7" name="Title 1">
            <a:extLst>
              <a:ext uri="{FF2B5EF4-FFF2-40B4-BE49-F238E27FC236}">
                <a16:creationId xmlns:a16="http://schemas.microsoft.com/office/drawing/2014/main" id="{AD742782-4237-C774-53B8-22F802098B59}"/>
              </a:ext>
            </a:extLst>
          </p:cNvPr>
          <p:cNvSpPr>
            <a:spLocks noGrp="1"/>
          </p:cNvSpPr>
          <p:nvPr>
            <p:ph type="title"/>
          </p:nvPr>
        </p:nvSpPr>
        <p:spPr>
          <a:xfrm>
            <a:off x="642991" y="194006"/>
            <a:ext cx="10515600" cy="993663"/>
          </a:xfrm>
        </p:spPr>
        <p:txBody>
          <a:bodyPr>
            <a:normAutofit/>
          </a:bodyPr>
          <a:lstStyle/>
          <a:p>
            <a:pPr algn="ctr"/>
            <a:r>
              <a:rPr lang="en-NZ" sz="2400" dirty="0"/>
              <a:t>… and the distributional consequences of weak regulation of monopoly</a:t>
            </a:r>
          </a:p>
        </p:txBody>
      </p:sp>
      <p:pic>
        <p:nvPicPr>
          <p:cNvPr id="8" name="Picture 7">
            <a:extLst>
              <a:ext uri="{FF2B5EF4-FFF2-40B4-BE49-F238E27FC236}">
                <a16:creationId xmlns:a16="http://schemas.microsoft.com/office/drawing/2014/main" id="{940008D5-DCAB-8446-BD05-FD1B7713B354}"/>
              </a:ext>
            </a:extLst>
          </p:cNvPr>
          <p:cNvPicPr>
            <a:picLocks noChangeAspect="1"/>
          </p:cNvPicPr>
          <p:nvPr/>
        </p:nvPicPr>
        <p:blipFill>
          <a:blip r:embed="rId2"/>
          <a:stretch>
            <a:fillRect/>
          </a:stretch>
        </p:blipFill>
        <p:spPr>
          <a:xfrm>
            <a:off x="281191" y="1640994"/>
            <a:ext cx="5814809" cy="3602225"/>
          </a:xfrm>
          <a:prstGeom prst="rect">
            <a:avLst/>
          </a:prstGeom>
        </p:spPr>
      </p:pic>
      <p:pic>
        <p:nvPicPr>
          <p:cNvPr id="9" name="Picture 8">
            <a:extLst>
              <a:ext uri="{FF2B5EF4-FFF2-40B4-BE49-F238E27FC236}">
                <a16:creationId xmlns:a16="http://schemas.microsoft.com/office/drawing/2014/main" id="{D2690E50-2EDF-6723-967F-1FD7B9619011}"/>
              </a:ext>
            </a:extLst>
          </p:cNvPr>
          <p:cNvPicPr>
            <a:picLocks noChangeAspect="1"/>
          </p:cNvPicPr>
          <p:nvPr/>
        </p:nvPicPr>
        <p:blipFill>
          <a:blip r:embed="rId3"/>
          <a:stretch>
            <a:fillRect/>
          </a:stretch>
        </p:blipFill>
        <p:spPr>
          <a:xfrm>
            <a:off x="6119973" y="1640994"/>
            <a:ext cx="5804954" cy="3602225"/>
          </a:xfrm>
          <a:prstGeom prst="rect">
            <a:avLst/>
          </a:prstGeom>
        </p:spPr>
      </p:pic>
    </p:spTree>
    <p:extLst>
      <p:ext uri="{BB962C8B-B14F-4D97-AF65-F5344CB8AC3E}">
        <p14:creationId xmlns:p14="http://schemas.microsoft.com/office/powerpoint/2010/main" val="3144421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5467735-A631-0F06-9645-B076A9E3DFFF}"/>
              </a:ext>
            </a:extLst>
          </p:cNvPr>
          <p:cNvSpPr>
            <a:spLocks noGrp="1"/>
          </p:cNvSpPr>
          <p:nvPr>
            <p:ph type="sldNum" sz="quarter" idx="12"/>
          </p:nvPr>
        </p:nvSpPr>
        <p:spPr/>
        <p:txBody>
          <a:bodyPr/>
          <a:lstStyle/>
          <a:p>
            <a:fld id="{9A68C838-660D-4DA1-A6FB-5DF6405DCA43}" type="slidenum">
              <a:rPr lang="en-NZ" smtClean="0"/>
              <a:t>24</a:t>
            </a:fld>
            <a:endParaRPr lang="en-NZ"/>
          </a:p>
        </p:txBody>
      </p:sp>
      <p:pic>
        <p:nvPicPr>
          <p:cNvPr id="4" name="Picture 3">
            <a:extLst>
              <a:ext uri="{FF2B5EF4-FFF2-40B4-BE49-F238E27FC236}">
                <a16:creationId xmlns:a16="http://schemas.microsoft.com/office/drawing/2014/main" id="{EF868551-4454-6CF9-D3BC-88516DA36605}"/>
              </a:ext>
            </a:extLst>
          </p:cNvPr>
          <p:cNvPicPr>
            <a:picLocks noChangeAspect="1"/>
          </p:cNvPicPr>
          <p:nvPr/>
        </p:nvPicPr>
        <p:blipFill>
          <a:blip r:embed="rId2"/>
          <a:stretch>
            <a:fillRect/>
          </a:stretch>
        </p:blipFill>
        <p:spPr>
          <a:xfrm>
            <a:off x="1294545" y="706097"/>
            <a:ext cx="9606996" cy="5448123"/>
          </a:xfrm>
          <a:prstGeom prst="rect">
            <a:avLst/>
          </a:prstGeom>
        </p:spPr>
      </p:pic>
    </p:spTree>
    <p:extLst>
      <p:ext uri="{BB962C8B-B14F-4D97-AF65-F5344CB8AC3E}">
        <p14:creationId xmlns:p14="http://schemas.microsoft.com/office/powerpoint/2010/main" val="3955634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66F57F-D00E-C453-FF35-0476647D938B}"/>
              </a:ext>
            </a:extLst>
          </p:cNvPr>
          <p:cNvSpPr>
            <a:spLocks noGrp="1"/>
          </p:cNvSpPr>
          <p:nvPr>
            <p:ph type="sldNum" sz="quarter" idx="12"/>
          </p:nvPr>
        </p:nvSpPr>
        <p:spPr/>
        <p:txBody>
          <a:bodyPr/>
          <a:lstStyle/>
          <a:p>
            <a:fld id="{9A68C838-660D-4DA1-A6FB-5DF6405DCA43}" type="slidenum">
              <a:rPr lang="en-NZ" smtClean="0"/>
              <a:t>25</a:t>
            </a:fld>
            <a:endParaRPr lang="en-NZ"/>
          </a:p>
        </p:txBody>
      </p:sp>
      <p:sp>
        <p:nvSpPr>
          <p:cNvPr id="3" name="Title 3">
            <a:extLst>
              <a:ext uri="{FF2B5EF4-FFF2-40B4-BE49-F238E27FC236}">
                <a16:creationId xmlns:a16="http://schemas.microsoft.com/office/drawing/2014/main" id="{7701407F-D516-95F3-7A33-3B844B577049}"/>
              </a:ext>
            </a:extLst>
          </p:cNvPr>
          <p:cNvSpPr txBox="1">
            <a:spLocks/>
          </p:cNvSpPr>
          <p:nvPr/>
        </p:nvSpPr>
        <p:spPr>
          <a:xfrm>
            <a:off x="578778" y="254090"/>
            <a:ext cx="11288110" cy="857876"/>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NZ" sz="2400" dirty="0">
                <a:latin typeface="Calibri" panose="020F0502020204030204" pitchFamily="34" charset="0"/>
                <a:ea typeface="Calibri" panose="020F0502020204030204" pitchFamily="34" charset="0"/>
                <a:cs typeface="Calibri" panose="020F0502020204030204" pitchFamily="34" charset="0"/>
              </a:rPr>
              <a:t>Polarisation between the self-employed and wage and salary workers</a:t>
            </a:r>
            <a:br>
              <a:rPr lang="en-NZ" sz="2400" dirty="0">
                <a:latin typeface="Calibri" panose="020F0502020204030204" pitchFamily="34" charset="0"/>
                <a:ea typeface="Calibri" panose="020F0502020204030204" pitchFamily="34" charset="0"/>
                <a:cs typeface="Calibri" panose="020F0502020204030204" pitchFamily="34" charset="0"/>
              </a:rPr>
            </a:br>
            <a:r>
              <a:rPr lang="en-NZ" sz="2400" dirty="0">
                <a:latin typeface="Calibri" panose="020F0502020204030204" pitchFamily="34" charset="0"/>
                <a:ea typeface="Calibri" panose="020F0502020204030204" pitchFamily="34" charset="0"/>
                <a:cs typeface="Calibri" panose="020F0502020204030204" pitchFamily="34" charset="0"/>
              </a:rPr>
              <a:t>Real average annual incomes in March 2024 dollars</a:t>
            </a:r>
          </a:p>
        </p:txBody>
      </p:sp>
      <p:graphicFrame>
        <p:nvGraphicFramePr>
          <p:cNvPr id="4" name="Chart 3">
            <a:extLst>
              <a:ext uri="{FF2B5EF4-FFF2-40B4-BE49-F238E27FC236}">
                <a16:creationId xmlns:a16="http://schemas.microsoft.com/office/drawing/2014/main" id="{48ABD7C6-353B-BE90-CA83-BE30B42F8D63}"/>
              </a:ext>
            </a:extLst>
          </p:cNvPr>
          <p:cNvGraphicFramePr>
            <a:graphicFrameLocks/>
          </p:cNvGraphicFramePr>
          <p:nvPr>
            <p:extLst>
              <p:ext uri="{D42A27DB-BD31-4B8C-83A1-F6EECF244321}">
                <p14:modId xmlns:p14="http://schemas.microsoft.com/office/powerpoint/2010/main" val="2264933580"/>
              </p:ext>
            </p:extLst>
          </p:nvPr>
        </p:nvGraphicFramePr>
        <p:xfrm>
          <a:off x="1615098" y="1317800"/>
          <a:ext cx="8886305" cy="469573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786DD251-6F78-AB69-D810-DB3515A917CE}"/>
              </a:ext>
            </a:extLst>
          </p:cNvPr>
          <p:cNvSpPr txBox="1"/>
          <p:nvPr/>
        </p:nvSpPr>
        <p:spPr>
          <a:xfrm>
            <a:off x="6842588" y="1551398"/>
            <a:ext cx="2188396" cy="646331"/>
          </a:xfrm>
          <a:prstGeom prst="rect">
            <a:avLst/>
          </a:prstGeom>
          <a:noFill/>
        </p:spPr>
        <p:txBody>
          <a:bodyPr wrap="square" rtlCol="0">
            <a:spAutoFit/>
          </a:bodyPr>
          <a:lstStyle/>
          <a:p>
            <a:pPr algn="ctr"/>
            <a:r>
              <a:rPr lang="en-NZ" dirty="0">
                <a:solidFill>
                  <a:schemeClr val="tx2">
                    <a:lumMod val="90000"/>
                    <a:lumOff val="10000"/>
                  </a:schemeClr>
                </a:solidFill>
              </a:rPr>
              <a:t>Onset of mass unemployment</a:t>
            </a:r>
          </a:p>
        </p:txBody>
      </p:sp>
      <p:cxnSp>
        <p:nvCxnSpPr>
          <p:cNvPr id="7" name="Straight Arrow Connector 6">
            <a:extLst>
              <a:ext uri="{FF2B5EF4-FFF2-40B4-BE49-F238E27FC236}">
                <a16:creationId xmlns:a16="http://schemas.microsoft.com/office/drawing/2014/main" id="{70900D6B-CAA4-89E4-A52D-87D0E074EB3E}"/>
              </a:ext>
            </a:extLst>
          </p:cNvPr>
          <p:cNvCxnSpPr>
            <a:cxnSpLocks/>
          </p:cNvCxnSpPr>
          <p:nvPr/>
        </p:nvCxnSpPr>
        <p:spPr>
          <a:xfrm flipH="1">
            <a:off x="6606283" y="2116476"/>
            <a:ext cx="657546" cy="8116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2982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45705-6BF6-30C9-417C-910DB497B672}"/>
              </a:ext>
            </a:extLst>
          </p:cNvPr>
          <p:cNvSpPr txBox="1">
            <a:spLocks/>
          </p:cNvSpPr>
          <p:nvPr/>
        </p:nvSpPr>
        <p:spPr>
          <a:xfrm>
            <a:off x="2469327" y="230795"/>
            <a:ext cx="6959601" cy="7881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Where to from here?</a:t>
            </a:r>
            <a:endParaRPr lang="en-NZ" dirty="0"/>
          </a:p>
        </p:txBody>
      </p:sp>
      <p:sp>
        <p:nvSpPr>
          <p:cNvPr id="3" name="Content Placeholder 4">
            <a:extLst>
              <a:ext uri="{FF2B5EF4-FFF2-40B4-BE49-F238E27FC236}">
                <a16:creationId xmlns:a16="http://schemas.microsoft.com/office/drawing/2014/main" id="{072724A6-8968-F41F-8DE4-AA6CE0AB27B7}"/>
              </a:ext>
            </a:extLst>
          </p:cNvPr>
          <p:cNvSpPr txBox="1">
            <a:spLocks/>
          </p:cNvSpPr>
          <p:nvPr/>
        </p:nvSpPr>
        <p:spPr>
          <a:xfrm>
            <a:off x="784261" y="1130158"/>
            <a:ext cx="10623478" cy="49110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NZ" sz="2400" dirty="0">
                <a:latin typeface="Calibri" panose="020F0502020204030204" pitchFamily="34" charset="0"/>
                <a:ea typeface="Calibri" panose="020F0502020204030204" pitchFamily="34" charset="0"/>
              </a:rPr>
              <a:t>Creating avenues of escape from the iron cage involves a careful, strategic process of weeding out the poison pills that have been built into our laws and our policy processes </a:t>
            </a:r>
          </a:p>
          <a:p>
            <a:pPr>
              <a:spcBef>
                <a:spcPts val="0"/>
              </a:spcBef>
              <a:spcAft>
                <a:spcPts val="1200"/>
              </a:spcAft>
            </a:pPr>
            <a:r>
              <a:rPr lang="en-NZ" sz="2400" dirty="0">
                <a:latin typeface="Calibri" panose="020F0502020204030204" pitchFamily="34" charset="0"/>
                <a:ea typeface="Calibri" panose="020F0502020204030204" pitchFamily="34" charset="0"/>
              </a:rPr>
              <a:t>A slow, steady process of picking up the pieces while holding onto the genuine gains of the past three decades</a:t>
            </a:r>
          </a:p>
          <a:p>
            <a:pPr>
              <a:spcBef>
                <a:spcPts val="0"/>
              </a:spcBef>
              <a:spcAft>
                <a:spcPts val="1200"/>
              </a:spcAft>
            </a:pPr>
            <a:r>
              <a:rPr lang="en-NZ" sz="2400" dirty="0">
                <a:latin typeface="Calibri" panose="020F0502020204030204" pitchFamily="34" charset="0"/>
                <a:ea typeface="Calibri" panose="020F0502020204030204" pitchFamily="34" charset="0"/>
              </a:rPr>
              <a:t>Get rid of specific provisions and structures that </a:t>
            </a:r>
          </a:p>
          <a:p>
            <a:pPr lvl="1">
              <a:spcBef>
                <a:spcPts val="600"/>
              </a:spcBef>
            </a:pPr>
            <a:r>
              <a:rPr lang="en-NZ" dirty="0">
                <a:latin typeface="Calibri" panose="020F0502020204030204" pitchFamily="34" charset="0"/>
                <a:ea typeface="Calibri" panose="020F0502020204030204" pitchFamily="34" charset="0"/>
              </a:rPr>
              <a:t>block Government from moving in a progressive direction, </a:t>
            </a:r>
          </a:p>
          <a:p>
            <a:pPr lvl="1">
              <a:spcBef>
                <a:spcPts val="600"/>
              </a:spcBef>
            </a:pPr>
            <a:r>
              <a:rPr lang="en-NZ" dirty="0">
                <a:latin typeface="Calibri" panose="020F0502020204030204" pitchFamily="34" charset="0"/>
                <a:ea typeface="Calibri" panose="020F0502020204030204" pitchFamily="34" charset="0"/>
              </a:rPr>
              <a:t>block our courts from applying time-tested common law principles, </a:t>
            </a:r>
          </a:p>
          <a:p>
            <a:pPr lvl="1">
              <a:spcBef>
                <a:spcPts val="600"/>
              </a:spcBef>
            </a:pPr>
            <a:r>
              <a:rPr lang="en-NZ" dirty="0">
                <a:latin typeface="Calibri" panose="020F0502020204030204" pitchFamily="34" charset="0"/>
                <a:ea typeface="Calibri" panose="020F0502020204030204" pitchFamily="34" charset="0"/>
              </a:rPr>
              <a:t>load our public sector with too many well-paid but unproductive and self-serving career managers, </a:t>
            </a:r>
          </a:p>
          <a:p>
            <a:pPr lvl="1">
              <a:spcBef>
                <a:spcPts val="600"/>
              </a:spcBef>
            </a:pPr>
            <a:r>
              <a:rPr lang="en-NZ" dirty="0">
                <a:latin typeface="Calibri" panose="020F0502020204030204" pitchFamily="34" charset="0"/>
                <a:ea typeface="Calibri" panose="020F0502020204030204" pitchFamily="34" charset="0"/>
              </a:rPr>
              <a:t>cripple the provision of many collectively-funded services by imposing a model of arms-length contracting when integrated supply chains would perform better</a:t>
            </a:r>
          </a:p>
          <a:p>
            <a:pPr>
              <a:spcBef>
                <a:spcPts val="1800"/>
              </a:spcBef>
            </a:pPr>
            <a:endParaRPr lang="en-NZ" sz="2400" dirty="0"/>
          </a:p>
        </p:txBody>
      </p:sp>
      <p:sp>
        <p:nvSpPr>
          <p:cNvPr id="4" name="Slide Number Placeholder 3">
            <a:extLst>
              <a:ext uri="{FF2B5EF4-FFF2-40B4-BE49-F238E27FC236}">
                <a16:creationId xmlns:a16="http://schemas.microsoft.com/office/drawing/2014/main" id="{C9930414-04DC-78BB-C5E7-1DB61701CAD3}"/>
              </a:ext>
            </a:extLst>
          </p:cNvPr>
          <p:cNvSpPr>
            <a:spLocks noGrp="1"/>
          </p:cNvSpPr>
          <p:nvPr>
            <p:ph type="sldNum" sz="quarter" idx="12"/>
          </p:nvPr>
        </p:nvSpPr>
        <p:spPr/>
        <p:txBody>
          <a:bodyPr/>
          <a:lstStyle/>
          <a:p>
            <a:fld id="{9A68C838-660D-4DA1-A6FB-5DF6405DCA43}" type="slidenum">
              <a:rPr lang="en-NZ" smtClean="0"/>
              <a:t>26</a:t>
            </a:fld>
            <a:endParaRPr lang="en-NZ"/>
          </a:p>
        </p:txBody>
      </p:sp>
    </p:spTree>
    <p:extLst>
      <p:ext uri="{BB962C8B-B14F-4D97-AF65-F5344CB8AC3E}">
        <p14:creationId xmlns:p14="http://schemas.microsoft.com/office/powerpoint/2010/main" val="38351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3496</TotalTime>
  <Words>2332</Words>
  <Application>Microsoft Office PowerPoint</Application>
  <PresentationFormat>Widescreen</PresentationFormat>
  <Paragraphs>166</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Aptos Display</vt:lpstr>
      <vt:lpstr>Arial</vt:lpstr>
      <vt:lpstr>Calibri</vt:lpstr>
      <vt:lpstr>Courier New</vt:lpstr>
      <vt:lpstr>Symbol</vt:lpstr>
      <vt:lpstr>Office Theme</vt:lpstr>
      <vt:lpstr>Escaping from the iron cage of embedded neoliberal statutes</vt:lpstr>
      <vt:lpstr>PowerPoint Presentation</vt:lpstr>
      <vt:lpstr>PowerPoint Presentation</vt:lpstr>
      <vt:lpstr>The essential neoliberal tactic is to embed into statute a series of measures that either directly restrain government from acting, or put it in the position of having to defend itself against charges of “irresponsibility”.</vt:lpstr>
      <vt:lpstr>Three duties of the sovereign</vt:lpstr>
      <vt:lpstr>The twentieth-century welfare state and mixed economy were an expansive and fruitful reading of Smith</vt:lpstr>
      <vt:lpstr>The neoliberal view</vt:lpstr>
      <vt:lpstr>Constitutional Political Economy: A project seeking to encode into law or constitutional principles a nexus of restraints on the scope and power of state action</vt:lpstr>
      <vt:lpstr>Geoffrey Brennan and James M Buchanan The Power to Tax: analytical foundations of a fiscal constitution</vt:lpstr>
      <vt:lpstr>PowerPoint Presentation</vt:lpstr>
      <vt:lpstr>PowerPoint Presentation</vt:lpstr>
      <vt:lpstr>PowerPoint Presentation</vt:lpstr>
      <vt:lpstr>PowerPoint Presentation</vt:lpstr>
      <vt:lpstr>Overseas Investment Act 2006 s.17 as of 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and the distributional consequences of weak regulation of monopoly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Bertram</dc:creator>
  <cp:lastModifiedBy>Geoff Bertram</cp:lastModifiedBy>
  <cp:revision>33</cp:revision>
  <dcterms:created xsi:type="dcterms:W3CDTF">2025-03-30T03:28:34Z</dcterms:created>
  <dcterms:modified xsi:type="dcterms:W3CDTF">2025-04-02T01:59:10Z</dcterms:modified>
</cp:coreProperties>
</file>