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615" r:id="rId3"/>
    <p:sldId id="628" r:id="rId4"/>
    <p:sldId id="620" r:id="rId5"/>
    <p:sldId id="259" r:id="rId6"/>
    <p:sldId id="593" r:id="rId7"/>
    <p:sldId id="629" r:id="rId8"/>
    <p:sldId id="630" r:id="rId9"/>
    <p:sldId id="631" r:id="rId10"/>
    <p:sldId id="632" r:id="rId11"/>
    <p:sldId id="633" r:id="rId12"/>
    <p:sldId id="634" r:id="rId13"/>
    <p:sldId id="612" r:id="rId14"/>
    <p:sldId id="611" r:id="rId15"/>
    <p:sldId id="586" r:id="rId16"/>
    <p:sldId id="664" r:id="rId17"/>
    <p:sldId id="665" r:id="rId18"/>
    <p:sldId id="610" r:id="rId19"/>
    <p:sldId id="674" r:id="rId20"/>
    <p:sldId id="681" r:id="rId21"/>
    <p:sldId id="623" r:id="rId22"/>
    <p:sldId id="624" r:id="rId23"/>
    <p:sldId id="640" r:id="rId24"/>
    <p:sldId id="641" r:id="rId25"/>
    <p:sldId id="625" r:id="rId26"/>
    <p:sldId id="626" r:id="rId27"/>
    <p:sldId id="639" r:id="rId28"/>
    <p:sldId id="675" r:id="rId29"/>
    <p:sldId id="609" r:id="rId30"/>
    <p:sldId id="263" r:id="rId31"/>
    <p:sldId id="583" r:id="rId32"/>
    <p:sldId id="258" r:id="rId33"/>
    <p:sldId id="315" r:id="rId34"/>
    <p:sldId id="614" r:id="rId35"/>
    <p:sldId id="316" r:id="rId36"/>
    <p:sldId id="680" r:id="rId37"/>
    <p:sldId id="607" r:id="rId38"/>
    <p:sldId id="671" r:id="rId39"/>
    <p:sldId id="599" r:id="rId40"/>
    <p:sldId id="266" r:id="rId41"/>
    <p:sldId id="635" r:id="rId42"/>
    <p:sldId id="613" r:id="rId43"/>
    <p:sldId id="678" r:id="rId44"/>
    <p:sldId id="673" r:id="rId45"/>
    <p:sldId id="677" r:id="rId46"/>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B1DB24-2771-4FA4-A403-0948148593AB}">
          <p14:sldIdLst>
            <p14:sldId id="256"/>
            <p14:sldId id="615"/>
            <p14:sldId id="628"/>
            <p14:sldId id="620"/>
            <p14:sldId id="259"/>
            <p14:sldId id="593"/>
            <p14:sldId id="629"/>
            <p14:sldId id="630"/>
            <p14:sldId id="631"/>
            <p14:sldId id="632"/>
            <p14:sldId id="633"/>
            <p14:sldId id="634"/>
            <p14:sldId id="612"/>
            <p14:sldId id="611"/>
            <p14:sldId id="586"/>
            <p14:sldId id="664"/>
            <p14:sldId id="665"/>
            <p14:sldId id="610"/>
            <p14:sldId id="674"/>
            <p14:sldId id="681"/>
            <p14:sldId id="623"/>
            <p14:sldId id="624"/>
            <p14:sldId id="640"/>
            <p14:sldId id="641"/>
            <p14:sldId id="625"/>
            <p14:sldId id="626"/>
            <p14:sldId id="639"/>
          </p14:sldIdLst>
        </p14:section>
        <p14:section name="Untitled Section" id="{A3380DCE-0ABE-47C9-A4E8-88ECC6DC1C2D}">
          <p14:sldIdLst>
            <p14:sldId id="675"/>
            <p14:sldId id="609"/>
            <p14:sldId id="263"/>
            <p14:sldId id="583"/>
            <p14:sldId id="258"/>
            <p14:sldId id="315"/>
            <p14:sldId id="614"/>
            <p14:sldId id="316"/>
            <p14:sldId id="680"/>
            <p14:sldId id="607"/>
            <p14:sldId id="671"/>
            <p14:sldId id="599"/>
            <p14:sldId id="266"/>
            <p14:sldId id="635"/>
            <p14:sldId id="613"/>
            <p14:sldId id="678"/>
            <p14:sldId id="673"/>
            <p14:sldId id="6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E5A2"/>
    <a:srgbClr val="FFD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94660"/>
  </p:normalViewPr>
  <p:slideViewPr>
    <p:cSldViewPr snapToGrid="0">
      <p:cViewPr varScale="1">
        <p:scale>
          <a:sx n="91" d="100"/>
          <a:sy n="91" d="100"/>
        </p:scale>
        <p:origin x="10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34F3B7FB-293C-4E95-A452-89F7F02E3D5A}" type="datetimeFigureOut">
              <a:rPr lang="en-NZ" smtClean="0"/>
              <a:t>18/07/2026</a:t>
            </a:fld>
            <a:endParaRPr lang="en-NZ"/>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2786D50-0D5C-4D4F-AD83-3360D562DE33}" type="slidenum">
              <a:rPr lang="en-NZ" smtClean="0"/>
              <a:t>‹#›</a:t>
            </a:fld>
            <a:endParaRPr lang="en-NZ"/>
          </a:p>
        </p:txBody>
      </p:sp>
    </p:spTree>
    <p:extLst>
      <p:ext uri="{BB962C8B-B14F-4D97-AF65-F5344CB8AC3E}">
        <p14:creationId xmlns:p14="http://schemas.microsoft.com/office/powerpoint/2010/main" val="3579932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2786D50-0D5C-4D4F-AD83-3360D562DE33}" type="slidenum">
              <a:rPr lang="en-NZ" smtClean="0"/>
              <a:t>26</a:t>
            </a:fld>
            <a:endParaRPr lang="en-NZ"/>
          </a:p>
        </p:txBody>
      </p:sp>
    </p:spTree>
    <p:extLst>
      <p:ext uri="{BB962C8B-B14F-4D97-AF65-F5344CB8AC3E}">
        <p14:creationId xmlns:p14="http://schemas.microsoft.com/office/powerpoint/2010/main" val="489827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75848-E070-E36E-5032-CCD40DEE68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13DA1754-9588-10C6-179C-4AD0928094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8507DDCE-1014-2FE5-3F20-7A0CD45E5B17}"/>
              </a:ext>
            </a:extLst>
          </p:cNvPr>
          <p:cNvSpPr>
            <a:spLocks noGrp="1"/>
          </p:cNvSpPr>
          <p:nvPr>
            <p:ph type="dt" sz="half" idx="10"/>
          </p:nvPr>
        </p:nvSpPr>
        <p:spPr/>
        <p:txBody>
          <a:bodyPr/>
          <a:lstStyle/>
          <a:p>
            <a:fld id="{1409DF83-847E-4AFE-A399-A9E22A8DB568}" type="datetime1">
              <a:rPr lang="en-NZ" smtClean="0"/>
              <a:t>18/07/2026</a:t>
            </a:fld>
            <a:endParaRPr lang="en-NZ"/>
          </a:p>
        </p:txBody>
      </p:sp>
      <p:sp>
        <p:nvSpPr>
          <p:cNvPr id="5" name="Footer Placeholder 4">
            <a:extLst>
              <a:ext uri="{FF2B5EF4-FFF2-40B4-BE49-F238E27FC236}">
                <a16:creationId xmlns:a16="http://schemas.microsoft.com/office/drawing/2014/main" id="{A83DB238-A181-9B59-4BA7-B7EF5078642E}"/>
              </a:ext>
            </a:extLst>
          </p:cNvPr>
          <p:cNvSpPr>
            <a:spLocks noGrp="1"/>
          </p:cNvSpPr>
          <p:nvPr>
            <p:ph type="ftr" sz="quarter" idx="11"/>
          </p:nvPr>
        </p:nvSpPr>
        <p:spPr/>
        <p:txBody>
          <a:bodyPr/>
          <a:lstStyle/>
          <a:p>
            <a:r>
              <a:rPr lang="en-NZ"/>
              <a:t>Geoff Bertram</a:t>
            </a:r>
          </a:p>
        </p:txBody>
      </p:sp>
      <p:sp>
        <p:nvSpPr>
          <p:cNvPr id="6" name="Slide Number Placeholder 5">
            <a:extLst>
              <a:ext uri="{FF2B5EF4-FFF2-40B4-BE49-F238E27FC236}">
                <a16:creationId xmlns:a16="http://schemas.microsoft.com/office/drawing/2014/main" id="{6C69E9E2-8DEE-846F-D6E8-A22F6F4C44FC}"/>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748311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6D08B-2C09-2A91-31C5-9FFAE6593787}"/>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A4167D5-DBD3-68DA-6375-8AE45365F5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6D2D29E-4659-3DDC-3299-BB2D0366B30F}"/>
              </a:ext>
            </a:extLst>
          </p:cNvPr>
          <p:cNvSpPr>
            <a:spLocks noGrp="1"/>
          </p:cNvSpPr>
          <p:nvPr>
            <p:ph type="dt" sz="half" idx="10"/>
          </p:nvPr>
        </p:nvSpPr>
        <p:spPr/>
        <p:txBody>
          <a:bodyPr/>
          <a:lstStyle/>
          <a:p>
            <a:fld id="{7EE99E2F-D61F-427D-BA28-A03774BA7EAB}" type="datetime1">
              <a:rPr lang="en-NZ" smtClean="0"/>
              <a:t>18/07/2026</a:t>
            </a:fld>
            <a:endParaRPr lang="en-NZ"/>
          </a:p>
        </p:txBody>
      </p:sp>
      <p:sp>
        <p:nvSpPr>
          <p:cNvPr id="5" name="Footer Placeholder 4">
            <a:extLst>
              <a:ext uri="{FF2B5EF4-FFF2-40B4-BE49-F238E27FC236}">
                <a16:creationId xmlns:a16="http://schemas.microsoft.com/office/drawing/2014/main" id="{E5FDACC1-A988-9BC2-3649-1CD613EEEDB5}"/>
              </a:ext>
            </a:extLst>
          </p:cNvPr>
          <p:cNvSpPr>
            <a:spLocks noGrp="1"/>
          </p:cNvSpPr>
          <p:nvPr>
            <p:ph type="ftr" sz="quarter" idx="11"/>
          </p:nvPr>
        </p:nvSpPr>
        <p:spPr/>
        <p:txBody>
          <a:bodyPr/>
          <a:lstStyle/>
          <a:p>
            <a:r>
              <a:rPr lang="en-NZ"/>
              <a:t>Geoff Bertram</a:t>
            </a:r>
          </a:p>
        </p:txBody>
      </p:sp>
      <p:sp>
        <p:nvSpPr>
          <p:cNvPr id="6" name="Slide Number Placeholder 5">
            <a:extLst>
              <a:ext uri="{FF2B5EF4-FFF2-40B4-BE49-F238E27FC236}">
                <a16:creationId xmlns:a16="http://schemas.microsoft.com/office/drawing/2014/main" id="{67327CE9-1D32-554C-7ECB-C580C65B9F27}"/>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407681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95B974-2BCD-0748-AF23-81492108E0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2B3A254-97C6-F969-7318-8D100BE206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72F525E-2CA7-9E8F-8E4F-9E7ECCDEC469}"/>
              </a:ext>
            </a:extLst>
          </p:cNvPr>
          <p:cNvSpPr>
            <a:spLocks noGrp="1"/>
          </p:cNvSpPr>
          <p:nvPr>
            <p:ph type="dt" sz="half" idx="10"/>
          </p:nvPr>
        </p:nvSpPr>
        <p:spPr/>
        <p:txBody>
          <a:bodyPr/>
          <a:lstStyle/>
          <a:p>
            <a:fld id="{DD83B1D6-7075-4530-AC36-72FFC926F761}" type="datetime1">
              <a:rPr lang="en-NZ" smtClean="0"/>
              <a:t>18/07/2026</a:t>
            </a:fld>
            <a:endParaRPr lang="en-NZ"/>
          </a:p>
        </p:txBody>
      </p:sp>
      <p:sp>
        <p:nvSpPr>
          <p:cNvPr id="5" name="Footer Placeholder 4">
            <a:extLst>
              <a:ext uri="{FF2B5EF4-FFF2-40B4-BE49-F238E27FC236}">
                <a16:creationId xmlns:a16="http://schemas.microsoft.com/office/drawing/2014/main" id="{9A08C3D7-AC05-7A68-AF0D-F1E04B8F5777}"/>
              </a:ext>
            </a:extLst>
          </p:cNvPr>
          <p:cNvSpPr>
            <a:spLocks noGrp="1"/>
          </p:cNvSpPr>
          <p:nvPr>
            <p:ph type="ftr" sz="quarter" idx="11"/>
          </p:nvPr>
        </p:nvSpPr>
        <p:spPr/>
        <p:txBody>
          <a:bodyPr/>
          <a:lstStyle/>
          <a:p>
            <a:r>
              <a:rPr lang="en-NZ"/>
              <a:t>Geoff Bertram</a:t>
            </a:r>
          </a:p>
        </p:txBody>
      </p:sp>
      <p:sp>
        <p:nvSpPr>
          <p:cNvPr id="6" name="Slide Number Placeholder 5">
            <a:extLst>
              <a:ext uri="{FF2B5EF4-FFF2-40B4-BE49-F238E27FC236}">
                <a16:creationId xmlns:a16="http://schemas.microsoft.com/office/drawing/2014/main" id="{14F17DBA-BA25-3161-86C3-AEAD06890C4F}"/>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663973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DF778-ACA0-D8D8-CFA5-AA72D5A5E9B6}"/>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30388C9-F085-FD61-4154-8399E6F1A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CB36D94-13A8-AA18-303C-01D7A671FE37}"/>
              </a:ext>
            </a:extLst>
          </p:cNvPr>
          <p:cNvSpPr>
            <a:spLocks noGrp="1"/>
          </p:cNvSpPr>
          <p:nvPr>
            <p:ph type="dt" sz="half" idx="10"/>
          </p:nvPr>
        </p:nvSpPr>
        <p:spPr/>
        <p:txBody>
          <a:bodyPr/>
          <a:lstStyle/>
          <a:p>
            <a:fld id="{945FB559-6157-42AD-ACC1-332C0BF04B78}" type="datetime1">
              <a:rPr lang="en-NZ" smtClean="0"/>
              <a:t>18/07/2026</a:t>
            </a:fld>
            <a:endParaRPr lang="en-NZ"/>
          </a:p>
        </p:txBody>
      </p:sp>
      <p:sp>
        <p:nvSpPr>
          <p:cNvPr id="5" name="Footer Placeholder 4">
            <a:extLst>
              <a:ext uri="{FF2B5EF4-FFF2-40B4-BE49-F238E27FC236}">
                <a16:creationId xmlns:a16="http://schemas.microsoft.com/office/drawing/2014/main" id="{EED9C9F5-EBF6-46E2-D876-2AFEA3EF3CCF}"/>
              </a:ext>
            </a:extLst>
          </p:cNvPr>
          <p:cNvSpPr>
            <a:spLocks noGrp="1"/>
          </p:cNvSpPr>
          <p:nvPr>
            <p:ph type="ftr" sz="quarter" idx="11"/>
          </p:nvPr>
        </p:nvSpPr>
        <p:spPr/>
        <p:txBody>
          <a:bodyPr/>
          <a:lstStyle/>
          <a:p>
            <a:r>
              <a:rPr lang="en-NZ"/>
              <a:t>Geoff Bertram</a:t>
            </a:r>
          </a:p>
        </p:txBody>
      </p:sp>
      <p:sp>
        <p:nvSpPr>
          <p:cNvPr id="6" name="Slide Number Placeholder 5">
            <a:extLst>
              <a:ext uri="{FF2B5EF4-FFF2-40B4-BE49-F238E27FC236}">
                <a16:creationId xmlns:a16="http://schemas.microsoft.com/office/drawing/2014/main" id="{FEB5D36C-1EF6-B60B-3A6A-725155EEDB7F}"/>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1511016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1259D-056C-4F42-4675-C94CA5CFE7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65FD1B94-3627-3A5D-3434-ADD33E803B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FBAD59-FA4D-8C46-0EF2-186E6290B757}"/>
              </a:ext>
            </a:extLst>
          </p:cNvPr>
          <p:cNvSpPr>
            <a:spLocks noGrp="1"/>
          </p:cNvSpPr>
          <p:nvPr>
            <p:ph type="dt" sz="half" idx="10"/>
          </p:nvPr>
        </p:nvSpPr>
        <p:spPr/>
        <p:txBody>
          <a:bodyPr/>
          <a:lstStyle/>
          <a:p>
            <a:fld id="{EFBD9F8F-D36A-419E-BABB-E17B7C130825}" type="datetime1">
              <a:rPr lang="en-NZ" smtClean="0"/>
              <a:t>18/07/2026</a:t>
            </a:fld>
            <a:endParaRPr lang="en-NZ"/>
          </a:p>
        </p:txBody>
      </p:sp>
      <p:sp>
        <p:nvSpPr>
          <p:cNvPr id="5" name="Footer Placeholder 4">
            <a:extLst>
              <a:ext uri="{FF2B5EF4-FFF2-40B4-BE49-F238E27FC236}">
                <a16:creationId xmlns:a16="http://schemas.microsoft.com/office/drawing/2014/main" id="{D8925C8E-6537-46FD-EDD5-1F991ABE01AD}"/>
              </a:ext>
            </a:extLst>
          </p:cNvPr>
          <p:cNvSpPr>
            <a:spLocks noGrp="1"/>
          </p:cNvSpPr>
          <p:nvPr>
            <p:ph type="ftr" sz="quarter" idx="11"/>
          </p:nvPr>
        </p:nvSpPr>
        <p:spPr/>
        <p:txBody>
          <a:bodyPr/>
          <a:lstStyle/>
          <a:p>
            <a:r>
              <a:rPr lang="en-NZ"/>
              <a:t>Geoff Bertram</a:t>
            </a:r>
          </a:p>
        </p:txBody>
      </p:sp>
      <p:sp>
        <p:nvSpPr>
          <p:cNvPr id="6" name="Slide Number Placeholder 5">
            <a:extLst>
              <a:ext uri="{FF2B5EF4-FFF2-40B4-BE49-F238E27FC236}">
                <a16:creationId xmlns:a16="http://schemas.microsoft.com/office/drawing/2014/main" id="{E93E75AD-22F4-C2D4-E15A-1EBFCCDD7223}"/>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104495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D0AD2-87E3-1103-78F7-4E776663FF2C}"/>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46AC2EB6-A8EA-8BFB-96B7-7CCBF264BA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10CE4FC6-B6E4-060B-3213-1D8B6D8590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DE220FAB-EA98-944A-A5B5-1E0368F0B7CE}"/>
              </a:ext>
            </a:extLst>
          </p:cNvPr>
          <p:cNvSpPr>
            <a:spLocks noGrp="1"/>
          </p:cNvSpPr>
          <p:nvPr>
            <p:ph type="dt" sz="half" idx="10"/>
          </p:nvPr>
        </p:nvSpPr>
        <p:spPr/>
        <p:txBody>
          <a:bodyPr/>
          <a:lstStyle/>
          <a:p>
            <a:fld id="{8FCF93FC-9F48-4E9B-B681-3E40B605A4FF}" type="datetime1">
              <a:rPr lang="en-NZ" smtClean="0"/>
              <a:t>18/07/2026</a:t>
            </a:fld>
            <a:endParaRPr lang="en-NZ"/>
          </a:p>
        </p:txBody>
      </p:sp>
      <p:sp>
        <p:nvSpPr>
          <p:cNvPr id="6" name="Footer Placeholder 5">
            <a:extLst>
              <a:ext uri="{FF2B5EF4-FFF2-40B4-BE49-F238E27FC236}">
                <a16:creationId xmlns:a16="http://schemas.microsoft.com/office/drawing/2014/main" id="{935A9442-E7B7-F51D-9E20-BCA2A7E293A9}"/>
              </a:ext>
            </a:extLst>
          </p:cNvPr>
          <p:cNvSpPr>
            <a:spLocks noGrp="1"/>
          </p:cNvSpPr>
          <p:nvPr>
            <p:ph type="ftr" sz="quarter" idx="11"/>
          </p:nvPr>
        </p:nvSpPr>
        <p:spPr/>
        <p:txBody>
          <a:bodyPr/>
          <a:lstStyle/>
          <a:p>
            <a:r>
              <a:rPr lang="en-NZ"/>
              <a:t>Geoff Bertram</a:t>
            </a:r>
          </a:p>
        </p:txBody>
      </p:sp>
      <p:sp>
        <p:nvSpPr>
          <p:cNvPr id="7" name="Slide Number Placeholder 6">
            <a:extLst>
              <a:ext uri="{FF2B5EF4-FFF2-40B4-BE49-F238E27FC236}">
                <a16:creationId xmlns:a16="http://schemas.microsoft.com/office/drawing/2014/main" id="{57F10651-BF38-1601-57C4-0B4B6FF331CB}"/>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3394939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86724-17CF-ED14-87C5-2A0807880708}"/>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CBE95AC7-D10D-E702-6640-7163E1D9B5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EE566F-4F32-980D-2A89-484B457671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FC538DA-3AE2-7F9E-45AA-D9C20D00A5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9EEA13-6BDD-0E37-02B9-DB2B2857E1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2D3C768A-74C6-E954-665B-D709717D752B}"/>
              </a:ext>
            </a:extLst>
          </p:cNvPr>
          <p:cNvSpPr>
            <a:spLocks noGrp="1"/>
          </p:cNvSpPr>
          <p:nvPr>
            <p:ph type="dt" sz="half" idx="10"/>
          </p:nvPr>
        </p:nvSpPr>
        <p:spPr/>
        <p:txBody>
          <a:bodyPr/>
          <a:lstStyle/>
          <a:p>
            <a:fld id="{E456E984-22D7-4236-80CC-F1BE4D6FA91C}" type="datetime1">
              <a:rPr lang="en-NZ" smtClean="0"/>
              <a:t>18/07/2026</a:t>
            </a:fld>
            <a:endParaRPr lang="en-NZ"/>
          </a:p>
        </p:txBody>
      </p:sp>
      <p:sp>
        <p:nvSpPr>
          <p:cNvPr id="8" name="Footer Placeholder 7">
            <a:extLst>
              <a:ext uri="{FF2B5EF4-FFF2-40B4-BE49-F238E27FC236}">
                <a16:creationId xmlns:a16="http://schemas.microsoft.com/office/drawing/2014/main" id="{1DE96B6E-2668-D1BA-F61B-445050585D19}"/>
              </a:ext>
            </a:extLst>
          </p:cNvPr>
          <p:cNvSpPr>
            <a:spLocks noGrp="1"/>
          </p:cNvSpPr>
          <p:nvPr>
            <p:ph type="ftr" sz="quarter" idx="11"/>
          </p:nvPr>
        </p:nvSpPr>
        <p:spPr/>
        <p:txBody>
          <a:bodyPr/>
          <a:lstStyle/>
          <a:p>
            <a:r>
              <a:rPr lang="en-NZ"/>
              <a:t>Geoff Bertram</a:t>
            </a:r>
          </a:p>
        </p:txBody>
      </p:sp>
      <p:sp>
        <p:nvSpPr>
          <p:cNvPr id="9" name="Slide Number Placeholder 8">
            <a:extLst>
              <a:ext uri="{FF2B5EF4-FFF2-40B4-BE49-F238E27FC236}">
                <a16:creationId xmlns:a16="http://schemas.microsoft.com/office/drawing/2014/main" id="{2340D7D5-9A38-5411-5D41-5674869AA799}"/>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1689866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1577-3411-D062-7FBE-FE04130B9FB1}"/>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5E4A0AD-6608-5FE6-546F-6C681CA1184D}"/>
              </a:ext>
            </a:extLst>
          </p:cNvPr>
          <p:cNvSpPr>
            <a:spLocks noGrp="1"/>
          </p:cNvSpPr>
          <p:nvPr>
            <p:ph type="dt" sz="half" idx="10"/>
          </p:nvPr>
        </p:nvSpPr>
        <p:spPr/>
        <p:txBody>
          <a:bodyPr/>
          <a:lstStyle/>
          <a:p>
            <a:fld id="{A92B3205-07AF-4F05-A100-C9CCC653F5AD}" type="datetime1">
              <a:rPr lang="en-NZ" smtClean="0"/>
              <a:t>18/07/2026</a:t>
            </a:fld>
            <a:endParaRPr lang="en-NZ"/>
          </a:p>
        </p:txBody>
      </p:sp>
      <p:sp>
        <p:nvSpPr>
          <p:cNvPr id="4" name="Footer Placeholder 3">
            <a:extLst>
              <a:ext uri="{FF2B5EF4-FFF2-40B4-BE49-F238E27FC236}">
                <a16:creationId xmlns:a16="http://schemas.microsoft.com/office/drawing/2014/main" id="{FC0749EE-8036-DDE7-7CA2-FA1D3520F918}"/>
              </a:ext>
            </a:extLst>
          </p:cNvPr>
          <p:cNvSpPr>
            <a:spLocks noGrp="1"/>
          </p:cNvSpPr>
          <p:nvPr>
            <p:ph type="ftr" sz="quarter" idx="11"/>
          </p:nvPr>
        </p:nvSpPr>
        <p:spPr/>
        <p:txBody>
          <a:bodyPr/>
          <a:lstStyle/>
          <a:p>
            <a:r>
              <a:rPr lang="en-NZ"/>
              <a:t>Geoff Bertram</a:t>
            </a:r>
          </a:p>
        </p:txBody>
      </p:sp>
      <p:sp>
        <p:nvSpPr>
          <p:cNvPr id="5" name="Slide Number Placeholder 4">
            <a:extLst>
              <a:ext uri="{FF2B5EF4-FFF2-40B4-BE49-F238E27FC236}">
                <a16:creationId xmlns:a16="http://schemas.microsoft.com/office/drawing/2014/main" id="{C34A4554-2F45-0327-AE30-7C22DF192BF9}"/>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18433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99ADA2-9043-366A-E49B-835F1C880825}"/>
              </a:ext>
            </a:extLst>
          </p:cNvPr>
          <p:cNvSpPr>
            <a:spLocks noGrp="1"/>
          </p:cNvSpPr>
          <p:nvPr>
            <p:ph type="dt" sz="half" idx="10"/>
          </p:nvPr>
        </p:nvSpPr>
        <p:spPr/>
        <p:txBody>
          <a:bodyPr/>
          <a:lstStyle/>
          <a:p>
            <a:fld id="{A73A9C4F-10A6-495E-AFF7-77EE4622D606}" type="datetime1">
              <a:rPr lang="en-NZ" smtClean="0"/>
              <a:t>18/07/2026</a:t>
            </a:fld>
            <a:endParaRPr lang="en-NZ"/>
          </a:p>
        </p:txBody>
      </p:sp>
      <p:sp>
        <p:nvSpPr>
          <p:cNvPr id="3" name="Footer Placeholder 2">
            <a:extLst>
              <a:ext uri="{FF2B5EF4-FFF2-40B4-BE49-F238E27FC236}">
                <a16:creationId xmlns:a16="http://schemas.microsoft.com/office/drawing/2014/main" id="{7DCC426F-3953-355E-EAFD-1BE2683BD184}"/>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8F1F4032-8B22-F89A-6C59-376BFDAE83AA}"/>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334335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1344-FC98-C7A0-BD44-3D907A46F2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C1C1DA5E-5F8C-5C62-C62A-30F1A5F7DB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003E751F-9DDC-2408-5275-883178D97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6852D3-1819-5D71-A504-DC70E6F03C89}"/>
              </a:ext>
            </a:extLst>
          </p:cNvPr>
          <p:cNvSpPr>
            <a:spLocks noGrp="1"/>
          </p:cNvSpPr>
          <p:nvPr>
            <p:ph type="dt" sz="half" idx="10"/>
          </p:nvPr>
        </p:nvSpPr>
        <p:spPr/>
        <p:txBody>
          <a:bodyPr/>
          <a:lstStyle/>
          <a:p>
            <a:fld id="{3AC5A1A0-3DAC-4195-A6AA-E74DB1330726}" type="datetime1">
              <a:rPr lang="en-NZ" smtClean="0"/>
              <a:t>18/07/2026</a:t>
            </a:fld>
            <a:endParaRPr lang="en-NZ"/>
          </a:p>
        </p:txBody>
      </p:sp>
      <p:sp>
        <p:nvSpPr>
          <p:cNvPr id="6" name="Footer Placeholder 5">
            <a:extLst>
              <a:ext uri="{FF2B5EF4-FFF2-40B4-BE49-F238E27FC236}">
                <a16:creationId xmlns:a16="http://schemas.microsoft.com/office/drawing/2014/main" id="{C20ECCEB-046D-CBC2-33BF-35D75BB587F2}"/>
              </a:ext>
            </a:extLst>
          </p:cNvPr>
          <p:cNvSpPr>
            <a:spLocks noGrp="1"/>
          </p:cNvSpPr>
          <p:nvPr>
            <p:ph type="ftr" sz="quarter" idx="11"/>
          </p:nvPr>
        </p:nvSpPr>
        <p:spPr/>
        <p:txBody>
          <a:bodyPr/>
          <a:lstStyle/>
          <a:p>
            <a:r>
              <a:rPr lang="en-NZ"/>
              <a:t>Geoff Bertram</a:t>
            </a:r>
          </a:p>
        </p:txBody>
      </p:sp>
      <p:sp>
        <p:nvSpPr>
          <p:cNvPr id="7" name="Slide Number Placeholder 6">
            <a:extLst>
              <a:ext uri="{FF2B5EF4-FFF2-40B4-BE49-F238E27FC236}">
                <a16:creationId xmlns:a16="http://schemas.microsoft.com/office/drawing/2014/main" id="{263F5280-7609-AF47-0BCB-AF78DCA4E414}"/>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3336047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58850-CFAA-075F-B274-757B84007F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493FB6CA-6DF3-5366-9DAD-E09126024C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C87BCE95-9974-5E53-9370-A9DC25A681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7A8699-031B-1FFF-61F1-711632A4D518}"/>
              </a:ext>
            </a:extLst>
          </p:cNvPr>
          <p:cNvSpPr>
            <a:spLocks noGrp="1"/>
          </p:cNvSpPr>
          <p:nvPr>
            <p:ph type="dt" sz="half" idx="10"/>
          </p:nvPr>
        </p:nvSpPr>
        <p:spPr/>
        <p:txBody>
          <a:bodyPr/>
          <a:lstStyle/>
          <a:p>
            <a:fld id="{9C5F3681-5E50-477D-8A89-D469A4F73EB4}" type="datetime1">
              <a:rPr lang="en-NZ" smtClean="0"/>
              <a:t>18/07/2026</a:t>
            </a:fld>
            <a:endParaRPr lang="en-NZ"/>
          </a:p>
        </p:txBody>
      </p:sp>
      <p:sp>
        <p:nvSpPr>
          <p:cNvPr id="6" name="Footer Placeholder 5">
            <a:extLst>
              <a:ext uri="{FF2B5EF4-FFF2-40B4-BE49-F238E27FC236}">
                <a16:creationId xmlns:a16="http://schemas.microsoft.com/office/drawing/2014/main" id="{7FD07BC9-74C5-C078-D22B-4A5344407B68}"/>
              </a:ext>
            </a:extLst>
          </p:cNvPr>
          <p:cNvSpPr>
            <a:spLocks noGrp="1"/>
          </p:cNvSpPr>
          <p:nvPr>
            <p:ph type="ftr" sz="quarter" idx="11"/>
          </p:nvPr>
        </p:nvSpPr>
        <p:spPr/>
        <p:txBody>
          <a:bodyPr/>
          <a:lstStyle/>
          <a:p>
            <a:r>
              <a:rPr lang="en-NZ"/>
              <a:t>Geoff Bertram</a:t>
            </a:r>
          </a:p>
        </p:txBody>
      </p:sp>
      <p:sp>
        <p:nvSpPr>
          <p:cNvPr id="7" name="Slide Number Placeholder 6">
            <a:extLst>
              <a:ext uri="{FF2B5EF4-FFF2-40B4-BE49-F238E27FC236}">
                <a16:creationId xmlns:a16="http://schemas.microsoft.com/office/drawing/2014/main" id="{974E76D7-CF18-DEF1-BB03-3EE93CE9FFE0}"/>
              </a:ext>
            </a:extLst>
          </p:cNvPr>
          <p:cNvSpPr>
            <a:spLocks noGrp="1"/>
          </p:cNvSpPr>
          <p:nvPr>
            <p:ph type="sldNum" sz="quarter" idx="12"/>
          </p:nvPr>
        </p:nvSpPr>
        <p:spPr/>
        <p:txBody>
          <a:bodyPr/>
          <a:lstStyle/>
          <a:p>
            <a:fld id="{FBFD2361-A777-489E-AE15-9CA2EE224833}" type="slidenum">
              <a:rPr lang="en-NZ" smtClean="0"/>
              <a:t>‹#›</a:t>
            </a:fld>
            <a:endParaRPr lang="en-NZ"/>
          </a:p>
        </p:txBody>
      </p:sp>
    </p:spTree>
    <p:extLst>
      <p:ext uri="{BB962C8B-B14F-4D97-AF65-F5344CB8AC3E}">
        <p14:creationId xmlns:p14="http://schemas.microsoft.com/office/powerpoint/2010/main" val="2307997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60048D-837A-3781-FAE8-77DEB36654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7E95600C-6F01-DAB2-7014-D732B03383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35C61AE-3B79-D636-828E-BB8139DA75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66B01E-8AB6-4113-A9E0-2E757AE974EF}" type="datetime1">
              <a:rPr lang="en-NZ" smtClean="0"/>
              <a:t>18/07/2026</a:t>
            </a:fld>
            <a:endParaRPr lang="en-NZ"/>
          </a:p>
        </p:txBody>
      </p:sp>
      <p:sp>
        <p:nvSpPr>
          <p:cNvPr id="5" name="Footer Placeholder 4">
            <a:extLst>
              <a:ext uri="{FF2B5EF4-FFF2-40B4-BE49-F238E27FC236}">
                <a16:creationId xmlns:a16="http://schemas.microsoft.com/office/drawing/2014/main" id="{D7BFEE4C-6276-91BF-79E2-406851FA7B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NZ"/>
              <a:t>Geoff Bertram</a:t>
            </a:r>
          </a:p>
        </p:txBody>
      </p:sp>
      <p:sp>
        <p:nvSpPr>
          <p:cNvPr id="6" name="Slide Number Placeholder 5">
            <a:extLst>
              <a:ext uri="{FF2B5EF4-FFF2-40B4-BE49-F238E27FC236}">
                <a16:creationId xmlns:a16="http://schemas.microsoft.com/office/drawing/2014/main" id="{ED7FC1E5-25D9-E805-4A43-CCC9CA4CE0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FD2361-A777-489E-AE15-9CA2EE224833}" type="slidenum">
              <a:rPr lang="en-NZ" smtClean="0"/>
              <a:t>‹#›</a:t>
            </a:fld>
            <a:endParaRPr lang="en-NZ"/>
          </a:p>
        </p:txBody>
      </p:sp>
    </p:spTree>
    <p:extLst>
      <p:ext uri="{BB962C8B-B14F-4D97-AF65-F5344CB8AC3E}">
        <p14:creationId xmlns:p14="http://schemas.microsoft.com/office/powerpoint/2010/main" val="3736549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VS_Bl2_OmGk" TargetMode="External"/><Relationship Id="rId2" Type="http://schemas.openxmlformats.org/officeDocument/2006/relationships/hyperlink" Target="https://youtu.be/bX0j1RvsBYk" TargetMode="External"/><Relationship Id="rId1" Type="http://schemas.openxmlformats.org/officeDocument/2006/relationships/slideLayout" Target="../slideLayouts/slideLayout2.xml"/><Relationship Id="rId4" Type="http://schemas.openxmlformats.org/officeDocument/2006/relationships/hyperlink" Target="https://geoffbertram.com/wp-content/uploads/2026/06/waikato-wellbeing-june-2026.pd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mbie.govt.nz/building-and-energy/energy-and-natural-resources/energy-generation-and-markets/electricity-market/electricity-industry/"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E4FC2-7EB8-CBCD-988D-133750FEBF97}"/>
              </a:ext>
            </a:extLst>
          </p:cNvPr>
          <p:cNvSpPr>
            <a:spLocks noGrp="1"/>
          </p:cNvSpPr>
          <p:nvPr>
            <p:ph type="ctrTitle"/>
          </p:nvPr>
        </p:nvSpPr>
        <p:spPr/>
        <p:txBody>
          <a:bodyPr>
            <a:normAutofit/>
          </a:bodyPr>
          <a:lstStyle/>
          <a:p>
            <a:r>
              <a:rPr lang="en-NZ" dirty="0">
                <a:latin typeface="Calibri" panose="020F0502020204030204" pitchFamily="34" charset="0"/>
                <a:ea typeface="Calibri" panose="020F0502020204030204" pitchFamily="34" charset="0"/>
                <a:cs typeface="Calibri" panose="020F0502020204030204" pitchFamily="34" charset="0"/>
              </a:rPr>
              <a:t>Competition for the electricity market</a:t>
            </a:r>
          </a:p>
        </p:txBody>
      </p:sp>
      <p:sp>
        <p:nvSpPr>
          <p:cNvPr id="3" name="Subtitle 2">
            <a:extLst>
              <a:ext uri="{FF2B5EF4-FFF2-40B4-BE49-F238E27FC236}">
                <a16:creationId xmlns:a16="http://schemas.microsoft.com/office/drawing/2014/main" id="{FE2B0CAC-EA8E-4809-1F60-9D4E372424C1}"/>
              </a:ext>
            </a:extLst>
          </p:cNvPr>
          <p:cNvSpPr>
            <a:spLocks noGrp="1"/>
          </p:cNvSpPr>
          <p:nvPr>
            <p:ph type="subTitle" idx="1"/>
          </p:nvPr>
        </p:nvSpPr>
        <p:spPr/>
        <p:txBody>
          <a:bodyPr>
            <a:normAutofit lnSpcReduction="10000"/>
          </a:bodyPr>
          <a:lstStyle/>
          <a:p>
            <a:r>
              <a:rPr lang="en-NZ" dirty="0"/>
              <a:t>Geoff Bertram</a:t>
            </a:r>
          </a:p>
          <a:p>
            <a:endParaRPr lang="en-NZ" dirty="0"/>
          </a:p>
          <a:p>
            <a:r>
              <a:rPr lang="en-NZ" dirty="0"/>
              <a:t>Talk to Engineers for Social Responsibility</a:t>
            </a:r>
          </a:p>
          <a:p>
            <a:r>
              <a:rPr lang="en-NZ" dirty="0"/>
              <a:t>15 July 2026</a:t>
            </a:r>
          </a:p>
        </p:txBody>
      </p:sp>
      <p:sp>
        <p:nvSpPr>
          <p:cNvPr id="4" name="Footer Placeholder 3">
            <a:extLst>
              <a:ext uri="{FF2B5EF4-FFF2-40B4-BE49-F238E27FC236}">
                <a16:creationId xmlns:a16="http://schemas.microsoft.com/office/drawing/2014/main" id="{31414ABF-4C85-B056-97F0-864B242D0B3E}"/>
              </a:ext>
            </a:extLst>
          </p:cNvPr>
          <p:cNvSpPr>
            <a:spLocks noGrp="1"/>
          </p:cNvSpPr>
          <p:nvPr>
            <p:ph type="ftr" sz="quarter" idx="11"/>
          </p:nvPr>
        </p:nvSpPr>
        <p:spPr/>
        <p:txBody>
          <a:bodyPr/>
          <a:lstStyle/>
          <a:p>
            <a:r>
              <a:rPr lang="en-NZ"/>
              <a:t>Geoff Bertram</a:t>
            </a:r>
          </a:p>
        </p:txBody>
      </p:sp>
      <p:sp>
        <p:nvSpPr>
          <p:cNvPr id="5" name="Slide Number Placeholder 4">
            <a:extLst>
              <a:ext uri="{FF2B5EF4-FFF2-40B4-BE49-F238E27FC236}">
                <a16:creationId xmlns:a16="http://schemas.microsoft.com/office/drawing/2014/main" id="{23C78AB3-362A-4F3D-86A9-D34841773243}"/>
              </a:ext>
            </a:extLst>
          </p:cNvPr>
          <p:cNvSpPr>
            <a:spLocks noGrp="1"/>
          </p:cNvSpPr>
          <p:nvPr>
            <p:ph type="sldNum" sz="quarter" idx="12"/>
          </p:nvPr>
        </p:nvSpPr>
        <p:spPr/>
        <p:txBody>
          <a:bodyPr/>
          <a:lstStyle/>
          <a:p>
            <a:fld id="{FBFD2361-A777-489E-AE15-9CA2EE224833}" type="slidenum">
              <a:rPr lang="en-NZ" smtClean="0"/>
              <a:t>1</a:t>
            </a:fld>
            <a:endParaRPr lang="en-NZ"/>
          </a:p>
        </p:txBody>
      </p:sp>
      <p:sp>
        <p:nvSpPr>
          <p:cNvPr id="6" name="Date Placeholder 5">
            <a:extLst>
              <a:ext uri="{FF2B5EF4-FFF2-40B4-BE49-F238E27FC236}">
                <a16:creationId xmlns:a16="http://schemas.microsoft.com/office/drawing/2014/main" id="{538758F0-FD0D-F02D-C7D0-DE49B30FDDC7}"/>
              </a:ext>
            </a:extLst>
          </p:cNvPr>
          <p:cNvSpPr>
            <a:spLocks noGrp="1"/>
          </p:cNvSpPr>
          <p:nvPr>
            <p:ph type="dt" sz="half" idx="10"/>
          </p:nvPr>
        </p:nvSpPr>
        <p:spPr/>
        <p:txBody>
          <a:bodyPr/>
          <a:lstStyle/>
          <a:p>
            <a:fld id="{2B501137-BEA1-46E5-885A-F178B6716ADC}" type="datetime1">
              <a:rPr lang="en-NZ" smtClean="0"/>
              <a:t>18/07/2026</a:t>
            </a:fld>
            <a:endParaRPr lang="en-NZ"/>
          </a:p>
        </p:txBody>
      </p:sp>
    </p:spTree>
    <p:extLst>
      <p:ext uri="{BB962C8B-B14F-4D97-AF65-F5344CB8AC3E}">
        <p14:creationId xmlns:p14="http://schemas.microsoft.com/office/powerpoint/2010/main" val="3589478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1E2767-62E1-0D4C-D98B-8AE14E8C2966}"/>
              </a:ext>
            </a:extLst>
          </p:cNvPr>
          <p:cNvPicPr>
            <a:picLocks noChangeAspect="1"/>
          </p:cNvPicPr>
          <p:nvPr/>
        </p:nvPicPr>
        <p:blipFill>
          <a:blip r:embed="rId2"/>
          <a:stretch>
            <a:fillRect/>
          </a:stretch>
        </p:blipFill>
        <p:spPr>
          <a:xfrm>
            <a:off x="5379009" y="3429000"/>
            <a:ext cx="4097190" cy="2458314"/>
          </a:xfrm>
          <a:prstGeom prst="rect">
            <a:avLst/>
          </a:prstGeom>
        </p:spPr>
      </p:pic>
      <p:pic>
        <p:nvPicPr>
          <p:cNvPr id="5" name="Picture 4">
            <a:extLst>
              <a:ext uri="{FF2B5EF4-FFF2-40B4-BE49-F238E27FC236}">
                <a16:creationId xmlns:a16="http://schemas.microsoft.com/office/drawing/2014/main" id="{377F1B57-80AA-204F-2CD7-AF3832C25169}"/>
              </a:ext>
            </a:extLst>
          </p:cNvPr>
          <p:cNvPicPr>
            <a:picLocks noChangeAspect="1"/>
          </p:cNvPicPr>
          <p:nvPr/>
        </p:nvPicPr>
        <p:blipFill>
          <a:blip r:embed="rId3"/>
          <a:stretch>
            <a:fillRect/>
          </a:stretch>
        </p:blipFill>
        <p:spPr>
          <a:xfrm>
            <a:off x="994264" y="768010"/>
            <a:ext cx="4097190" cy="2458314"/>
          </a:xfrm>
          <a:prstGeom prst="rect">
            <a:avLst/>
          </a:prstGeom>
        </p:spPr>
      </p:pic>
      <p:pic>
        <p:nvPicPr>
          <p:cNvPr id="7" name="Picture 6">
            <a:extLst>
              <a:ext uri="{FF2B5EF4-FFF2-40B4-BE49-F238E27FC236}">
                <a16:creationId xmlns:a16="http://schemas.microsoft.com/office/drawing/2014/main" id="{919A2FB3-ACFB-8EDE-DEF8-D6BDD9D4AA45}"/>
              </a:ext>
            </a:extLst>
          </p:cNvPr>
          <p:cNvPicPr>
            <a:picLocks noChangeAspect="1"/>
          </p:cNvPicPr>
          <p:nvPr/>
        </p:nvPicPr>
        <p:blipFill>
          <a:blip r:embed="rId4"/>
          <a:stretch>
            <a:fillRect/>
          </a:stretch>
        </p:blipFill>
        <p:spPr>
          <a:xfrm>
            <a:off x="994264" y="3458776"/>
            <a:ext cx="4097190" cy="2458314"/>
          </a:xfrm>
          <a:prstGeom prst="rect">
            <a:avLst/>
          </a:prstGeom>
        </p:spPr>
      </p:pic>
      <p:pic>
        <p:nvPicPr>
          <p:cNvPr id="9" name="Picture 8">
            <a:extLst>
              <a:ext uri="{FF2B5EF4-FFF2-40B4-BE49-F238E27FC236}">
                <a16:creationId xmlns:a16="http://schemas.microsoft.com/office/drawing/2014/main" id="{314BD174-53D7-1880-B328-D4D55D9C3F0C}"/>
              </a:ext>
            </a:extLst>
          </p:cNvPr>
          <p:cNvPicPr>
            <a:picLocks noChangeAspect="1"/>
          </p:cNvPicPr>
          <p:nvPr/>
        </p:nvPicPr>
        <p:blipFill>
          <a:blip r:embed="rId5"/>
          <a:stretch>
            <a:fillRect/>
          </a:stretch>
        </p:blipFill>
        <p:spPr>
          <a:xfrm>
            <a:off x="5336330" y="783148"/>
            <a:ext cx="4182548" cy="2458314"/>
          </a:xfrm>
          <a:prstGeom prst="rect">
            <a:avLst/>
          </a:prstGeom>
        </p:spPr>
      </p:pic>
      <p:sp>
        <p:nvSpPr>
          <p:cNvPr id="11" name="TextBox 10">
            <a:extLst>
              <a:ext uri="{FF2B5EF4-FFF2-40B4-BE49-F238E27FC236}">
                <a16:creationId xmlns:a16="http://schemas.microsoft.com/office/drawing/2014/main" id="{1ACBC9E0-9094-76E1-45D8-EC064017025E}"/>
              </a:ext>
            </a:extLst>
          </p:cNvPr>
          <p:cNvSpPr txBox="1"/>
          <p:nvPr/>
        </p:nvSpPr>
        <p:spPr>
          <a:xfrm>
            <a:off x="1680522" y="233694"/>
            <a:ext cx="7311617" cy="369332"/>
          </a:xfrm>
          <a:prstGeom prst="rect">
            <a:avLst/>
          </a:prstGeom>
          <a:noFill/>
        </p:spPr>
        <p:txBody>
          <a:bodyPr wrap="square" rtlCol="0">
            <a:spAutoFit/>
          </a:bodyPr>
          <a:lstStyle/>
          <a:p>
            <a:r>
              <a:rPr lang="en-NZ" dirty="0"/>
              <a:t>Lines networks, increased markups 1991-2018, in 2018 cents per kWh</a:t>
            </a:r>
          </a:p>
        </p:txBody>
      </p:sp>
      <p:sp>
        <p:nvSpPr>
          <p:cNvPr id="12" name="TextBox 11">
            <a:extLst>
              <a:ext uri="{FF2B5EF4-FFF2-40B4-BE49-F238E27FC236}">
                <a16:creationId xmlns:a16="http://schemas.microsoft.com/office/drawing/2014/main" id="{1B9DD8A7-4F45-2D8F-F6BE-ED37D1DCA9C5}"/>
              </a:ext>
            </a:extLst>
          </p:cNvPr>
          <p:cNvSpPr txBox="1"/>
          <p:nvPr/>
        </p:nvSpPr>
        <p:spPr>
          <a:xfrm>
            <a:off x="9476199" y="2258447"/>
            <a:ext cx="2673122" cy="2862322"/>
          </a:xfrm>
          <a:prstGeom prst="rect">
            <a:avLst/>
          </a:prstGeom>
          <a:noFill/>
        </p:spPr>
        <p:txBody>
          <a:bodyPr wrap="square" rtlCol="0">
            <a:spAutoFit/>
          </a:bodyPr>
          <a:lstStyle/>
          <a:p>
            <a:pPr algn="ctr"/>
            <a:r>
              <a:rPr lang="en-NZ" dirty="0"/>
              <a:t>Key message: lowering aggregate lines charges will hinge on reducing asset valuations</a:t>
            </a:r>
          </a:p>
          <a:p>
            <a:pPr algn="ctr"/>
            <a:endParaRPr lang="en-NZ" dirty="0"/>
          </a:p>
          <a:p>
            <a:pPr algn="ctr"/>
            <a:r>
              <a:rPr lang="en-NZ" dirty="0"/>
              <a:t>The </a:t>
            </a:r>
            <a:r>
              <a:rPr lang="en-NZ" u="sng" dirty="0"/>
              <a:t>economic</a:t>
            </a:r>
            <a:r>
              <a:rPr lang="en-NZ" dirty="0"/>
              <a:t> value of the assets is their scrap value (</a:t>
            </a:r>
            <a:r>
              <a:rPr lang="en-NZ" dirty="0" err="1"/>
              <a:t>byegones</a:t>
            </a:r>
            <a:r>
              <a:rPr lang="en-NZ" dirty="0"/>
              <a:t> are </a:t>
            </a:r>
            <a:r>
              <a:rPr lang="en-NZ" dirty="0" err="1"/>
              <a:t>byegones</a:t>
            </a:r>
            <a:r>
              <a:rPr lang="en-NZ" dirty="0"/>
              <a:t> for highly-specific fixed assets )</a:t>
            </a:r>
          </a:p>
        </p:txBody>
      </p:sp>
      <p:sp>
        <p:nvSpPr>
          <p:cNvPr id="2" name="Footer Placeholder 1">
            <a:extLst>
              <a:ext uri="{FF2B5EF4-FFF2-40B4-BE49-F238E27FC236}">
                <a16:creationId xmlns:a16="http://schemas.microsoft.com/office/drawing/2014/main" id="{9DD95EAA-1995-F414-C325-E7D6E7FC31C0}"/>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5942A54B-B0F8-948C-CFAA-D55EC1460DD6}"/>
              </a:ext>
            </a:extLst>
          </p:cNvPr>
          <p:cNvSpPr>
            <a:spLocks noGrp="1"/>
          </p:cNvSpPr>
          <p:nvPr>
            <p:ph type="sldNum" sz="quarter" idx="12"/>
          </p:nvPr>
        </p:nvSpPr>
        <p:spPr/>
        <p:txBody>
          <a:bodyPr/>
          <a:lstStyle/>
          <a:p>
            <a:fld id="{FBFD2361-A777-489E-AE15-9CA2EE224833}" type="slidenum">
              <a:rPr lang="en-NZ" smtClean="0"/>
              <a:t>10</a:t>
            </a:fld>
            <a:endParaRPr lang="en-NZ"/>
          </a:p>
        </p:txBody>
      </p:sp>
      <p:sp>
        <p:nvSpPr>
          <p:cNvPr id="6" name="Date Placeholder 5">
            <a:extLst>
              <a:ext uri="{FF2B5EF4-FFF2-40B4-BE49-F238E27FC236}">
                <a16:creationId xmlns:a16="http://schemas.microsoft.com/office/drawing/2014/main" id="{ED5B0399-B39C-B8FF-45F1-B4B9EBF2D013}"/>
              </a:ext>
            </a:extLst>
          </p:cNvPr>
          <p:cNvSpPr>
            <a:spLocks noGrp="1"/>
          </p:cNvSpPr>
          <p:nvPr>
            <p:ph type="dt" sz="half" idx="10"/>
          </p:nvPr>
        </p:nvSpPr>
        <p:spPr/>
        <p:txBody>
          <a:bodyPr/>
          <a:lstStyle/>
          <a:p>
            <a:fld id="{15F0F75F-684A-4F23-B8BE-07F52E46A27D}" type="datetime1">
              <a:rPr lang="en-NZ" smtClean="0"/>
              <a:t>18/07/2026</a:t>
            </a:fld>
            <a:endParaRPr lang="en-NZ"/>
          </a:p>
        </p:txBody>
      </p:sp>
    </p:spTree>
    <p:extLst>
      <p:ext uri="{BB962C8B-B14F-4D97-AF65-F5344CB8AC3E}">
        <p14:creationId xmlns:p14="http://schemas.microsoft.com/office/powerpoint/2010/main" val="4755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80AFA-9E95-6504-8D91-EF326C945332}"/>
              </a:ext>
            </a:extLst>
          </p:cNvPr>
          <p:cNvSpPr>
            <a:spLocks noGrp="1"/>
          </p:cNvSpPr>
          <p:nvPr>
            <p:ph type="title"/>
          </p:nvPr>
        </p:nvSpPr>
        <p:spPr>
          <a:xfrm>
            <a:off x="838200" y="365125"/>
            <a:ext cx="10515600" cy="5699344"/>
          </a:xfrm>
        </p:spPr>
        <p:txBody>
          <a:bodyPr>
            <a:normAutofit/>
          </a:bodyPr>
          <a:lstStyle/>
          <a:p>
            <a:pPr algn="ctr">
              <a:lnSpc>
                <a:spcPct val="125000"/>
              </a:lnSpc>
            </a:pPr>
            <a:r>
              <a:rPr lang="en-NZ" b="1" dirty="0"/>
              <a:t>Specific assets</a:t>
            </a:r>
            <a:r>
              <a:rPr lang="en-NZ" dirty="0"/>
              <a:t> are specialized resources, investments, or skills that hold significantly higher value in a particular transaction or relationship than they would if redeployed for any other purpose.</a:t>
            </a:r>
          </a:p>
        </p:txBody>
      </p:sp>
      <p:sp>
        <p:nvSpPr>
          <p:cNvPr id="3" name="Footer Placeholder 2">
            <a:extLst>
              <a:ext uri="{FF2B5EF4-FFF2-40B4-BE49-F238E27FC236}">
                <a16:creationId xmlns:a16="http://schemas.microsoft.com/office/drawing/2014/main" id="{1B676A3B-5A17-E3F3-26C3-916D97D86DA7}"/>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3CCFD466-DD66-2B95-B5E5-AE337288B37E}"/>
              </a:ext>
            </a:extLst>
          </p:cNvPr>
          <p:cNvSpPr>
            <a:spLocks noGrp="1"/>
          </p:cNvSpPr>
          <p:nvPr>
            <p:ph type="sldNum" sz="quarter" idx="12"/>
          </p:nvPr>
        </p:nvSpPr>
        <p:spPr/>
        <p:txBody>
          <a:bodyPr/>
          <a:lstStyle/>
          <a:p>
            <a:fld id="{FBFD2361-A777-489E-AE15-9CA2EE224833}" type="slidenum">
              <a:rPr lang="en-NZ" smtClean="0"/>
              <a:t>11</a:t>
            </a:fld>
            <a:endParaRPr lang="en-NZ"/>
          </a:p>
        </p:txBody>
      </p:sp>
      <p:sp>
        <p:nvSpPr>
          <p:cNvPr id="5" name="Date Placeholder 4">
            <a:extLst>
              <a:ext uri="{FF2B5EF4-FFF2-40B4-BE49-F238E27FC236}">
                <a16:creationId xmlns:a16="http://schemas.microsoft.com/office/drawing/2014/main" id="{4E3B3F9D-0A1B-4068-0ADF-7FD3BE99F822}"/>
              </a:ext>
            </a:extLst>
          </p:cNvPr>
          <p:cNvSpPr>
            <a:spLocks noGrp="1"/>
          </p:cNvSpPr>
          <p:nvPr>
            <p:ph type="dt" sz="half" idx="10"/>
          </p:nvPr>
        </p:nvSpPr>
        <p:spPr/>
        <p:txBody>
          <a:bodyPr/>
          <a:lstStyle/>
          <a:p>
            <a:fld id="{A4C01859-7947-4E59-8502-DBE18A214D8B}" type="datetime1">
              <a:rPr lang="en-NZ" smtClean="0"/>
              <a:t>18/07/2026</a:t>
            </a:fld>
            <a:endParaRPr lang="en-NZ"/>
          </a:p>
        </p:txBody>
      </p:sp>
    </p:spTree>
    <p:extLst>
      <p:ext uri="{BB962C8B-B14F-4D97-AF65-F5344CB8AC3E}">
        <p14:creationId xmlns:p14="http://schemas.microsoft.com/office/powerpoint/2010/main" val="2243885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9093-87C7-AF7F-9C42-64D4B2EFE6F0}"/>
              </a:ext>
            </a:extLst>
          </p:cNvPr>
          <p:cNvSpPr>
            <a:spLocks noGrp="1"/>
          </p:cNvSpPr>
          <p:nvPr>
            <p:ph type="title"/>
          </p:nvPr>
        </p:nvSpPr>
        <p:spPr>
          <a:xfrm>
            <a:off x="838200" y="365126"/>
            <a:ext cx="10515600" cy="3387068"/>
          </a:xfrm>
        </p:spPr>
        <p:txBody>
          <a:bodyPr>
            <a:normAutofit fontScale="90000"/>
          </a:bodyPr>
          <a:lstStyle/>
          <a:p>
            <a:pPr algn="ctr"/>
            <a:r>
              <a:rPr lang="en-NZ" sz="2800" dirty="0">
                <a:latin typeface="Calibri" panose="020F0502020204030204" pitchFamily="34" charset="0"/>
                <a:ea typeface="Calibri" panose="020F0502020204030204" pitchFamily="34" charset="0"/>
                <a:cs typeface="Calibri" panose="020F0502020204030204" pitchFamily="34" charset="0"/>
              </a:rPr>
              <a:t>For established natural monopoly firms, “competition for the market” can’t force their asset values and prices below the contestability entry price</a:t>
            </a:r>
            <a:br>
              <a:rPr lang="en-NZ" sz="2800" dirty="0">
                <a:latin typeface="Calibri" panose="020F0502020204030204" pitchFamily="34" charset="0"/>
                <a:ea typeface="Calibri" panose="020F0502020204030204" pitchFamily="34" charset="0"/>
                <a:cs typeface="Calibri" panose="020F0502020204030204" pitchFamily="34" charset="0"/>
              </a:rPr>
            </a:br>
            <a:br>
              <a:rPr lang="en-NZ" sz="2800" dirty="0">
                <a:latin typeface="Calibri" panose="020F0502020204030204" pitchFamily="34" charset="0"/>
                <a:ea typeface="Calibri" panose="020F0502020204030204" pitchFamily="34" charset="0"/>
                <a:cs typeface="Calibri" panose="020F0502020204030204" pitchFamily="34" charset="0"/>
              </a:rPr>
            </a:br>
            <a:r>
              <a:rPr lang="en-NZ" sz="2800" dirty="0">
                <a:latin typeface="Calibri" panose="020F0502020204030204" pitchFamily="34" charset="0"/>
                <a:ea typeface="Calibri" panose="020F0502020204030204" pitchFamily="34" charset="0"/>
                <a:cs typeface="Calibri" panose="020F0502020204030204" pitchFamily="34" charset="0"/>
              </a:rPr>
              <a:t>(Bundling the assets into a firm that faces competition can change the game because of scope for internal cross-subsidisation – to come, later on)</a:t>
            </a:r>
            <a:br>
              <a:rPr lang="en-NZ" sz="2800" dirty="0">
                <a:latin typeface="Calibri" panose="020F0502020204030204" pitchFamily="34" charset="0"/>
                <a:ea typeface="Calibri" panose="020F0502020204030204" pitchFamily="34" charset="0"/>
                <a:cs typeface="Calibri" panose="020F0502020204030204" pitchFamily="34" charset="0"/>
              </a:rPr>
            </a:br>
            <a:br>
              <a:rPr lang="en-NZ" sz="2800" dirty="0">
                <a:latin typeface="Calibri" panose="020F0502020204030204" pitchFamily="34" charset="0"/>
                <a:ea typeface="Calibri" panose="020F0502020204030204" pitchFamily="34" charset="0"/>
                <a:cs typeface="Calibri" panose="020F0502020204030204" pitchFamily="34" charset="0"/>
              </a:rPr>
            </a:br>
            <a:r>
              <a:rPr lang="en-NZ" sz="2800" dirty="0">
                <a:latin typeface="Calibri" panose="020F0502020204030204" pitchFamily="34" charset="0"/>
                <a:ea typeface="Calibri" panose="020F0502020204030204" pitchFamily="34" charset="0"/>
                <a:cs typeface="Calibri" panose="020F0502020204030204" pitchFamily="34" charset="0"/>
              </a:rPr>
              <a:t>But regulation can force asset values and price down to reflect true opportunity costs</a:t>
            </a:r>
          </a:p>
        </p:txBody>
      </p:sp>
      <p:sp>
        <p:nvSpPr>
          <p:cNvPr id="3" name="Footer Placeholder 2">
            <a:extLst>
              <a:ext uri="{FF2B5EF4-FFF2-40B4-BE49-F238E27FC236}">
                <a16:creationId xmlns:a16="http://schemas.microsoft.com/office/drawing/2014/main" id="{299A94EC-E7C1-AB2A-9342-42D06391F525}"/>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3D20F1B5-784F-F3BF-E5BA-BE1405DC3C2E}"/>
              </a:ext>
            </a:extLst>
          </p:cNvPr>
          <p:cNvSpPr>
            <a:spLocks noGrp="1"/>
          </p:cNvSpPr>
          <p:nvPr>
            <p:ph type="sldNum" sz="quarter" idx="12"/>
          </p:nvPr>
        </p:nvSpPr>
        <p:spPr/>
        <p:txBody>
          <a:bodyPr/>
          <a:lstStyle/>
          <a:p>
            <a:fld id="{FBFD2361-A777-489E-AE15-9CA2EE224833}" type="slidenum">
              <a:rPr lang="en-NZ" smtClean="0"/>
              <a:t>12</a:t>
            </a:fld>
            <a:endParaRPr lang="en-NZ"/>
          </a:p>
        </p:txBody>
      </p:sp>
      <p:sp>
        <p:nvSpPr>
          <p:cNvPr id="5" name="TextBox 4">
            <a:extLst>
              <a:ext uri="{FF2B5EF4-FFF2-40B4-BE49-F238E27FC236}">
                <a16:creationId xmlns:a16="http://schemas.microsoft.com/office/drawing/2014/main" id="{BCDE9170-8746-8FE2-90EB-DDF78215216D}"/>
              </a:ext>
            </a:extLst>
          </p:cNvPr>
          <p:cNvSpPr txBox="1"/>
          <p:nvPr/>
        </p:nvSpPr>
        <p:spPr>
          <a:xfrm>
            <a:off x="1035361" y="3978368"/>
            <a:ext cx="10862597" cy="1569660"/>
          </a:xfrm>
          <a:prstGeom prst="rect">
            <a:avLst/>
          </a:prstGeom>
          <a:noFill/>
        </p:spPr>
        <p:txBody>
          <a:bodyPr wrap="square" rtlCol="0">
            <a:spAutoFit/>
          </a:bodyPr>
          <a:lstStyle/>
          <a:p>
            <a:r>
              <a:rPr lang="en-NZ" sz="3200" dirty="0">
                <a:latin typeface="Calibri" panose="020F0502020204030204" pitchFamily="34" charset="0"/>
                <a:ea typeface="Calibri" panose="020F0502020204030204" pitchFamily="34" charset="0"/>
                <a:cs typeface="Calibri" panose="020F0502020204030204" pitchFamily="34" charset="0"/>
              </a:rPr>
              <a:t>Turn now to generation, which has upward-sloping supply curves, as a new technology enters with its costs steadily dropping over time</a:t>
            </a:r>
            <a:endParaRPr lang="en-NZ" sz="3200" dirty="0"/>
          </a:p>
        </p:txBody>
      </p:sp>
      <p:sp>
        <p:nvSpPr>
          <p:cNvPr id="6" name="Date Placeholder 5">
            <a:extLst>
              <a:ext uri="{FF2B5EF4-FFF2-40B4-BE49-F238E27FC236}">
                <a16:creationId xmlns:a16="http://schemas.microsoft.com/office/drawing/2014/main" id="{7BC062E2-31D8-BD5A-0C6A-C0EDCCAFA8FD}"/>
              </a:ext>
            </a:extLst>
          </p:cNvPr>
          <p:cNvSpPr>
            <a:spLocks noGrp="1"/>
          </p:cNvSpPr>
          <p:nvPr>
            <p:ph type="dt" sz="half" idx="10"/>
          </p:nvPr>
        </p:nvSpPr>
        <p:spPr/>
        <p:txBody>
          <a:bodyPr/>
          <a:lstStyle/>
          <a:p>
            <a:fld id="{6FF3C201-BBDD-436D-9BA6-FF0D8D4B9E1B}" type="datetime1">
              <a:rPr lang="en-NZ" smtClean="0"/>
              <a:t>18/07/2026</a:t>
            </a:fld>
            <a:endParaRPr lang="en-NZ"/>
          </a:p>
        </p:txBody>
      </p:sp>
    </p:spTree>
    <p:extLst>
      <p:ext uri="{BB962C8B-B14F-4D97-AF65-F5344CB8AC3E}">
        <p14:creationId xmlns:p14="http://schemas.microsoft.com/office/powerpoint/2010/main" val="334736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4C48D-8631-5DC8-83DD-DC61FF689EA6}"/>
              </a:ext>
            </a:extLst>
          </p:cNvPr>
          <p:cNvSpPr>
            <a:spLocks noGrp="1"/>
          </p:cNvSpPr>
          <p:nvPr>
            <p:ph type="title"/>
          </p:nvPr>
        </p:nvSpPr>
        <p:spPr>
          <a:xfrm>
            <a:off x="563555" y="86388"/>
            <a:ext cx="10515600" cy="662782"/>
          </a:xfrm>
          <a:solidFill>
            <a:schemeClr val="bg1"/>
          </a:solidFill>
        </p:spPr>
        <p:txBody>
          <a:bodyPr>
            <a:normAutofit/>
          </a:bodyPr>
          <a:lstStyle/>
          <a:p>
            <a:pPr algn="ctr"/>
            <a:r>
              <a:rPr lang="en-NZ" sz="2800" dirty="0">
                <a:solidFill>
                  <a:schemeClr val="tx1"/>
                </a:solidFill>
                <a:latin typeface="Calibri" panose="020F0502020204030204" pitchFamily="34" charset="0"/>
                <a:ea typeface="Calibri" panose="020F0502020204030204" pitchFamily="34" charset="0"/>
                <a:cs typeface="Calibri" panose="020F0502020204030204" pitchFamily="34" charset="0"/>
              </a:rPr>
              <a:t>Solar versus grid electricity cost trends over time</a:t>
            </a:r>
          </a:p>
        </p:txBody>
      </p:sp>
      <p:pic>
        <p:nvPicPr>
          <p:cNvPr id="6" name="Picture 5" descr="Electricity cost comparisons in homes">
            <a:extLst>
              <a:ext uri="{FF2B5EF4-FFF2-40B4-BE49-F238E27FC236}">
                <a16:creationId xmlns:a16="http://schemas.microsoft.com/office/drawing/2014/main" id="{29769318-A035-BBEE-7ABE-32CCA6473F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6145" y="1134207"/>
            <a:ext cx="9085395" cy="4376790"/>
          </a:xfrm>
          <a:prstGeom prst="rect">
            <a:avLst/>
          </a:prstGeom>
          <a:solidFill>
            <a:schemeClr val="bg1"/>
          </a:solidFill>
          <a:ln>
            <a:noFill/>
          </a:ln>
        </p:spPr>
      </p:pic>
      <p:sp>
        <p:nvSpPr>
          <p:cNvPr id="7" name="TextBox 6">
            <a:extLst>
              <a:ext uri="{FF2B5EF4-FFF2-40B4-BE49-F238E27FC236}">
                <a16:creationId xmlns:a16="http://schemas.microsoft.com/office/drawing/2014/main" id="{DCB530E7-C636-81E3-12C4-0A12B58D0CBA}"/>
              </a:ext>
            </a:extLst>
          </p:cNvPr>
          <p:cNvSpPr txBox="1"/>
          <p:nvPr/>
        </p:nvSpPr>
        <p:spPr>
          <a:xfrm>
            <a:off x="4561726" y="5774076"/>
            <a:ext cx="6442405" cy="369332"/>
          </a:xfrm>
          <a:prstGeom prst="rect">
            <a:avLst/>
          </a:prstGeom>
          <a:noFill/>
        </p:spPr>
        <p:txBody>
          <a:bodyPr wrap="none" rtlCol="0">
            <a:spAutoFit/>
          </a:bodyPr>
          <a:lstStyle/>
          <a:p>
            <a:r>
              <a:rPr lang="en-NZ" dirty="0"/>
              <a:t>Source: Mike Casey of Rewiring NZ, </a:t>
            </a:r>
            <a:r>
              <a:rPr lang="en-NZ" i="1" dirty="0"/>
              <a:t>Newsroom</a:t>
            </a:r>
            <a:r>
              <a:rPr lang="en-NZ" dirty="0"/>
              <a:t> 4 February 2026</a:t>
            </a:r>
          </a:p>
        </p:txBody>
      </p:sp>
      <p:sp>
        <p:nvSpPr>
          <p:cNvPr id="3" name="Footer Placeholder 2">
            <a:extLst>
              <a:ext uri="{FF2B5EF4-FFF2-40B4-BE49-F238E27FC236}">
                <a16:creationId xmlns:a16="http://schemas.microsoft.com/office/drawing/2014/main" id="{7CCF80D0-0EFB-FEB8-5668-F42BC5DACC2C}"/>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3F2B82F4-D4CD-A490-5F97-61756B204796}"/>
              </a:ext>
            </a:extLst>
          </p:cNvPr>
          <p:cNvSpPr>
            <a:spLocks noGrp="1"/>
          </p:cNvSpPr>
          <p:nvPr>
            <p:ph type="sldNum" sz="quarter" idx="12"/>
          </p:nvPr>
        </p:nvSpPr>
        <p:spPr/>
        <p:txBody>
          <a:bodyPr/>
          <a:lstStyle/>
          <a:p>
            <a:fld id="{17602FDC-B7B5-4570-B33F-FB3089CF334A}" type="slidenum">
              <a:rPr lang="en-NZ" smtClean="0"/>
              <a:t>13</a:t>
            </a:fld>
            <a:endParaRPr lang="en-NZ"/>
          </a:p>
        </p:txBody>
      </p:sp>
      <p:sp>
        <p:nvSpPr>
          <p:cNvPr id="5" name="Date Placeholder 4">
            <a:extLst>
              <a:ext uri="{FF2B5EF4-FFF2-40B4-BE49-F238E27FC236}">
                <a16:creationId xmlns:a16="http://schemas.microsoft.com/office/drawing/2014/main" id="{791C20B5-ECC5-6EC5-F372-BA8FFE916CD9}"/>
              </a:ext>
            </a:extLst>
          </p:cNvPr>
          <p:cNvSpPr>
            <a:spLocks noGrp="1"/>
          </p:cNvSpPr>
          <p:nvPr>
            <p:ph type="dt" sz="half" idx="10"/>
          </p:nvPr>
        </p:nvSpPr>
        <p:spPr/>
        <p:txBody>
          <a:bodyPr/>
          <a:lstStyle/>
          <a:p>
            <a:fld id="{793D1F53-A3FC-48F2-954E-BB21AF24BD72}" type="datetime1">
              <a:rPr lang="en-NZ" smtClean="0"/>
              <a:t>18/07/2026</a:t>
            </a:fld>
            <a:endParaRPr lang="en-NZ"/>
          </a:p>
        </p:txBody>
      </p:sp>
    </p:spTree>
    <p:extLst>
      <p:ext uri="{BB962C8B-B14F-4D97-AF65-F5344CB8AC3E}">
        <p14:creationId xmlns:p14="http://schemas.microsoft.com/office/powerpoint/2010/main" val="1129483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671DC-2946-7DC1-973E-E132AB9E0868}"/>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12EF96DB-FC76-A45F-19D9-B317BAB027E6}"/>
              </a:ext>
            </a:extLst>
          </p:cNvPr>
          <p:cNvCxnSpPr/>
          <p:nvPr/>
        </p:nvCxnSpPr>
        <p:spPr>
          <a:xfrm>
            <a:off x="949124" y="843171"/>
            <a:ext cx="752354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401975E-8CA2-E624-01C4-2EE2926FEB66}"/>
              </a:ext>
            </a:extLst>
          </p:cNvPr>
          <p:cNvSpPr>
            <a:spLocks noGrp="1"/>
          </p:cNvSpPr>
          <p:nvPr>
            <p:ph type="title"/>
          </p:nvPr>
        </p:nvSpPr>
        <p:spPr>
          <a:xfrm>
            <a:off x="650839" y="-22359"/>
            <a:ext cx="9480131" cy="640466"/>
          </a:xfrm>
          <a:solidFill>
            <a:schemeClr val="bg1"/>
          </a:solidFill>
        </p:spPr>
        <p:txBody>
          <a:bodyPr>
            <a:noAutofit/>
          </a:bodyPr>
          <a:lstStyle/>
          <a:p>
            <a:pPr algn="ctr"/>
            <a:r>
              <a:rPr lang="en-NZ" sz="2400" dirty="0">
                <a:latin typeface="Calibri" panose="020F0502020204030204" pitchFamily="34" charset="0"/>
                <a:cs typeface="Calibri" panose="020F0502020204030204" pitchFamily="34" charset="0"/>
              </a:rPr>
              <a:t>Competition for a “normal” market as a competing supplier’s costs come down</a:t>
            </a:r>
            <a:endParaRPr lang="en-NZ" sz="2400" dirty="0">
              <a:solidFill>
                <a:schemeClr val="tx1"/>
              </a:solidFill>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C4FDE861-CAF8-9BC3-1BF0-E5A94D7D934F}"/>
              </a:ext>
            </a:extLst>
          </p:cNvPr>
          <p:cNvSpPr>
            <a:spLocks noGrp="1"/>
          </p:cNvSpPr>
          <p:nvPr>
            <p:ph type="ftr" sz="quarter" idx="11"/>
          </p:nvPr>
        </p:nvSpPr>
        <p:spPr>
          <a:xfrm>
            <a:off x="1283678" y="6361594"/>
            <a:ext cx="6297612" cy="365125"/>
          </a:xfrm>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82EDE6E8-B995-249C-792D-3BC61D3AC0C6}"/>
              </a:ext>
            </a:extLst>
          </p:cNvPr>
          <p:cNvSpPr>
            <a:spLocks noGrp="1"/>
          </p:cNvSpPr>
          <p:nvPr>
            <p:ph type="sldNum" sz="quarter" idx="12"/>
          </p:nvPr>
        </p:nvSpPr>
        <p:spPr/>
        <p:txBody>
          <a:bodyPr/>
          <a:lstStyle/>
          <a:p>
            <a:fld id="{D57F1E4F-1CFF-5643-939E-217C01CDF565}" type="slidenum">
              <a:rPr lang="en-US" smtClean="0"/>
              <a:pPr/>
              <a:t>14</a:t>
            </a:fld>
            <a:endParaRPr lang="en-US" dirty="0"/>
          </a:p>
        </p:txBody>
      </p:sp>
      <p:cxnSp>
        <p:nvCxnSpPr>
          <p:cNvPr id="6" name="Straight Connector 5">
            <a:extLst>
              <a:ext uri="{FF2B5EF4-FFF2-40B4-BE49-F238E27FC236}">
                <a16:creationId xmlns:a16="http://schemas.microsoft.com/office/drawing/2014/main" id="{42373E93-7277-CEAC-421B-779782A81970}"/>
              </a:ext>
            </a:extLst>
          </p:cNvPr>
          <p:cNvCxnSpPr>
            <a:cxnSpLocks/>
          </p:cNvCxnSpPr>
          <p:nvPr/>
        </p:nvCxnSpPr>
        <p:spPr>
          <a:xfrm>
            <a:off x="949124" y="1157468"/>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6DD7AD5-AA59-D51A-F661-F8C64D375177}"/>
              </a:ext>
            </a:extLst>
          </p:cNvPr>
          <p:cNvCxnSpPr>
            <a:cxnSpLocks/>
          </p:cNvCxnSpPr>
          <p:nvPr/>
        </p:nvCxnSpPr>
        <p:spPr>
          <a:xfrm>
            <a:off x="8567195" y="1195086"/>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B5E9AFE-21A2-DD0D-4458-B795A9FE4CC6}"/>
              </a:ext>
            </a:extLst>
          </p:cNvPr>
          <p:cNvCxnSpPr>
            <a:cxnSpLocks/>
          </p:cNvCxnSpPr>
          <p:nvPr/>
        </p:nvCxnSpPr>
        <p:spPr>
          <a:xfrm flipH="1">
            <a:off x="949124" y="5700532"/>
            <a:ext cx="76180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CFCECF7-A3DE-CA6E-E55D-8FBA0C9CC408}"/>
              </a:ext>
            </a:extLst>
          </p:cNvPr>
          <p:cNvSpPr txBox="1"/>
          <p:nvPr/>
        </p:nvSpPr>
        <p:spPr>
          <a:xfrm>
            <a:off x="3823003" y="679943"/>
            <a:ext cx="1587422" cy="369332"/>
          </a:xfrm>
          <a:prstGeom prst="rect">
            <a:avLst/>
          </a:prstGeom>
          <a:solidFill>
            <a:schemeClr val="bg1"/>
          </a:solidFill>
          <a:ln>
            <a:solidFill>
              <a:schemeClr val="bg1"/>
            </a:solidFill>
          </a:ln>
        </p:spPr>
        <p:txBody>
          <a:bodyPr wrap="none" rtlCol="0">
            <a:spAutoFit/>
          </a:bodyPr>
          <a:lstStyle/>
          <a:p>
            <a:r>
              <a:rPr lang="en-NZ" dirty="0"/>
              <a:t>Total demand</a:t>
            </a:r>
          </a:p>
        </p:txBody>
      </p:sp>
      <p:cxnSp>
        <p:nvCxnSpPr>
          <p:cNvPr id="19" name="Straight Connector 18">
            <a:extLst>
              <a:ext uri="{FF2B5EF4-FFF2-40B4-BE49-F238E27FC236}">
                <a16:creationId xmlns:a16="http://schemas.microsoft.com/office/drawing/2014/main" id="{A61DF072-D4E4-4E99-2E2B-42F18B709AA0}"/>
              </a:ext>
            </a:extLst>
          </p:cNvPr>
          <p:cNvCxnSpPr>
            <a:cxnSpLocks/>
          </p:cNvCxnSpPr>
          <p:nvPr/>
        </p:nvCxnSpPr>
        <p:spPr>
          <a:xfrm flipV="1">
            <a:off x="949124" y="1436276"/>
            <a:ext cx="7618071" cy="37144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0DDF1DA-2887-40C4-A94C-01CCD50C6E6C}"/>
              </a:ext>
            </a:extLst>
          </p:cNvPr>
          <p:cNvSpPr txBox="1"/>
          <p:nvPr/>
        </p:nvSpPr>
        <p:spPr>
          <a:xfrm>
            <a:off x="740780" y="5738150"/>
            <a:ext cx="317007" cy="369332"/>
          </a:xfrm>
          <a:prstGeom prst="rect">
            <a:avLst/>
          </a:prstGeom>
          <a:noFill/>
        </p:spPr>
        <p:txBody>
          <a:bodyPr wrap="square" rtlCol="0">
            <a:spAutoFit/>
          </a:bodyPr>
          <a:lstStyle/>
          <a:p>
            <a:r>
              <a:rPr lang="en-NZ" dirty="0"/>
              <a:t>O</a:t>
            </a:r>
          </a:p>
        </p:txBody>
      </p:sp>
      <p:sp>
        <p:nvSpPr>
          <p:cNvPr id="23" name="TextBox 22">
            <a:extLst>
              <a:ext uri="{FF2B5EF4-FFF2-40B4-BE49-F238E27FC236}">
                <a16:creationId xmlns:a16="http://schemas.microsoft.com/office/drawing/2014/main" id="{B59E4137-613B-33CE-D6F8-E52B6F3E9D7B}"/>
              </a:ext>
            </a:extLst>
          </p:cNvPr>
          <p:cNvSpPr txBox="1"/>
          <p:nvPr/>
        </p:nvSpPr>
        <p:spPr>
          <a:xfrm>
            <a:off x="1044357" y="5830163"/>
            <a:ext cx="4947958"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existing industry measured in this direction</a:t>
            </a:r>
          </a:p>
        </p:txBody>
      </p:sp>
      <p:cxnSp>
        <p:nvCxnSpPr>
          <p:cNvPr id="25" name="Straight Arrow Connector 24">
            <a:extLst>
              <a:ext uri="{FF2B5EF4-FFF2-40B4-BE49-F238E27FC236}">
                <a16:creationId xmlns:a16="http://schemas.microsoft.com/office/drawing/2014/main" id="{445344DC-5031-2F80-91C5-9350719CF4BD}"/>
              </a:ext>
            </a:extLst>
          </p:cNvPr>
          <p:cNvCxnSpPr/>
          <p:nvPr/>
        </p:nvCxnSpPr>
        <p:spPr>
          <a:xfrm>
            <a:off x="1057787" y="5833641"/>
            <a:ext cx="59101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2E2CA3FF-C225-1DD3-AE29-3585E8E9D366}"/>
                  </a:ext>
                </a:extLst>
              </p:cNvPr>
              <p:cNvSpPr txBox="1"/>
              <p:nvPr/>
            </p:nvSpPr>
            <p:spPr>
              <a:xfrm>
                <a:off x="8567195" y="5568481"/>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 </m:t>
                          </m:r>
                        </m:sub>
                        <m:sup>
                          <m:r>
                            <m:rPr>
                              <m:sty m:val="p"/>
                            </m:rPr>
                            <a:rPr lang="en-NZ">
                              <a:latin typeface="Cambria Math" panose="02040503050406030204" pitchFamily="18" charset="0"/>
                            </a:rPr>
                            <m:t>x</m:t>
                          </m:r>
                        </m:sup>
                      </m:sSubSup>
                    </m:oMath>
                  </m:oMathPara>
                </a14:m>
                <a:endParaRPr lang="en-NZ" dirty="0"/>
              </a:p>
            </p:txBody>
          </p:sp>
        </mc:Choice>
        <mc:Fallback xmlns="">
          <p:sp>
            <p:nvSpPr>
              <p:cNvPr id="26" name="TextBox 25">
                <a:extLst>
                  <a:ext uri="{FF2B5EF4-FFF2-40B4-BE49-F238E27FC236}">
                    <a16:creationId xmlns:a16="http://schemas.microsoft.com/office/drawing/2014/main" id="{2E2CA3FF-C225-1DD3-AE29-3585E8E9D366}"/>
                  </a:ext>
                </a:extLst>
              </p:cNvPr>
              <p:cNvSpPr txBox="1">
                <a:spLocks noRot="1" noChangeAspect="1" noMove="1" noResize="1" noEditPoints="1" noAdjustHandles="1" noChangeArrowheads="1" noChangeShapeType="1" noTextEdit="1"/>
              </p:cNvSpPr>
              <p:nvPr/>
            </p:nvSpPr>
            <p:spPr>
              <a:xfrm>
                <a:off x="8567195" y="5568481"/>
                <a:ext cx="482951" cy="369332"/>
              </a:xfrm>
              <a:prstGeom prst="rect">
                <a:avLst/>
              </a:prstGeom>
              <a:blipFill>
                <a:blip r:embed="rId2"/>
                <a:stretch>
                  <a:fillRect/>
                </a:stretch>
              </a:blipFill>
            </p:spPr>
            <p:txBody>
              <a:bodyPr/>
              <a:lstStyle/>
              <a:p>
                <a:r>
                  <a:rPr lang="en-NZ">
                    <a:noFill/>
                  </a:rPr>
                  <a:t> </a:t>
                </a:r>
              </a:p>
            </p:txBody>
          </p:sp>
        </mc:Fallback>
      </mc:AlternateContent>
      <p:sp>
        <p:nvSpPr>
          <p:cNvPr id="27" name="TextBox 26">
            <a:extLst>
              <a:ext uri="{FF2B5EF4-FFF2-40B4-BE49-F238E27FC236}">
                <a16:creationId xmlns:a16="http://schemas.microsoft.com/office/drawing/2014/main" id="{D2C3B6B5-3B64-016F-407C-870962796238}"/>
              </a:ext>
            </a:extLst>
          </p:cNvPr>
          <p:cNvSpPr txBox="1"/>
          <p:nvPr/>
        </p:nvSpPr>
        <p:spPr>
          <a:xfrm>
            <a:off x="4012873" y="6091453"/>
            <a:ext cx="4673395"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new industry measured in this direction</a:t>
            </a:r>
          </a:p>
        </p:txBody>
      </p:sp>
      <p:cxnSp>
        <p:nvCxnSpPr>
          <p:cNvPr id="28" name="Straight Arrow Connector 27">
            <a:extLst>
              <a:ext uri="{FF2B5EF4-FFF2-40B4-BE49-F238E27FC236}">
                <a16:creationId xmlns:a16="http://schemas.microsoft.com/office/drawing/2014/main" id="{91E099E7-8D6A-03EE-83A4-A14DC54F9EC4}"/>
              </a:ext>
            </a:extLst>
          </p:cNvPr>
          <p:cNvCxnSpPr>
            <a:cxnSpLocks/>
          </p:cNvCxnSpPr>
          <p:nvPr/>
        </p:nvCxnSpPr>
        <p:spPr>
          <a:xfrm flipH="1">
            <a:off x="3213664" y="6446036"/>
            <a:ext cx="52590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EE5CBBD-2FAB-5B70-F73F-9C1F05F13CB2}"/>
              </a:ext>
            </a:extLst>
          </p:cNvPr>
          <p:cNvSpPr txBox="1"/>
          <p:nvPr/>
        </p:nvSpPr>
        <p:spPr>
          <a:xfrm rot="16200000">
            <a:off x="-1651254" y="2568943"/>
            <a:ext cx="4604189" cy="369332"/>
          </a:xfrm>
          <a:prstGeom prst="rect">
            <a:avLst/>
          </a:prstGeom>
          <a:noFill/>
        </p:spPr>
        <p:txBody>
          <a:bodyPr wrap="square" rtlCol="0">
            <a:spAutoFit/>
          </a:bodyPr>
          <a:lstStyle/>
          <a:p>
            <a:r>
              <a:rPr lang="en-NZ" dirty="0"/>
              <a:t>Existing industry cost cents/kWh</a:t>
            </a:r>
          </a:p>
        </p:txBody>
      </p:sp>
      <p:sp>
        <p:nvSpPr>
          <p:cNvPr id="32" name="TextBox 31">
            <a:extLst>
              <a:ext uri="{FF2B5EF4-FFF2-40B4-BE49-F238E27FC236}">
                <a16:creationId xmlns:a16="http://schemas.microsoft.com/office/drawing/2014/main" id="{70B860A4-8CBE-B414-D2AA-CE58A5EC6DD9}"/>
              </a:ext>
            </a:extLst>
          </p:cNvPr>
          <p:cNvSpPr txBox="1"/>
          <p:nvPr/>
        </p:nvSpPr>
        <p:spPr>
          <a:xfrm rot="16200000">
            <a:off x="6486542" y="3051473"/>
            <a:ext cx="4604189" cy="369332"/>
          </a:xfrm>
          <a:prstGeom prst="rect">
            <a:avLst/>
          </a:prstGeom>
          <a:noFill/>
        </p:spPr>
        <p:txBody>
          <a:bodyPr wrap="square" rtlCol="0">
            <a:spAutoFit/>
          </a:bodyPr>
          <a:lstStyle/>
          <a:p>
            <a:r>
              <a:rPr lang="en-NZ" dirty="0"/>
              <a:t>New industry cost cents/kWh</a:t>
            </a:r>
          </a:p>
        </p:txBody>
      </p:sp>
      <p:sp>
        <p:nvSpPr>
          <p:cNvPr id="5" name="TextBox 4">
            <a:extLst>
              <a:ext uri="{FF2B5EF4-FFF2-40B4-BE49-F238E27FC236}">
                <a16:creationId xmlns:a16="http://schemas.microsoft.com/office/drawing/2014/main" id="{471F0EC3-EE69-0245-C069-A82A70CE024F}"/>
              </a:ext>
            </a:extLst>
          </p:cNvPr>
          <p:cNvSpPr txBox="1"/>
          <p:nvPr/>
        </p:nvSpPr>
        <p:spPr>
          <a:xfrm>
            <a:off x="9124950" y="934044"/>
            <a:ext cx="2907619" cy="923330"/>
          </a:xfrm>
          <a:prstGeom prst="rect">
            <a:avLst/>
          </a:prstGeom>
          <a:solidFill>
            <a:schemeClr val="bg1"/>
          </a:solidFill>
        </p:spPr>
        <p:txBody>
          <a:bodyPr wrap="square" rtlCol="0">
            <a:spAutoFit/>
          </a:bodyPr>
          <a:lstStyle/>
          <a:p>
            <a:pPr algn="ctr"/>
            <a:r>
              <a:rPr lang="en-NZ" dirty="0"/>
              <a:t>New industry is not competitive at this level of long-run marginal cost</a:t>
            </a:r>
          </a:p>
        </p:txBody>
      </p:sp>
      <p:cxnSp>
        <p:nvCxnSpPr>
          <p:cNvPr id="9" name="Straight Arrow Connector 8">
            <a:extLst>
              <a:ext uri="{FF2B5EF4-FFF2-40B4-BE49-F238E27FC236}">
                <a16:creationId xmlns:a16="http://schemas.microsoft.com/office/drawing/2014/main" id="{22F4793F-CA99-E605-B91A-61A876C159FC}"/>
              </a:ext>
            </a:extLst>
          </p:cNvPr>
          <p:cNvCxnSpPr>
            <a:cxnSpLocks/>
          </p:cNvCxnSpPr>
          <p:nvPr/>
        </p:nvCxnSpPr>
        <p:spPr>
          <a:xfrm flipH="1">
            <a:off x="8642823" y="1426102"/>
            <a:ext cx="55428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42835FA-6247-9160-91F6-CA861D92FF46}"/>
              </a:ext>
            </a:extLst>
          </p:cNvPr>
          <p:cNvSpPr txBox="1"/>
          <p:nvPr/>
        </p:nvSpPr>
        <p:spPr>
          <a:xfrm rot="20125650">
            <a:off x="3856646" y="2822458"/>
            <a:ext cx="2181623" cy="338554"/>
          </a:xfrm>
          <a:prstGeom prst="rect">
            <a:avLst/>
          </a:prstGeom>
          <a:noFill/>
        </p:spPr>
        <p:txBody>
          <a:bodyPr wrap="none" rtlCol="0">
            <a:spAutoFit/>
          </a:bodyPr>
          <a:lstStyle/>
          <a:p>
            <a:r>
              <a:rPr lang="en-NZ" sz="1600" dirty="0">
                <a:solidFill>
                  <a:srgbClr val="FF0000"/>
                </a:solidFill>
                <a:latin typeface="Calibri" panose="020F0502020204030204" pitchFamily="34" charset="0"/>
                <a:cs typeface="Calibri" panose="020F0502020204030204" pitchFamily="34" charset="0"/>
              </a:rPr>
              <a:t>Incumbent supply curve</a:t>
            </a:r>
          </a:p>
        </p:txBody>
      </p:sp>
      <p:sp>
        <p:nvSpPr>
          <p:cNvPr id="11" name="Date Placeholder 10">
            <a:extLst>
              <a:ext uri="{FF2B5EF4-FFF2-40B4-BE49-F238E27FC236}">
                <a16:creationId xmlns:a16="http://schemas.microsoft.com/office/drawing/2014/main" id="{CCDBA5EA-EF06-588C-9C39-5A4E6E536482}"/>
              </a:ext>
            </a:extLst>
          </p:cNvPr>
          <p:cNvSpPr>
            <a:spLocks noGrp="1"/>
          </p:cNvSpPr>
          <p:nvPr>
            <p:ph type="dt" sz="half" idx="10"/>
          </p:nvPr>
        </p:nvSpPr>
        <p:spPr/>
        <p:txBody>
          <a:bodyPr/>
          <a:lstStyle/>
          <a:p>
            <a:fld id="{72B5DA25-AE8C-4C35-B497-17F7F70CAE5A}" type="datetime1">
              <a:rPr lang="en-NZ" smtClean="0"/>
              <a:t>18/07/2026</a:t>
            </a:fld>
            <a:endParaRPr lang="en-NZ"/>
          </a:p>
        </p:txBody>
      </p:sp>
    </p:spTree>
    <p:extLst>
      <p:ext uri="{BB962C8B-B14F-4D97-AF65-F5344CB8AC3E}">
        <p14:creationId xmlns:p14="http://schemas.microsoft.com/office/powerpoint/2010/main" val="44981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P spid="5"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192F6-82E0-F73B-1094-767C6F645D18}"/>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912499FF-DE81-85F9-A2B9-F766ABFCE753}"/>
              </a:ext>
            </a:extLst>
          </p:cNvPr>
          <p:cNvCxnSpPr/>
          <p:nvPr/>
        </p:nvCxnSpPr>
        <p:spPr>
          <a:xfrm>
            <a:off x="949124" y="843171"/>
            <a:ext cx="752354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A22C752-A49C-38E3-FB6A-CB5EB1EE0AD0}"/>
              </a:ext>
            </a:extLst>
          </p:cNvPr>
          <p:cNvSpPr>
            <a:spLocks noGrp="1"/>
          </p:cNvSpPr>
          <p:nvPr>
            <p:ph type="ftr" sz="quarter" idx="11"/>
          </p:nvPr>
        </p:nvSpPr>
        <p:spPr>
          <a:xfrm>
            <a:off x="1283678" y="6361594"/>
            <a:ext cx="6297612" cy="365125"/>
          </a:xfrm>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A64B24CC-D29B-57D5-ACE3-6C1F35F53232}"/>
              </a:ext>
            </a:extLst>
          </p:cNvPr>
          <p:cNvSpPr>
            <a:spLocks noGrp="1"/>
          </p:cNvSpPr>
          <p:nvPr>
            <p:ph type="sldNum" sz="quarter" idx="12"/>
          </p:nvPr>
        </p:nvSpPr>
        <p:spPr/>
        <p:txBody>
          <a:bodyPr/>
          <a:lstStyle/>
          <a:p>
            <a:fld id="{D57F1E4F-1CFF-5643-939E-217C01CDF565}" type="slidenum">
              <a:rPr lang="en-US" smtClean="0"/>
              <a:pPr/>
              <a:t>15</a:t>
            </a:fld>
            <a:endParaRPr lang="en-US" dirty="0"/>
          </a:p>
        </p:txBody>
      </p:sp>
      <p:cxnSp>
        <p:nvCxnSpPr>
          <p:cNvPr id="6" name="Straight Connector 5">
            <a:extLst>
              <a:ext uri="{FF2B5EF4-FFF2-40B4-BE49-F238E27FC236}">
                <a16:creationId xmlns:a16="http://schemas.microsoft.com/office/drawing/2014/main" id="{5014BAF9-3232-25CD-3C63-584D9D236981}"/>
              </a:ext>
            </a:extLst>
          </p:cNvPr>
          <p:cNvCxnSpPr>
            <a:cxnSpLocks/>
          </p:cNvCxnSpPr>
          <p:nvPr/>
        </p:nvCxnSpPr>
        <p:spPr>
          <a:xfrm>
            <a:off x="949124" y="1157468"/>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50A6039-0A4E-FB55-8AFB-9B0B429FD391}"/>
              </a:ext>
            </a:extLst>
          </p:cNvPr>
          <p:cNvCxnSpPr>
            <a:cxnSpLocks/>
          </p:cNvCxnSpPr>
          <p:nvPr/>
        </p:nvCxnSpPr>
        <p:spPr>
          <a:xfrm>
            <a:off x="8567195" y="1195086"/>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3CD7154-C53A-26AB-07BA-82A83C2CBC45}"/>
              </a:ext>
            </a:extLst>
          </p:cNvPr>
          <p:cNvCxnSpPr>
            <a:cxnSpLocks/>
          </p:cNvCxnSpPr>
          <p:nvPr/>
        </p:nvCxnSpPr>
        <p:spPr>
          <a:xfrm flipH="1">
            <a:off x="949124" y="5700532"/>
            <a:ext cx="76180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117A4E7-C638-A3FD-4FDE-72BF7A06BC5A}"/>
              </a:ext>
            </a:extLst>
          </p:cNvPr>
          <p:cNvSpPr txBox="1"/>
          <p:nvPr/>
        </p:nvSpPr>
        <p:spPr>
          <a:xfrm>
            <a:off x="3823003" y="679943"/>
            <a:ext cx="1587422" cy="369332"/>
          </a:xfrm>
          <a:prstGeom prst="rect">
            <a:avLst/>
          </a:prstGeom>
          <a:solidFill>
            <a:schemeClr val="bg1"/>
          </a:solidFill>
          <a:ln>
            <a:solidFill>
              <a:schemeClr val="bg1"/>
            </a:solidFill>
          </a:ln>
        </p:spPr>
        <p:txBody>
          <a:bodyPr wrap="none" rtlCol="0">
            <a:spAutoFit/>
          </a:bodyPr>
          <a:lstStyle/>
          <a:p>
            <a:r>
              <a:rPr lang="en-NZ" dirty="0"/>
              <a:t>Total demand</a:t>
            </a:r>
          </a:p>
        </p:txBody>
      </p:sp>
      <p:cxnSp>
        <p:nvCxnSpPr>
          <p:cNvPr id="19" name="Straight Connector 18">
            <a:extLst>
              <a:ext uri="{FF2B5EF4-FFF2-40B4-BE49-F238E27FC236}">
                <a16:creationId xmlns:a16="http://schemas.microsoft.com/office/drawing/2014/main" id="{6B7338AB-6E81-AD76-EF2D-C43AA9716E04}"/>
              </a:ext>
            </a:extLst>
          </p:cNvPr>
          <p:cNvCxnSpPr>
            <a:cxnSpLocks/>
          </p:cNvCxnSpPr>
          <p:nvPr/>
        </p:nvCxnSpPr>
        <p:spPr>
          <a:xfrm flipV="1">
            <a:off x="949124" y="1436276"/>
            <a:ext cx="7618071" cy="37144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280BCD8-76C6-7CE5-5D79-D7AAA32AEE9B}"/>
              </a:ext>
            </a:extLst>
          </p:cNvPr>
          <p:cNvSpPr txBox="1"/>
          <p:nvPr/>
        </p:nvSpPr>
        <p:spPr>
          <a:xfrm>
            <a:off x="740780" y="5738150"/>
            <a:ext cx="317007" cy="369332"/>
          </a:xfrm>
          <a:prstGeom prst="rect">
            <a:avLst/>
          </a:prstGeom>
          <a:noFill/>
        </p:spPr>
        <p:txBody>
          <a:bodyPr wrap="square" rtlCol="0">
            <a:spAutoFit/>
          </a:bodyPr>
          <a:lstStyle/>
          <a:p>
            <a:r>
              <a:rPr lang="en-NZ" dirty="0"/>
              <a:t>O</a:t>
            </a:r>
          </a:p>
        </p:txBody>
      </p:sp>
      <p:sp>
        <p:nvSpPr>
          <p:cNvPr id="23" name="TextBox 22">
            <a:extLst>
              <a:ext uri="{FF2B5EF4-FFF2-40B4-BE49-F238E27FC236}">
                <a16:creationId xmlns:a16="http://schemas.microsoft.com/office/drawing/2014/main" id="{9AC37994-2EF1-FED2-0EFC-1895C3AED1CD}"/>
              </a:ext>
            </a:extLst>
          </p:cNvPr>
          <p:cNvSpPr txBox="1"/>
          <p:nvPr/>
        </p:nvSpPr>
        <p:spPr>
          <a:xfrm>
            <a:off x="1044357" y="5830163"/>
            <a:ext cx="4947958"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existing industry measured in this direction</a:t>
            </a:r>
          </a:p>
        </p:txBody>
      </p:sp>
      <p:cxnSp>
        <p:nvCxnSpPr>
          <p:cNvPr id="25" name="Straight Arrow Connector 24">
            <a:extLst>
              <a:ext uri="{FF2B5EF4-FFF2-40B4-BE49-F238E27FC236}">
                <a16:creationId xmlns:a16="http://schemas.microsoft.com/office/drawing/2014/main" id="{FEC6FA0C-A742-A649-5755-A37E7A53DB43}"/>
              </a:ext>
            </a:extLst>
          </p:cNvPr>
          <p:cNvCxnSpPr/>
          <p:nvPr/>
        </p:nvCxnSpPr>
        <p:spPr>
          <a:xfrm>
            <a:off x="1057787" y="5833641"/>
            <a:ext cx="59101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F593D4F-31B5-7B4F-C9D0-D4DA3CCAE46E}"/>
                  </a:ext>
                </a:extLst>
              </p:cNvPr>
              <p:cNvSpPr txBox="1"/>
              <p:nvPr/>
            </p:nvSpPr>
            <p:spPr>
              <a:xfrm>
                <a:off x="8567195" y="5568481"/>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 </m:t>
                          </m:r>
                        </m:sub>
                        <m:sup>
                          <m:r>
                            <m:rPr>
                              <m:sty m:val="p"/>
                            </m:rPr>
                            <a:rPr lang="en-NZ">
                              <a:latin typeface="Cambria Math" panose="02040503050406030204" pitchFamily="18" charset="0"/>
                            </a:rPr>
                            <m:t>x</m:t>
                          </m:r>
                        </m:sup>
                      </m:sSubSup>
                    </m:oMath>
                  </m:oMathPara>
                </a14:m>
                <a:endParaRPr lang="en-NZ" dirty="0"/>
              </a:p>
            </p:txBody>
          </p:sp>
        </mc:Choice>
        <mc:Fallback xmlns="">
          <p:sp>
            <p:nvSpPr>
              <p:cNvPr id="26" name="TextBox 25">
                <a:extLst>
                  <a:ext uri="{FF2B5EF4-FFF2-40B4-BE49-F238E27FC236}">
                    <a16:creationId xmlns:a16="http://schemas.microsoft.com/office/drawing/2014/main" id="{EF593D4F-31B5-7B4F-C9D0-D4DA3CCAE46E}"/>
                  </a:ext>
                </a:extLst>
              </p:cNvPr>
              <p:cNvSpPr txBox="1">
                <a:spLocks noRot="1" noChangeAspect="1" noMove="1" noResize="1" noEditPoints="1" noAdjustHandles="1" noChangeArrowheads="1" noChangeShapeType="1" noTextEdit="1"/>
              </p:cNvSpPr>
              <p:nvPr/>
            </p:nvSpPr>
            <p:spPr>
              <a:xfrm>
                <a:off x="8567195" y="5568481"/>
                <a:ext cx="482951" cy="369332"/>
              </a:xfrm>
              <a:prstGeom prst="rect">
                <a:avLst/>
              </a:prstGeom>
              <a:blipFill>
                <a:blip r:embed="rId2"/>
                <a:stretch>
                  <a:fillRect/>
                </a:stretch>
              </a:blipFill>
            </p:spPr>
            <p:txBody>
              <a:bodyPr/>
              <a:lstStyle/>
              <a:p>
                <a:r>
                  <a:rPr lang="en-NZ">
                    <a:noFill/>
                  </a:rPr>
                  <a:t> </a:t>
                </a:r>
              </a:p>
            </p:txBody>
          </p:sp>
        </mc:Fallback>
      </mc:AlternateContent>
      <p:sp>
        <p:nvSpPr>
          <p:cNvPr id="27" name="TextBox 26">
            <a:extLst>
              <a:ext uri="{FF2B5EF4-FFF2-40B4-BE49-F238E27FC236}">
                <a16:creationId xmlns:a16="http://schemas.microsoft.com/office/drawing/2014/main" id="{112D0F09-5090-BD81-8724-67353752D5DE}"/>
              </a:ext>
            </a:extLst>
          </p:cNvPr>
          <p:cNvSpPr txBox="1"/>
          <p:nvPr/>
        </p:nvSpPr>
        <p:spPr>
          <a:xfrm>
            <a:off x="4012873" y="6091453"/>
            <a:ext cx="4673395"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new industry measured in this direction</a:t>
            </a:r>
          </a:p>
        </p:txBody>
      </p:sp>
      <p:cxnSp>
        <p:nvCxnSpPr>
          <p:cNvPr id="28" name="Straight Arrow Connector 27">
            <a:extLst>
              <a:ext uri="{FF2B5EF4-FFF2-40B4-BE49-F238E27FC236}">
                <a16:creationId xmlns:a16="http://schemas.microsoft.com/office/drawing/2014/main" id="{20FD8B3F-0425-C0C4-A99D-20AABB1A20E1}"/>
              </a:ext>
            </a:extLst>
          </p:cNvPr>
          <p:cNvCxnSpPr>
            <a:cxnSpLocks/>
          </p:cNvCxnSpPr>
          <p:nvPr/>
        </p:nvCxnSpPr>
        <p:spPr>
          <a:xfrm flipH="1">
            <a:off x="3213664" y="6446036"/>
            <a:ext cx="52590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0AE8CB9-37E7-83D0-5143-B2F1AF18D8AA}"/>
              </a:ext>
            </a:extLst>
          </p:cNvPr>
          <p:cNvSpPr txBox="1"/>
          <p:nvPr/>
        </p:nvSpPr>
        <p:spPr>
          <a:xfrm rot="16200000">
            <a:off x="-1651254" y="2568943"/>
            <a:ext cx="4604189" cy="369332"/>
          </a:xfrm>
          <a:prstGeom prst="rect">
            <a:avLst/>
          </a:prstGeom>
          <a:noFill/>
        </p:spPr>
        <p:txBody>
          <a:bodyPr wrap="square" rtlCol="0">
            <a:spAutoFit/>
          </a:bodyPr>
          <a:lstStyle/>
          <a:p>
            <a:r>
              <a:rPr lang="en-NZ" dirty="0"/>
              <a:t>Existing industry cost cents/kWh</a:t>
            </a:r>
          </a:p>
        </p:txBody>
      </p:sp>
      <p:sp>
        <p:nvSpPr>
          <p:cNvPr id="32" name="TextBox 31">
            <a:extLst>
              <a:ext uri="{FF2B5EF4-FFF2-40B4-BE49-F238E27FC236}">
                <a16:creationId xmlns:a16="http://schemas.microsoft.com/office/drawing/2014/main" id="{C4934821-131B-6D05-8B2E-A004590A76D6}"/>
              </a:ext>
            </a:extLst>
          </p:cNvPr>
          <p:cNvSpPr txBox="1"/>
          <p:nvPr/>
        </p:nvSpPr>
        <p:spPr>
          <a:xfrm rot="16200000">
            <a:off x="6486542" y="3051473"/>
            <a:ext cx="4604189" cy="369332"/>
          </a:xfrm>
          <a:prstGeom prst="rect">
            <a:avLst/>
          </a:prstGeom>
          <a:noFill/>
        </p:spPr>
        <p:txBody>
          <a:bodyPr wrap="square" rtlCol="0">
            <a:spAutoFit/>
          </a:bodyPr>
          <a:lstStyle/>
          <a:p>
            <a:r>
              <a:rPr lang="en-NZ" dirty="0"/>
              <a:t>New industry cost cents/kWh</a:t>
            </a:r>
          </a:p>
        </p:txBody>
      </p:sp>
      <p:sp>
        <p:nvSpPr>
          <p:cNvPr id="33" name="TextBox 32">
            <a:extLst>
              <a:ext uri="{FF2B5EF4-FFF2-40B4-BE49-F238E27FC236}">
                <a16:creationId xmlns:a16="http://schemas.microsoft.com/office/drawing/2014/main" id="{EACE78F3-49AD-CA14-FC19-E99AACE30526}"/>
              </a:ext>
            </a:extLst>
          </p:cNvPr>
          <p:cNvSpPr txBox="1"/>
          <p:nvPr/>
        </p:nvSpPr>
        <p:spPr>
          <a:xfrm>
            <a:off x="9158254" y="1592720"/>
            <a:ext cx="3070071" cy="646331"/>
          </a:xfrm>
          <a:prstGeom prst="rect">
            <a:avLst/>
          </a:prstGeom>
          <a:solidFill>
            <a:schemeClr val="bg1"/>
          </a:solidFill>
        </p:spPr>
        <p:txBody>
          <a:bodyPr wrap="none" rtlCol="0">
            <a:spAutoFit/>
          </a:bodyPr>
          <a:lstStyle/>
          <a:p>
            <a:r>
              <a:rPr lang="en-NZ" dirty="0"/>
              <a:t>New industry is competitive</a:t>
            </a:r>
          </a:p>
          <a:p>
            <a:pPr algn="ctr"/>
            <a:r>
              <a:rPr lang="en-NZ" dirty="0"/>
              <a:t>at this level of cost</a:t>
            </a:r>
          </a:p>
        </p:txBody>
      </p:sp>
      <p:cxnSp>
        <p:nvCxnSpPr>
          <p:cNvPr id="36" name="Straight Arrow Connector 35">
            <a:extLst>
              <a:ext uri="{FF2B5EF4-FFF2-40B4-BE49-F238E27FC236}">
                <a16:creationId xmlns:a16="http://schemas.microsoft.com/office/drawing/2014/main" id="{5A6B75F6-7F0F-0B1F-1A4D-7EA6FDCB5086}"/>
              </a:ext>
            </a:extLst>
          </p:cNvPr>
          <p:cNvCxnSpPr>
            <a:cxnSpLocks/>
          </p:cNvCxnSpPr>
          <p:nvPr/>
        </p:nvCxnSpPr>
        <p:spPr>
          <a:xfrm flipH="1">
            <a:off x="8686268" y="1915885"/>
            <a:ext cx="55428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7A175EE-B5BA-E33D-2634-01EBE4A966A2}"/>
              </a:ext>
            </a:extLst>
          </p:cNvPr>
          <p:cNvCxnSpPr/>
          <p:nvPr/>
        </p:nvCxnSpPr>
        <p:spPr>
          <a:xfrm flipH="1">
            <a:off x="7581290" y="1915886"/>
            <a:ext cx="985905"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DA2E306-E8F7-7DA6-9DB5-7E60709F17D2}"/>
              </a:ext>
            </a:extLst>
          </p:cNvPr>
          <p:cNvCxnSpPr/>
          <p:nvPr/>
        </p:nvCxnSpPr>
        <p:spPr>
          <a:xfrm>
            <a:off x="7581290" y="1915885"/>
            <a:ext cx="0" cy="378464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6041513-6944-0C69-76D2-D696A303FD84}"/>
              </a:ext>
            </a:extLst>
          </p:cNvPr>
          <p:cNvSpPr txBox="1"/>
          <p:nvPr/>
        </p:nvSpPr>
        <p:spPr>
          <a:xfrm>
            <a:off x="7609785" y="2873583"/>
            <a:ext cx="928914" cy="1754326"/>
          </a:xfrm>
          <a:prstGeom prst="rect">
            <a:avLst/>
          </a:prstGeom>
          <a:noFill/>
        </p:spPr>
        <p:txBody>
          <a:bodyPr wrap="square" rtlCol="0">
            <a:spAutoFit/>
          </a:bodyPr>
          <a:lstStyle/>
          <a:p>
            <a:pPr algn="ctr"/>
            <a:r>
              <a:rPr lang="en-NZ" dirty="0">
                <a:latin typeface="Calibri" panose="020F0502020204030204" pitchFamily="34" charset="0"/>
                <a:cs typeface="Calibri" panose="020F0502020204030204" pitchFamily="34" charset="0"/>
              </a:rPr>
              <a:t>New entrant market share grows …</a:t>
            </a:r>
          </a:p>
        </p:txBody>
      </p:sp>
      <p:sp>
        <p:nvSpPr>
          <p:cNvPr id="47" name="Title 1">
            <a:extLst>
              <a:ext uri="{FF2B5EF4-FFF2-40B4-BE49-F238E27FC236}">
                <a16:creationId xmlns:a16="http://schemas.microsoft.com/office/drawing/2014/main" id="{A4C7807D-3AB4-B700-5962-E15B5ACC6F2C}"/>
              </a:ext>
            </a:extLst>
          </p:cNvPr>
          <p:cNvSpPr>
            <a:spLocks noGrp="1"/>
          </p:cNvSpPr>
          <p:nvPr>
            <p:ph type="title"/>
          </p:nvPr>
        </p:nvSpPr>
        <p:spPr>
          <a:xfrm>
            <a:off x="1103100" y="9230"/>
            <a:ext cx="9480131" cy="640466"/>
          </a:xfrm>
          <a:solidFill>
            <a:schemeClr val="bg1"/>
          </a:solidFill>
        </p:spPr>
        <p:txBody>
          <a:bodyPr>
            <a:normAutofit fontScale="90000"/>
          </a:bodyPr>
          <a:lstStyle/>
          <a:p>
            <a:pPr algn="ctr"/>
            <a:r>
              <a:rPr lang="en-NZ" sz="2800" dirty="0">
                <a:solidFill>
                  <a:schemeClr val="tx1"/>
                </a:solidFill>
                <a:latin typeface="Calibri" panose="020F0502020204030204" pitchFamily="34" charset="0"/>
                <a:cs typeface="Calibri" panose="020F0502020204030204" pitchFamily="34" charset="0"/>
              </a:rPr>
              <a:t>Competition for a “normal” market as a competing supplier’s costs come down</a:t>
            </a:r>
          </a:p>
        </p:txBody>
      </p:sp>
      <p:sp>
        <p:nvSpPr>
          <p:cNvPr id="48" name="TextBox 47">
            <a:extLst>
              <a:ext uri="{FF2B5EF4-FFF2-40B4-BE49-F238E27FC236}">
                <a16:creationId xmlns:a16="http://schemas.microsoft.com/office/drawing/2014/main" id="{25CE6694-7959-7F47-E89F-1DA984DE23A3}"/>
              </a:ext>
            </a:extLst>
          </p:cNvPr>
          <p:cNvSpPr txBox="1"/>
          <p:nvPr/>
        </p:nvSpPr>
        <p:spPr>
          <a:xfrm rot="20125650">
            <a:off x="3856646" y="2822458"/>
            <a:ext cx="2181623" cy="338554"/>
          </a:xfrm>
          <a:prstGeom prst="rect">
            <a:avLst/>
          </a:prstGeom>
          <a:noFill/>
        </p:spPr>
        <p:txBody>
          <a:bodyPr wrap="none" rtlCol="0">
            <a:spAutoFit/>
          </a:bodyPr>
          <a:lstStyle/>
          <a:p>
            <a:r>
              <a:rPr lang="en-NZ" sz="1600" dirty="0">
                <a:solidFill>
                  <a:srgbClr val="FF0000"/>
                </a:solidFill>
                <a:latin typeface="Calibri" panose="020F0502020204030204" pitchFamily="34" charset="0"/>
                <a:cs typeface="Calibri" panose="020F0502020204030204" pitchFamily="34" charset="0"/>
              </a:rPr>
              <a:t>Incumbent supply curve</a:t>
            </a:r>
          </a:p>
        </p:txBody>
      </p:sp>
      <p:sp>
        <p:nvSpPr>
          <p:cNvPr id="49" name="TextBox 48">
            <a:extLst>
              <a:ext uri="{FF2B5EF4-FFF2-40B4-BE49-F238E27FC236}">
                <a16:creationId xmlns:a16="http://schemas.microsoft.com/office/drawing/2014/main" id="{56092713-58F8-FE4B-F2BD-32DB60BCB4DC}"/>
              </a:ext>
            </a:extLst>
          </p:cNvPr>
          <p:cNvSpPr txBox="1"/>
          <p:nvPr/>
        </p:nvSpPr>
        <p:spPr>
          <a:xfrm>
            <a:off x="7677904" y="1707266"/>
            <a:ext cx="1295399" cy="430887"/>
          </a:xfrm>
          <a:prstGeom prst="rect">
            <a:avLst/>
          </a:prstGeom>
          <a:noFill/>
        </p:spPr>
        <p:txBody>
          <a:bodyPr wrap="square" rtlCol="0">
            <a:spAutoFit/>
          </a:bodyPr>
          <a:lstStyle/>
          <a:p>
            <a:r>
              <a:rPr lang="en-NZ" sz="1100" dirty="0">
                <a:solidFill>
                  <a:srgbClr val="7030A0"/>
                </a:solidFill>
                <a:latin typeface="Calibri" panose="020F0502020204030204" pitchFamily="34" charset="0"/>
                <a:cs typeface="Calibri" panose="020F0502020204030204" pitchFamily="34" charset="0"/>
              </a:rPr>
              <a:t>New supplier supply curve</a:t>
            </a:r>
          </a:p>
        </p:txBody>
      </p:sp>
      <p:sp>
        <p:nvSpPr>
          <p:cNvPr id="2" name="Date Placeholder 1">
            <a:extLst>
              <a:ext uri="{FF2B5EF4-FFF2-40B4-BE49-F238E27FC236}">
                <a16:creationId xmlns:a16="http://schemas.microsoft.com/office/drawing/2014/main" id="{80B38A8A-AE28-6293-E81E-B29F910CAA74}"/>
              </a:ext>
            </a:extLst>
          </p:cNvPr>
          <p:cNvSpPr>
            <a:spLocks noGrp="1"/>
          </p:cNvSpPr>
          <p:nvPr>
            <p:ph type="dt" sz="half" idx="10"/>
          </p:nvPr>
        </p:nvSpPr>
        <p:spPr/>
        <p:txBody>
          <a:bodyPr/>
          <a:lstStyle/>
          <a:p>
            <a:fld id="{C5F202D4-A6E5-4913-9122-C1D6AC721744}" type="datetime1">
              <a:rPr lang="en-NZ" smtClean="0"/>
              <a:t>18/07/2026</a:t>
            </a:fld>
            <a:endParaRPr lang="en-NZ"/>
          </a:p>
        </p:txBody>
      </p:sp>
    </p:spTree>
    <p:extLst>
      <p:ext uri="{BB962C8B-B14F-4D97-AF65-F5344CB8AC3E}">
        <p14:creationId xmlns:p14="http://schemas.microsoft.com/office/powerpoint/2010/main" val="3689192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76393-A871-52DC-1876-679B3675DE85}"/>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F206E7A9-AD8C-21AA-1479-CE56DF5CBB5E}"/>
              </a:ext>
            </a:extLst>
          </p:cNvPr>
          <p:cNvCxnSpPr/>
          <p:nvPr/>
        </p:nvCxnSpPr>
        <p:spPr>
          <a:xfrm>
            <a:off x="949124" y="843171"/>
            <a:ext cx="752354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FA885A1F-1C56-6BB1-2B42-4846F880CE46}"/>
              </a:ext>
            </a:extLst>
          </p:cNvPr>
          <p:cNvSpPr>
            <a:spLocks noGrp="1"/>
          </p:cNvSpPr>
          <p:nvPr>
            <p:ph type="ftr" sz="quarter" idx="11"/>
          </p:nvPr>
        </p:nvSpPr>
        <p:spPr>
          <a:xfrm>
            <a:off x="1283678" y="6361594"/>
            <a:ext cx="6297612" cy="365125"/>
          </a:xfrm>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08DDC336-106C-865D-45E7-588C598B8C99}"/>
              </a:ext>
            </a:extLst>
          </p:cNvPr>
          <p:cNvSpPr>
            <a:spLocks noGrp="1"/>
          </p:cNvSpPr>
          <p:nvPr>
            <p:ph type="sldNum" sz="quarter" idx="12"/>
          </p:nvPr>
        </p:nvSpPr>
        <p:spPr/>
        <p:txBody>
          <a:bodyPr/>
          <a:lstStyle/>
          <a:p>
            <a:fld id="{D57F1E4F-1CFF-5643-939E-217C01CDF565}" type="slidenum">
              <a:rPr lang="en-US" smtClean="0"/>
              <a:pPr/>
              <a:t>16</a:t>
            </a:fld>
            <a:endParaRPr lang="en-US" dirty="0"/>
          </a:p>
        </p:txBody>
      </p:sp>
      <p:cxnSp>
        <p:nvCxnSpPr>
          <p:cNvPr id="6" name="Straight Connector 5">
            <a:extLst>
              <a:ext uri="{FF2B5EF4-FFF2-40B4-BE49-F238E27FC236}">
                <a16:creationId xmlns:a16="http://schemas.microsoft.com/office/drawing/2014/main" id="{10C33FC3-B4A4-2BDE-F49D-E882CAD6D810}"/>
              </a:ext>
            </a:extLst>
          </p:cNvPr>
          <p:cNvCxnSpPr>
            <a:cxnSpLocks/>
          </p:cNvCxnSpPr>
          <p:nvPr/>
        </p:nvCxnSpPr>
        <p:spPr>
          <a:xfrm>
            <a:off x="949124" y="1157468"/>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099769-F804-088A-641D-10D6C048B644}"/>
              </a:ext>
            </a:extLst>
          </p:cNvPr>
          <p:cNvCxnSpPr>
            <a:cxnSpLocks/>
          </p:cNvCxnSpPr>
          <p:nvPr/>
        </p:nvCxnSpPr>
        <p:spPr>
          <a:xfrm>
            <a:off x="8567195" y="1195086"/>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A116623-551E-8646-137D-EF9C22FE9460}"/>
              </a:ext>
            </a:extLst>
          </p:cNvPr>
          <p:cNvCxnSpPr>
            <a:cxnSpLocks/>
          </p:cNvCxnSpPr>
          <p:nvPr/>
        </p:nvCxnSpPr>
        <p:spPr>
          <a:xfrm flipH="1">
            <a:off x="949124" y="5700532"/>
            <a:ext cx="76180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A4E2C6C-F966-5498-65DA-B05EF336F7E9}"/>
              </a:ext>
            </a:extLst>
          </p:cNvPr>
          <p:cNvSpPr txBox="1"/>
          <p:nvPr/>
        </p:nvSpPr>
        <p:spPr>
          <a:xfrm>
            <a:off x="3823003" y="679943"/>
            <a:ext cx="1587422" cy="369332"/>
          </a:xfrm>
          <a:prstGeom prst="rect">
            <a:avLst/>
          </a:prstGeom>
          <a:solidFill>
            <a:schemeClr val="bg1"/>
          </a:solidFill>
          <a:ln>
            <a:solidFill>
              <a:schemeClr val="bg1"/>
            </a:solidFill>
          </a:ln>
        </p:spPr>
        <p:txBody>
          <a:bodyPr wrap="none" rtlCol="0">
            <a:spAutoFit/>
          </a:bodyPr>
          <a:lstStyle/>
          <a:p>
            <a:r>
              <a:rPr lang="en-NZ" dirty="0"/>
              <a:t>Total demand</a:t>
            </a:r>
          </a:p>
        </p:txBody>
      </p:sp>
      <p:cxnSp>
        <p:nvCxnSpPr>
          <p:cNvPr id="19" name="Straight Connector 18">
            <a:extLst>
              <a:ext uri="{FF2B5EF4-FFF2-40B4-BE49-F238E27FC236}">
                <a16:creationId xmlns:a16="http://schemas.microsoft.com/office/drawing/2014/main" id="{D5CC851B-D862-E660-0EAF-C7D969F5AE22}"/>
              </a:ext>
            </a:extLst>
          </p:cNvPr>
          <p:cNvCxnSpPr>
            <a:cxnSpLocks/>
          </p:cNvCxnSpPr>
          <p:nvPr/>
        </p:nvCxnSpPr>
        <p:spPr>
          <a:xfrm flipV="1">
            <a:off x="949124" y="1436276"/>
            <a:ext cx="7618071" cy="37144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A49E35C-26D3-1391-8A5A-DFA6D59EB8E5}"/>
              </a:ext>
            </a:extLst>
          </p:cNvPr>
          <p:cNvSpPr txBox="1"/>
          <p:nvPr/>
        </p:nvSpPr>
        <p:spPr>
          <a:xfrm>
            <a:off x="740780" y="5738150"/>
            <a:ext cx="317007" cy="369332"/>
          </a:xfrm>
          <a:prstGeom prst="rect">
            <a:avLst/>
          </a:prstGeom>
          <a:noFill/>
        </p:spPr>
        <p:txBody>
          <a:bodyPr wrap="square" rtlCol="0">
            <a:spAutoFit/>
          </a:bodyPr>
          <a:lstStyle/>
          <a:p>
            <a:r>
              <a:rPr lang="en-NZ" dirty="0"/>
              <a:t>O</a:t>
            </a:r>
          </a:p>
        </p:txBody>
      </p:sp>
      <p:sp>
        <p:nvSpPr>
          <p:cNvPr id="23" name="TextBox 22">
            <a:extLst>
              <a:ext uri="{FF2B5EF4-FFF2-40B4-BE49-F238E27FC236}">
                <a16:creationId xmlns:a16="http://schemas.microsoft.com/office/drawing/2014/main" id="{4B0ABD2F-DA67-4B1C-71AC-BABD6BB3E7CE}"/>
              </a:ext>
            </a:extLst>
          </p:cNvPr>
          <p:cNvSpPr txBox="1"/>
          <p:nvPr/>
        </p:nvSpPr>
        <p:spPr>
          <a:xfrm>
            <a:off x="1044357" y="5830163"/>
            <a:ext cx="4947958"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existing industry measured in this direction</a:t>
            </a:r>
          </a:p>
        </p:txBody>
      </p:sp>
      <p:cxnSp>
        <p:nvCxnSpPr>
          <p:cNvPr id="25" name="Straight Arrow Connector 24">
            <a:extLst>
              <a:ext uri="{FF2B5EF4-FFF2-40B4-BE49-F238E27FC236}">
                <a16:creationId xmlns:a16="http://schemas.microsoft.com/office/drawing/2014/main" id="{4A0F9146-0902-9464-DF51-7D86DAB15E15}"/>
              </a:ext>
            </a:extLst>
          </p:cNvPr>
          <p:cNvCxnSpPr/>
          <p:nvPr/>
        </p:nvCxnSpPr>
        <p:spPr>
          <a:xfrm>
            <a:off x="1057787" y="5833641"/>
            <a:ext cx="59101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13DF5B5-3F34-6F51-42AB-00AF70BA664A}"/>
                  </a:ext>
                </a:extLst>
              </p:cNvPr>
              <p:cNvSpPr txBox="1"/>
              <p:nvPr/>
            </p:nvSpPr>
            <p:spPr>
              <a:xfrm>
                <a:off x="8567195" y="5568481"/>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 </m:t>
                          </m:r>
                        </m:sub>
                        <m:sup>
                          <m:r>
                            <m:rPr>
                              <m:sty m:val="p"/>
                            </m:rPr>
                            <a:rPr lang="en-NZ">
                              <a:latin typeface="Cambria Math" panose="02040503050406030204" pitchFamily="18" charset="0"/>
                            </a:rPr>
                            <m:t>x</m:t>
                          </m:r>
                        </m:sup>
                      </m:sSubSup>
                    </m:oMath>
                  </m:oMathPara>
                </a14:m>
                <a:endParaRPr lang="en-NZ" dirty="0"/>
              </a:p>
            </p:txBody>
          </p:sp>
        </mc:Choice>
        <mc:Fallback xmlns="">
          <p:sp>
            <p:nvSpPr>
              <p:cNvPr id="26" name="TextBox 25">
                <a:extLst>
                  <a:ext uri="{FF2B5EF4-FFF2-40B4-BE49-F238E27FC236}">
                    <a16:creationId xmlns:a16="http://schemas.microsoft.com/office/drawing/2014/main" id="{E13DF5B5-3F34-6F51-42AB-00AF70BA664A}"/>
                  </a:ext>
                </a:extLst>
              </p:cNvPr>
              <p:cNvSpPr txBox="1">
                <a:spLocks noRot="1" noChangeAspect="1" noMove="1" noResize="1" noEditPoints="1" noAdjustHandles="1" noChangeArrowheads="1" noChangeShapeType="1" noTextEdit="1"/>
              </p:cNvSpPr>
              <p:nvPr/>
            </p:nvSpPr>
            <p:spPr>
              <a:xfrm>
                <a:off x="8567195" y="5568481"/>
                <a:ext cx="482951" cy="369332"/>
              </a:xfrm>
              <a:prstGeom prst="rect">
                <a:avLst/>
              </a:prstGeom>
              <a:blipFill>
                <a:blip r:embed="rId2"/>
                <a:stretch>
                  <a:fillRect/>
                </a:stretch>
              </a:blipFill>
            </p:spPr>
            <p:txBody>
              <a:bodyPr/>
              <a:lstStyle/>
              <a:p>
                <a:r>
                  <a:rPr lang="en-NZ">
                    <a:noFill/>
                  </a:rPr>
                  <a:t> </a:t>
                </a:r>
              </a:p>
            </p:txBody>
          </p:sp>
        </mc:Fallback>
      </mc:AlternateContent>
      <p:sp>
        <p:nvSpPr>
          <p:cNvPr id="27" name="TextBox 26">
            <a:extLst>
              <a:ext uri="{FF2B5EF4-FFF2-40B4-BE49-F238E27FC236}">
                <a16:creationId xmlns:a16="http://schemas.microsoft.com/office/drawing/2014/main" id="{8A9EB43C-3CD7-7C31-69B9-BD3384606DCC}"/>
              </a:ext>
            </a:extLst>
          </p:cNvPr>
          <p:cNvSpPr txBox="1"/>
          <p:nvPr/>
        </p:nvSpPr>
        <p:spPr>
          <a:xfrm>
            <a:off x="4012873" y="6091453"/>
            <a:ext cx="4673395"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new industry measured in this direction</a:t>
            </a:r>
          </a:p>
        </p:txBody>
      </p:sp>
      <p:cxnSp>
        <p:nvCxnSpPr>
          <p:cNvPr id="28" name="Straight Arrow Connector 27">
            <a:extLst>
              <a:ext uri="{FF2B5EF4-FFF2-40B4-BE49-F238E27FC236}">
                <a16:creationId xmlns:a16="http://schemas.microsoft.com/office/drawing/2014/main" id="{B97716C5-DAFB-8AF8-0237-9A245C500182}"/>
              </a:ext>
            </a:extLst>
          </p:cNvPr>
          <p:cNvCxnSpPr>
            <a:cxnSpLocks/>
          </p:cNvCxnSpPr>
          <p:nvPr/>
        </p:nvCxnSpPr>
        <p:spPr>
          <a:xfrm flipH="1">
            <a:off x="3213664" y="6446036"/>
            <a:ext cx="52590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03A7102-C6F6-1636-76DE-30D05396AFF8}"/>
              </a:ext>
            </a:extLst>
          </p:cNvPr>
          <p:cNvSpPr txBox="1"/>
          <p:nvPr/>
        </p:nvSpPr>
        <p:spPr>
          <a:xfrm rot="16200000">
            <a:off x="-1651254" y="2568943"/>
            <a:ext cx="4604189" cy="369332"/>
          </a:xfrm>
          <a:prstGeom prst="rect">
            <a:avLst/>
          </a:prstGeom>
          <a:noFill/>
        </p:spPr>
        <p:txBody>
          <a:bodyPr wrap="square" rtlCol="0">
            <a:spAutoFit/>
          </a:bodyPr>
          <a:lstStyle/>
          <a:p>
            <a:r>
              <a:rPr lang="en-NZ" dirty="0"/>
              <a:t>Existing industry cost cents/kWh</a:t>
            </a:r>
          </a:p>
        </p:txBody>
      </p:sp>
      <p:sp>
        <p:nvSpPr>
          <p:cNvPr id="32" name="TextBox 31">
            <a:extLst>
              <a:ext uri="{FF2B5EF4-FFF2-40B4-BE49-F238E27FC236}">
                <a16:creationId xmlns:a16="http://schemas.microsoft.com/office/drawing/2014/main" id="{33487875-6FAF-205F-F4D0-8C99B8DAA6CA}"/>
              </a:ext>
            </a:extLst>
          </p:cNvPr>
          <p:cNvSpPr txBox="1"/>
          <p:nvPr/>
        </p:nvSpPr>
        <p:spPr>
          <a:xfrm rot="16200000">
            <a:off x="6486542" y="3051473"/>
            <a:ext cx="4604189" cy="369332"/>
          </a:xfrm>
          <a:prstGeom prst="rect">
            <a:avLst/>
          </a:prstGeom>
          <a:noFill/>
        </p:spPr>
        <p:txBody>
          <a:bodyPr wrap="square" rtlCol="0">
            <a:spAutoFit/>
          </a:bodyPr>
          <a:lstStyle/>
          <a:p>
            <a:r>
              <a:rPr lang="en-NZ" dirty="0"/>
              <a:t>New industry cost cents/kWh</a:t>
            </a:r>
          </a:p>
        </p:txBody>
      </p:sp>
      <p:cxnSp>
        <p:nvCxnSpPr>
          <p:cNvPr id="5" name="Straight Connector 4">
            <a:extLst>
              <a:ext uri="{FF2B5EF4-FFF2-40B4-BE49-F238E27FC236}">
                <a16:creationId xmlns:a16="http://schemas.microsoft.com/office/drawing/2014/main" id="{7DA3B870-BA45-0453-AA4D-56AB439DE7B3}"/>
              </a:ext>
            </a:extLst>
          </p:cNvPr>
          <p:cNvCxnSpPr>
            <a:cxnSpLocks/>
          </p:cNvCxnSpPr>
          <p:nvPr/>
        </p:nvCxnSpPr>
        <p:spPr>
          <a:xfrm flipH="1">
            <a:off x="6181300" y="2619169"/>
            <a:ext cx="240428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AB072A-C931-4CE5-AA94-881CD2383077}"/>
              </a:ext>
            </a:extLst>
          </p:cNvPr>
          <p:cNvCxnSpPr>
            <a:cxnSpLocks/>
          </p:cNvCxnSpPr>
          <p:nvPr/>
        </p:nvCxnSpPr>
        <p:spPr>
          <a:xfrm>
            <a:off x="6167745" y="2635199"/>
            <a:ext cx="31942" cy="306533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2210B60-AE1E-BEAF-B31E-19F570D49FC0}"/>
              </a:ext>
            </a:extLst>
          </p:cNvPr>
          <p:cNvSpPr txBox="1"/>
          <p:nvPr/>
        </p:nvSpPr>
        <p:spPr>
          <a:xfrm>
            <a:off x="6263855" y="3673921"/>
            <a:ext cx="2189722" cy="369332"/>
          </a:xfrm>
          <a:prstGeom prst="rect">
            <a:avLst/>
          </a:prstGeom>
          <a:noFill/>
        </p:spPr>
        <p:txBody>
          <a:bodyPr wrap="square" rtlCol="0">
            <a:spAutoFit/>
          </a:bodyPr>
          <a:lstStyle/>
          <a:p>
            <a:pPr algn="ctr"/>
            <a:r>
              <a:rPr lang="en-NZ" dirty="0"/>
              <a:t>… and grows</a:t>
            </a:r>
          </a:p>
        </p:txBody>
      </p:sp>
      <p:sp>
        <p:nvSpPr>
          <p:cNvPr id="34" name="TextBox 33">
            <a:extLst>
              <a:ext uri="{FF2B5EF4-FFF2-40B4-BE49-F238E27FC236}">
                <a16:creationId xmlns:a16="http://schemas.microsoft.com/office/drawing/2014/main" id="{4E202D20-151E-F00F-2638-4BB034A41141}"/>
              </a:ext>
            </a:extLst>
          </p:cNvPr>
          <p:cNvSpPr txBox="1"/>
          <p:nvPr/>
        </p:nvSpPr>
        <p:spPr>
          <a:xfrm rot="20125650">
            <a:off x="3856646" y="2822458"/>
            <a:ext cx="2181623" cy="338554"/>
          </a:xfrm>
          <a:prstGeom prst="rect">
            <a:avLst/>
          </a:prstGeom>
          <a:noFill/>
        </p:spPr>
        <p:txBody>
          <a:bodyPr wrap="none" rtlCol="0">
            <a:spAutoFit/>
          </a:bodyPr>
          <a:lstStyle/>
          <a:p>
            <a:r>
              <a:rPr lang="en-NZ" sz="1600" dirty="0">
                <a:solidFill>
                  <a:srgbClr val="FF0000"/>
                </a:solidFill>
                <a:latin typeface="Calibri" panose="020F0502020204030204" pitchFamily="34" charset="0"/>
                <a:cs typeface="Calibri" panose="020F0502020204030204" pitchFamily="34" charset="0"/>
              </a:rPr>
              <a:t>Incumbent supply curve</a:t>
            </a:r>
          </a:p>
        </p:txBody>
      </p:sp>
      <p:sp>
        <p:nvSpPr>
          <p:cNvPr id="35" name="TextBox 34">
            <a:extLst>
              <a:ext uri="{FF2B5EF4-FFF2-40B4-BE49-F238E27FC236}">
                <a16:creationId xmlns:a16="http://schemas.microsoft.com/office/drawing/2014/main" id="{C8D667FD-0A87-6A5E-B9B9-10A00B59D25E}"/>
              </a:ext>
            </a:extLst>
          </p:cNvPr>
          <p:cNvSpPr txBox="1"/>
          <p:nvPr/>
        </p:nvSpPr>
        <p:spPr>
          <a:xfrm>
            <a:off x="7158178" y="2357559"/>
            <a:ext cx="1295399" cy="523220"/>
          </a:xfrm>
          <a:prstGeom prst="rect">
            <a:avLst/>
          </a:prstGeom>
          <a:noFill/>
        </p:spPr>
        <p:txBody>
          <a:bodyPr wrap="square" rtlCol="0">
            <a:spAutoFit/>
          </a:bodyPr>
          <a:lstStyle/>
          <a:p>
            <a:r>
              <a:rPr lang="en-NZ" sz="1400" dirty="0">
                <a:solidFill>
                  <a:srgbClr val="7030A0"/>
                </a:solidFill>
                <a:latin typeface="Calibri" panose="020F0502020204030204" pitchFamily="34" charset="0"/>
                <a:cs typeface="Calibri" panose="020F0502020204030204" pitchFamily="34" charset="0"/>
              </a:rPr>
              <a:t>New supplier supply curve</a:t>
            </a:r>
          </a:p>
        </p:txBody>
      </p:sp>
      <p:sp>
        <p:nvSpPr>
          <p:cNvPr id="11" name="Title 1">
            <a:extLst>
              <a:ext uri="{FF2B5EF4-FFF2-40B4-BE49-F238E27FC236}">
                <a16:creationId xmlns:a16="http://schemas.microsoft.com/office/drawing/2014/main" id="{F8612E26-D250-84C6-BC24-F7A016C3E27D}"/>
              </a:ext>
            </a:extLst>
          </p:cNvPr>
          <p:cNvSpPr txBox="1">
            <a:spLocks/>
          </p:cNvSpPr>
          <p:nvPr/>
        </p:nvSpPr>
        <p:spPr>
          <a:xfrm>
            <a:off x="1103100" y="9230"/>
            <a:ext cx="9480131" cy="640466"/>
          </a:xfrm>
          <a:prstGeom prst="rect">
            <a:avLst/>
          </a:prstGeom>
          <a:solidFill>
            <a:schemeClr val="bg1"/>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NZ" sz="2800">
                <a:latin typeface="Calibri" panose="020F0502020204030204" pitchFamily="34" charset="0"/>
                <a:cs typeface="Calibri" panose="020F0502020204030204" pitchFamily="34" charset="0"/>
              </a:rPr>
              <a:t>Competition for a “normal” market as a competing supplier’s costs come down</a:t>
            </a:r>
            <a:endParaRPr lang="en-NZ" sz="2800" dirty="0">
              <a:latin typeface="Calibri" panose="020F0502020204030204" pitchFamily="34" charset="0"/>
              <a:cs typeface="Calibri" panose="020F0502020204030204" pitchFamily="34" charset="0"/>
            </a:endParaRPr>
          </a:p>
        </p:txBody>
      </p:sp>
      <p:sp>
        <p:nvSpPr>
          <p:cNvPr id="12" name="Date Placeholder 11">
            <a:extLst>
              <a:ext uri="{FF2B5EF4-FFF2-40B4-BE49-F238E27FC236}">
                <a16:creationId xmlns:a16="http://schemas.microsoft.com/office/drawing/2014/main" id="{3D34C468-8E39-6472-34EF-D1792B03D04A}"/>
              </a:ext>
            </a:extLst>
          </p:cNvPr>
          <p:cNvSpPr>
            <a:spLocks noGrp="1"/>
          </p:cNvSpPr>
          <p:nvPr>
            <p:ph type="dt" sz="half" idx="10"/>
          </p:nvPr>
        </p:nvSpPr>
        <p:spPr/>
        <p:txBody>
          <a:bodyPr/>
          <a:lstStyle/>
          <a:p>
            <a:fld id="{4361B4ED-FE2F-4358-943D-F7F6CA1E0E7F}" type="datetime1">
              <a:rPr lang="en-NZ" smtClean="0"/>
              <a:t>18/07/2026</a:t>
            </a:fld>
            <a:endParaRPr lang="en-NZ"/>
          </a:p>
        </p:txBody>
      </p:sp>
    </p:spTree>
    <p:extLst>
      <p:ext uri="{BB962C8B-B14F-4D97-AF65-F5344CB8AC3E}">
        <p14:creationId xmlns:p14="http://schemas.microsoft.com/office/powerpoint/2010/main" val="1829788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A755D-FC48-7D91-F8B4-AE6BA86C9797}"/>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6CC18EE6-3BE1-BFDF-F2AF-83FE0A9CB574}"/>
              </a:ext>
            </a:extLst>
          </p:cNvPr>
          <p:cNvCxnSpPr/>
          <p:nvPr/>
        </p:nvCxnSpPr>
        <p:spPr>
          <a:xfrm>
            <a:off x="949124" y="843171"/>
            <a:ext cx="752354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7B5BDB76-1DE6-E401-0885-014096A1740A}"/>
              </a:ext>
            </a:extLst>
          </p:cNvPr>
          <p:cNvSpPr>
            <a:spLocks noGrp="1"/>
          </p:cNvSpPr>
          <p:nvPr>
            <p:ph type="ftr" sz="quarter" idx="11"/>
          </p:nvPr>
        </p:nvSpPr>
        <p:spPr>
          <a:xfrm>
            <a:off x="1283678" y="6361594"/>
            <a:ext cx="6297612" cy="365125"/>
          </a:xfrm>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D12CF09E-113A-1095-316D-B06815BB247F}"/>
              </a:ext>
            </a:extLst>
          </p:cNvPr>
          <p:cNvSpPr>
            <a:spLocks noGrp="1"/>
          </p:cNvSpPr>
          <p:nvPr>
            <p:ph type="sldNum" sz="quarter" idx="12"/>
          </p:nvPr>
        </p:nvSpPr>
        <p:spPr/>
        <p:txBody>
          <a:bodyPr/>
          <a:lstStyle/>
          <a:p>
            <a:fld id="{D57F1E4F-1CFF-5643-939E-217C01CDF565}" type="slidenum">
              <a:rPr lang="en-US" smtClean="0"/>
              <a:pPr/>
              <a:t>17</a:t>
            </a:fld>
            <a:endParaRPr lang="en-US" dirty="0"/>
          </a:p>
        </p:txBody>
      </p:sp>
      <p:cxnSp>
        <p:nvCxnSpPr>
          <p:cNvPr id="6" name="Straight Connector 5">
            <a:extLst>
              <a:ext uri="{FF2B5EF4-FFF2-40B4-BE49-F238E27FC236}">
                <a16:creationId xmlns:a16="http://schemas.microsoft.com/office/drawing/2014/main" id="{4F2779EB-3C59-A544-D072-FFC73E58AB24}"/>
              </a:ext>
            </a:extLst>
          </p:cNvPr>
          <p:cNvCxnSpPr>
            <a:cxnSpLocks/>
          </p:cNvCxnSpPr>
          <p:nvPr/>
        </p:nvCxnSpPr>
        <p:spPr>
          <a:xfrm>
            <a:off x="949124" y="1157468"/>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B9FDBAD-0B84-B737-65C7-DF31B948BEC5}"/>
              </a:ext>
            </a:extLst>
          </p:cNvPr>
          <p:cNvCxnSpPr>
            <a:cxnSpLocks/>
          </p:cNvCxnSpPr>
          <p:nvPr/>
        </p:nvCxnSpPr>
        <p:spPr>
          <a:xfrm>
            <a:off x="8567195" y="1195086"/>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DB04143-C4CF-19B9-8DF5-6F28005BAA22}"/>
              </a:ext>
            </a:extLst>
          </p:cNvPr>
          <p:cNvCxnSpPr>
            <a:cxnSpLocks/>
          </p:cNvCxnSpPr>
          <p:nvPr/>
        </p:nvCxnSpPr>
        <p:spPr>
          <a:xfrm flipH="1">
            <a:off x="949124" y="5700532"/>
            <a:ext cx="76180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4C84C39-EA22-A174-DAB4-0A407DC13F8F}"/>
              </a:ext>
            </a:extLst>
          </p:cNvPr>
          <p:cNvSpPr txBox="1"/>
          <p:nvPr/>
        </p:nvSpPr>
        <p:spPr>
          <a:xfrm>
            <a:off x="3823003" y="679943"/>
            <a:ext cx="1587422" cy="369332"/>
          </a:xfrm>
          <a:prstGeom prst="rect">
            <a:avLst/>
          </a:prstGeom>
          <a:solidFill>
            <a:schemeClr val="bg1"/>
          </a:solidFill>
          <a:ln>
            <a:solidFill>
              <a:schemeClr val="bg1"/>
            </a:solidFill>
          </a:ln>
        </p:spPr>
        <p:txBody>
          <a:bodyPr wrap="none" rtlCol="0">
            <a:spAutoFit/>
          </a:bodyPr>
          <a:lstStyle/>
          <a:p>
            <a:r>
              <a:rPr lang="en-NZ" dirty="0"/>
              <a:t>Total demand</a:t>
            </a:r>
          </a:p>
        </p:txBody>
      </p:sp>
      <p:cxnSp>
        <p:nvCxnSpPr>
          <p:cNvPr id="19" name="Straight Connector 18">
            <a:extLst>
              <a:ext uri="{FF2B5EF4-FFF2-40B4-BE49-F238E27FC236}">
                <a16:creationId xmlns:a16="http://schemas.microsoft.com/office/drawing/2014/main" id="{4F8C2D0D-6727-9FE8-93B6-AE2D9C77B041}"/>
              </a:ext>
            </a:extLst>
          </p:cNvPr>
          <p:cNvCxnSpPr>
            <a:cxnSpLocks/>
          </p:cNvCxnSpPr>
          <p:nvPr/>
        </p:nvCxnSpPr>
        <p:spPr>
          <a:xfrm flipV="1">
            <a:off x="949124" y="1436276"/>
            <a:ext cx="7618071" cy="37144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FEB84D1-DD72-0472-E63E-2A1916862B80}"/>
              </a:ext>
            </a:extLst>
          </p:cNvPr>
          <p:cNvSpPr txBox="1"/>
          <p:nvPr/>
        </p:nvSpPr>
        <p:spPr>
          <a:xfrm>
            <a:off x="740780" y="5738150"/>
            <a:ext cx="317007" cy="369332"/>
          </a:xfrm>
          <a:prstGeom prst="rect">
            <a:avLst/>
          </a:prstGeom>
          <a:noFill/>
        </p:spPr>
        <p:txBody>
          <a:bodyPr wrap="square" rtlCol="0">
            <a:spAutoFit/>
          </a:bodyPr>
          <a:lstStyle/>
          <a:p>
            <a:r>
              <a:rPr lang="en-NZ" dirty="0"/>
              <a:t>O</a:t>
            </a:r>
          </a:p>
        </p:txBody>
      </p:sp>
      <p:sp>
        <p:nvSpPr>
          <p:cNvPr id="23" name="TextBox 22">
            <a:extLst>
              <a:ext uri="{FF2B5EF4-FFF2-40B4-BE49-F238E27FC236}">
                <a16:creationId xmlns:a16="http://schemas.microsoft.com/office/drawing/2014/main" id="{C1782239-9852-1647-FDCD-85F6FF00B53F}"/>
              </a:ext>
            </a:extLst>
          </p:cNvPr>
          <p:cNvSpPr txBox="1"/>
          <p:nvPr/>
        </p:nvSpPr>
        <p:spPr>
          <a:xfrm>
            <a:off x="1044357" y="5830163"/>
            <a:ext cx="4947958"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existing industry measured in this direction</a:t>
            </a:r>
          </a:p>
        </p:txBody>
      </p:sp>
      <p:cxnSp>
        <p:nvCxnSpPr>
          <p:cNvPr id="25" name="Straight Arrow Connector 24">
            <a:extLst>
              <a:ext uri="{FF2B5EF4-FFF2-40B4-BE49-F238E27FC236}">
                <a16:creationId xmlns:a16="http://schemas.microsoft.com/office/drawing/2014/main" id="{AA14E691-CFE1-1D90-F0F5-DCA3E0CB253C}"/>
              </a:ext>
            </a:extLst>
          </p:cNvPr>
          <p:cNvCxnSpPr/>
          <p:nvPr/>
        </p:nvCxnSpPr>
        <p:spPr>
          <a:xfrm>
            <a:off x="1057787" y="5833641"/>
            <a:ext cx="59101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52AA2E7-D0D8-6F10-878B-AF27A78FB150}"/>
                  </a:ext>
                </a:extLst>
              </p:cNvPr>
              <p:cNvSpPr txBox="1"/>
              <p:nvPr/>
            </p:nvSpPr>
            <p:spPr>
              <a:xfrm>
                <a:off x="8567195" y="5568481"/>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 </m:t>
                          </m:r>
                        </m:sub>
                        <m:sup>
                          <m:r>
                            <m:rPr>
                              <m:sty m:val="p"/>
                            </m:rPr>
                            <a:rPr lang="en-NZ">
                              <a:latin typeface="Cambria Math" panose="02040503050406030204" pitchFamily="18" charset="0"/>
                            </a:rPr>
                            <m:t>x</m:t>
                          </m:r>
                        </m:sup>
                      </m:sSubSup>
                    </m:oMath>
                  </m:oMathPara>
                </a14:m>
                <a:endParaRPr lang="en-NZ" dirty="0"/>
              </a:p>
            </p:txBody>
          </p:sp>
        </mc:Choice>
        <mc:Fallback xmlns="">
          <p:sp>
            <p:nvSpPr>
              <p:cNvPr id="26" name="TextBox 25">
                <a:extLst>
                  <a:ext uri="{FF2B5EF4-FFF2-40B4-BE49-F238E27FC236}">
                    <a16:creationId xmlns:a16="http://schemas.microsoft.com/office/drawing/2014/main" id="{452AA2E7-D0D8-6F10-878B-AF27A78FB150}"/>
                  </a:ext>
                </a:extLst>
              </p:cNvPr>
              <p:cNvSpPr txBox="1">
                <a:spLocks noRot="1" noChangeAspect="1" noMove="1" noResize="1" noEditPoints="1" noAdjustHandles="1" noChangeArrowheads="1" noChangeShapeType="1" noTextEdit="1"/>
              </p:cNvSpPr>
              <p:nvPr/>
            </p:nvSpPr>
            <p:spPr>
              <a:xfrm>
                <a:off x="8567195" y="5568481"/>
                <a:ext cx="482951" cy="369332"/>
              </a:xfrm>
              <a:prstGeom prst="rect">
                <a:avLst/>
              </a:prstGeom>
              <a:blipFill>
                <a:blip r:embed="rId2"/>
                <a:stretch>
                  <a:fillRect/>
                </a:stretch>
              </a:blipFill>
            </p:spPr>
            <p:txBody>
              <a:bodyPr/>
              <a:lstStyle/>
              <a:p>
                <a:r>
                  <a:rPr lang="en-NZ">
                    <a:noFill/>
                  </a:rPr>
                  <a:t> </a:t>
                </a:r>
              </a:p>
            </p:txBody>
          </p:sp>
        </mc:Fallback>
      </mc:AlternateContent>
      <p:sp>
        <p:nvSpPr>
          <p:cNvPr id="27" name="TextBox 26">
            <a:extLst>
              <a:ext uri="{FF2B5EF4-FFF2-40B4-BE49-F238E27FC236}">
                <a16:creationId xmlns:a16="http://schemas.microsoft.com/office/drawing/2014/main" id="{3C9A0B1F-BF4B-C576-3D2C-6CA9B45E6569}"/>
              </a:ext>
            </a:extLst>
          </p:cNvPr>
          <p:cNvSpPr txBox="1"/>
          <p:nvPr/>
        </p:nvSpPr>
        <p:spPr>
          <a:xfrm>
            <a:off x="4012873" y="6091453"/>
            <a:ext cx="4673395"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new industry measured in this direction</a:t>
            </a:r>
          </a:p>
        </p:txBody>
      </p:sp>
      <p:cxnSp>
        <p:nvCxnSpPr>
          <p:cNvPr id="28" name="Straight Arrow Connector 27">
            <a:extLst>
              <a:ext uri="{FF2B5EF4-FFF2-40B4-BE49-F238E27FC236}">
                <a16:creationId xmlns:a16="http://schemas.microsoft.com/office/drawing/2014/main" id="{F3EB7720-012B-6A61-4E81-204FF74CE835}"/>
              </a:ext>
            </a:extLst>
          </p:cNvPr>
          <p:cNvCxnSpPr>
            <a:cxnSpLocks/>
          </p:cNvCxnSpPr>
          <p:nvPr/>
        </p:nvCxnSpPr>
        <p:spPr>
          <a:xfrm flipH="1">
            <a:off x="3213664" y="6446036"/>
            <a:ext cx="52590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3A48D2E-2201-C906-F5CA-26D5B9D82DDE}"/>
              </a:ext>
            </a:extLst>
          </p:cNvPr>
          <p:cNvSpPr txBox="1"/>
          <p:nvPr/>
        </p:nvSpPr>
        <p:spPr>
          <a:xfrm rot="16200000">
            <a:off x="-1651254" y="2568943"/>
            <a:ext cx="4604189" cy="369332"/>
          </a:xfrm>
          <a:prstGeom prst="rect">
            <a:avLst/>
          </a:prstGeom>
          <a:noFill/>
        </p:spPr>
        <p:txBody>
          <a:bodyPr wrap="square" rtlCol="0">
            <a:spAutoFit/>
          </a:bodyPr>
          <a:lstStyle/>
          <a:p>
            <a:r>
              <a:rPr lang="en-NZ" dirty="0"/>
              <a:t>Existing industry cost cents/kWh</a:t>
            </a:r>
          </a:p>
        </p:txBody>
      </p:sp>
      <p:sp>
        <p:nvSpPr>
          <p:cNvPr id="32" name="TextBox 31">
            <a:extLst>
              <a:ext uri="{FF2B5EF4-FFF2-40B4-BE49-F238E27FC236}">
                <a16:creationId xmlns:a16="http://schemas.microsoft.com/office/drawing/2014/main" id="{5C5EC9FA-6737-D50F-9E7D-08A85CD08E2E}"/>
              </a:ext>
            </a:extLst>
          </p:cNvPr>
          <p:cNvSpPr txBox="1"/>
          <p:nvPr/>
        </p:nvSpPr>
        <p:spPr>
          <a:xfrm rot="16200000">
            <a:off x="6486542" y="3051473"/>
            <a:ext cx="4604189" cy="369332"/>
          </a:xfrm>
          <a:prstGeom prst="rect">
            <a:avLst/>
          </a:prstGeom>
          <a:noFill/>
        </p:spPr>
        <p:txBody>
          <a:bodyPr wrap="square" rtlCol="0">
            <a:spAutoFit/>
          </a:bodyPr>
          <a:lstStyle/>
          <a:p>
            <a:r>
              <a:rPr lang="en-NZ" dirty="0"/>
              <a:t>New industry cost cents/kWh</a:t>
            </a:r>
          </a:p>
        </p:txBody>
      </p:sp>
      <p:cxnSp>
        <p:nvCxnSpPr>
          <p:cNvPr id="5" name="Straight Connector 4">
            <a:extLst>
              <a:ext uri="{FF2B5EF4-FFF2-40B4-BE49-F238E27FC236}">
                <a16:creationId xmlns:a16="http://schemas.microsoft.com/office/drawing/2014/main" id="{86B21D75-47A7-C68C-556E-FA5C251627D1}"/>
              </a:ext>
            </a:extLst>
          </p:cNvPr>
          <p:cNvCxnSpPr>
            <a:cxnSpLocks/>
          </p:cNvCxnSpPr>
          <p:nvPr/>
        </p:nvCxnSpPr>
        <p:spPr>
          <a:xfrm flipH="1">
            <a:off x="4455886" y="3429000"/>
            <a:ext cx="411614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F692101-BE9F-385D-B5AC-C22858F9EB94}"/>
              </a:ext>
            </a:extLst>
          </p:cNvPr>
          <p:cNvCxnSpPr>
            <a:cxnSpLocks/>
          </p:cNvCxnSpPr>
          <p:nvPr/>
        </p:nvCxnSpPr>
        <p:spPr>
          <a:xfrm>
            <a:off x="4432484" y="3429000"/>
            <a:ext cx="0" cy="2208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591E6D2-7C0F-B064-012E-AB62CA1F7423}"/>
              </a:ext>
            </a:extLst>
          </p:cNvPr>
          <p:cNvSpPr txBox="1"/>
          <p:nvPr/>
        </p:nvSpPr>
        <p:spPr>
          <a:xfrm>
            <a:off x="5391568" y="4163811"/>
            <a:ext cx="2189722" cy="369332"/>
          </a:xfrm>
          <a:prstGeom prst="rect">
            <a:avLst/>
          </a:prstGeom>
          <a:noFill/>
        </p:spPr>
        <p:txBody>
          <a:bodyPr wrap="square" rtlCol="0">
            <a:spAutoFit/>
          </a:bodyPr>
          <a:lstStyle/>
          <a:p>
            <a:pPr algn="ctr"/>
            <a:r>
              <a:rPr lang="en-NZ" dirty="0"/>
              <a:t>… and grows</a:t>
            </a:r>
          </a:p>
        </p:txBody>
      </p:sp>
      <p:sp>
        <p:nvSpPr>
          <p:cNvPr id="20" name="TextBox 19">
            <a:extLst>
              <a:ext uri="{FF2B5EF4-FFF2-40B4-BE49-F238E27FC236}">
                <a16:creationId xmlns:a16="http://schemas.microsoft.com/office/drawing/2014/main" id="{C767B5FA-666D-3FD2-8C7B-E8A3230C7C03}"/>
              </a:ext>
            </a:extLst>
          </p:cNvPr>
          <p:cNvSpPr txBox="1"/>
          <p:nvPr/>
        </p:nvSpPr>
        <p:spPr>
          <a:xfrm rot="20125650">
            <a:off x="3856646" y="2822458"/>
            <a:ext cx="2181623" cy="338554"/>
          </a:xfrm>
          <a:prstGeom prst="rect">
            <a:avLst/>
          </a:prstGeom>
          <a:noFill/>
        </p:spPr>
        <p:txBody>
          <a:bodyPr wrap="none" rtlCol="0">
            <a:spAutoFit/>
          </a:bodyPr>
          <a:lstStyle/>
          <a:p>
            <a:r>
              <a:rPr lang="en-NZ" sz="1600" dirty="0">
                <a:solidFill>
                  <a:srgbClr val="FF0000"/>
                </a:solidFill>
                <a:latin typeface="Calibri" panose="020F0502020204030204" pitchFamily="34" charset="0"/>
                <a:cs typeface="Calibri" panose="020F0502020204030204" pitchFamily="34" charset="0"/>
              </a:rPr>
              <a:t>Incumbent supply curve</a:t>
            </a:r>
          </a:p>
        </p:txBody>
      </p:sp>
      <p:sp>
        <p:nvSpPr>
          <p:cNvPr id="21" name="TextBox 20">
            <a:extLst>
              <a:ext uri="{FF2B5EF4-FFF2-40B4-BE49-F238E27FC236}">
                <a16:creationId xmlns:a16="http://schemas.microsoft.com/office/drawing/2014/main" id="{AF615D0E-A4A3-7039-75F4-7F6177084D00}"/>
              </a:ext>
            </a:extLst>
          </p:cNvPr>
          <p:cNvSpPr txBox="1"/>
          <p:nvPr/>
        </p:nvSpPr>
        <p:spPr>
          <a:xfrm>
            <a:off x="5684545" y="3104256"/>
            <a:ext cx="2645306" cy="338554"/>
          </a:xfrm>
          <a:prstGeom prst="rect">
            <a:avLst/>
          </a:prstGeom>
          <a:noFill/>
        </p:spPr>
        <p:txBody>
          <a:bodyPr wrap="square" rtlCol="0">
            <a:spAutoFit/>
          </a:bodyPr>
          <a:lstStyle/>
          <a:p>
            <a:r>
              <a:rPr lang="en-NZ" sz="1600" dirty="0">
                <a:solidFill>
                  <a:srgbClr val="7030A0"/>
                </a:solidFill>
                <a:latin typeface="Calibri" panose="020F0502020204030204" pitchFamily="34" charset="0"/>
                <a:cs typeface="Calibri" panose="020F0502020204030204" pitchFamily="34" charset="0"/>
              </a:rPr>
              <a:t>New supplier supply curve</a:t>
            </a:r>
          </a:p>
        </p:txBody>
      </p:sp>
      <p:sp>
        <p:nvSpPr>
          <p:cNvPr id="11" name="Title 1">
            <a:extLst>
              <a:ext uri="{FF2B5EF4-FFF2-40B4-BE49-F238E27FC236}">
                <a16:creationId xmlns:a16="http://schemas.microsoft.com/office/drawing/2014/main" id="{6521AE6A-5EF8-8B6E-6B32-00FDBC04FC34}"/>
              </a:ext>
            </a:extLst>
          </p:cNvPr>
          <p:cNvSpPr txBox="1">
            <a:spLocks/>
          </p:cNvSpPr>
          <p:nvPr/>
        </p:nvSpPr>
        <p:spPr>
          <a:xfrm>
            <a:off x="1103100" y="9230"/>
            <a:ext cx="9480131" cy="640466"/>
          </a:xfrm>
          <a:prstGeom prst="rect">
            <a:avLst/>
          </a:prstGeom>
          <a:solidFill>
            <a:schemeClr val="bg1"/>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NZ" sz="2800">
                <a:latin typeface="Calibri" panose="020F0502020204030204" pitchFamily="34" charset="0"/>
                <a:cs typeface="Calibri" panose="020F0502020204030204" pitchFamily="34" charset="0"/>
              </a:rPr>
              <a:t>Competition for a “normal” market as a competing supplier’s costs come down</a:t>
            </a:r>
            <a:endParaRPr lang="en-NZ" sz="2800" dirty="0">
              <a:latin typeface="Calibri" panose="020F0502020204030204" pitchFamily="34" charset="0"/>
              <a:cs typeface="Calibri" panose="020F0502020204030204" pitchFamily="34" charset="0"/>
            </a:endParaRPr>
          </a:p>
        </p:txBody>
      </p:sp>
      <p:sp>
        <p:nvSpPr>
          <p:cNvPr id="13" name="Date Placeholder 12">
            <a:extLst>
              <a:ext uri="{FF2B5EF4-FFF2-40B4-BE49-F238E27FC236}">
                <a16:creationId xmlns:a16="http://schemas.microsoft.com/office/drawing/2014/main" id="{7F7E6626-529E-80A7-A46F-6EB8B5AF1989}"/>
              </a:ext>
            </a:extLst>
          </p:cNvPr>
          <p:cNvSpPr>
            <a:spLocks noGrp="1"/>
          </p:cNvSpPr>
          <p:nvPr>
            <p:ph type="dt" sz="half" idx="10"/>
          </p:nvPr>
        </p:nvSpPr>
        <p:spPr/>
        <p:txBody>
          <a:bodyPr/>
          <a:lstStyle/>
          <a:p>
            <a:fld id="{363706F9-9DA9-4573-9ABC-9FF9C116E218}" type="datetime1">
              <a:rPr lang="en-NZ" smtClean="0"/>
              <a:t>18/07/2026</a:t>
            </a:fld>
            <a:endParaRPr lang="en-NZ"/>
          </a:p>
        </p:txBody>
      </p:sp>
    </p:spTree>
    <p:extLst>
      <p:ext uri="{BB962C8B-B14F-4D97-AF65-F5344CB8AC3E}">
        <p14:creationId xmlns:p14="http://schemas.microsoft.com/office/powerpoint/2010/main" val="2337139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37C1B-ED63-60FA-B412-44EF4FEA1964}"/>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B756341E-4CA0-2FB4-0A42-172E417D0023}"/>
              </a:ext>
            </a:extLst>
          </p:cNvPr>
          <p:cNvCxnSpPr/>
          <p:nvPr/>
        </p:nvCxnSpPr>
        <p:spPr>
          <a:xfrm>
            <a:off x="949124" y="843171"/>
            <a:ext cx="7523544"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67812987-E0D3-F678-1140-63D1770E7D55}"/>
              </a:ext>
            </a:extLst>
          </p:cNvPr>
          <p:cNvSpPr>
            <a:spLocks noGrp="1"/>
          </p:cNvSpPr>
          <p:nvPr>
            <p:ph type="ftr" sz="quarter" idx="11"/>
          </p:nvPr>
        </p:nvSpPr>
        <p:spPr>
          <a:xfrm>
            <a:off x="1283678" y="6361594"/>
            <a:ext cx="6297612" cy="365125"/>
          </a:xfrm>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67808279-CA2C-C6F2-E265-A00ACF8C27EE}"/>
              </a:ext>
            </a:extLst>
          </p:cNvPr>
          <p:cNvSpPr>
            <a:spLocks noGrp="1"/>
          </p:cNvSpPr>
          <p:nvPr>
            <p:ph type="sldNum" sz="quarter" idx="12"/>
          </p:nvPr>
        </p:nvSpPr>
        <p:spPr/>
        <p:txBody>
          <a:bodyPr/>
          <a:lstStyle/>
          <a:p>
            <a:fld id="{D57F1E4F-1CFF-5643-939E-217C01CDF565}" type="slidenum">
              <a:rPr lang="en-US" smtClean="0"/>
              <a:pPr/>
              <a:t>18</a:t>
            </a:fld>
            <a:endParaRPr lang="en-US" dirty="0"/>
          </a:p>
        </p:txBody>
      </p:sp>
      <p:cxnSp>
        <p:nvCxnSpPr>
          <p:cNvPr id="6" name="Straight Connector 5">
            <a:extLst>
              <a:ext uri="{FF2B5EF4-FFF2-40B4-BE49-F238E27FC236}">
                <a16:creationId xmlns:a16="http://schemas.microsoft.com/office/drawing/2014/main" id="{693C3123-4868-F0BE-8075-0DD7E4763053}"/>
              </a:ext>
            </a:extLst>
          </p:cNvPr>
          <p:cNvCxnSpPr>
            <a:cxnSpLocks/>
          </p:cNvCxnSpPr>
          <p:nvPr/>
        </p:nvCxnSpPr>
        <p:spPr>
          <a:xfrm>
            <a:off x="949125" y="1263349"/>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004BB58-7817-66E8-830A-13D1B2F97329}"/>
              </a:ext>
            </a:extLst>
          </p:cNvPr>
          <p:cNvCxnSpPr>
            <a:cxnSpLocks/>
          </p:cNvCxnSpPr>
          <p:nvPr/>
        </p:nvCxnSpPr>
        <p:spPr>
          <a:xfrm>
            <a:off x="8567195" y="1195086"/>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439E4F4-6589-AE4D-0FB1-5FDA87BE86CC}"/>
              </a:ext>
            </a:extLst>
          </p:cNvPr>
          <p:cNvCxnSpPr>
            <a:cxnSpLocks/>
          </p:cNvCxnSpPr>
          <p:nvPr/>
        </p:nvCxnSpPr>
        <p:spPr>
          <a:xfrm flipH="1">
            <a:off x="949124" y="5700532"/>
            <a:ext cx="76180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19DD73C-599D-B036-98B4-0A68A864FD25}"/>
              </a:ext>
            </a:extLst>
          </p:cNvPr>
          <p:cNvSpPr txBox="1"/>
          <p:nvPr/>
        </p:nvSpPr>
        <p:spPr>
          <a:xfrm>
            <a:off x="3823003" y="679943"/>
            <a:ext cx="1587422" cy="369332"/>
          </a:xfrm>
          <a:prstGeom prst="rect">
            <a:avLst/>
          </a:prstGeom>
          <a:solidFill>
            <a:schemeClr val="bg1"/>
          </a:solidFill>
          <a:ln>
            <a:solidFill>
              <a:schemeClr val="bg1"/>
            </a:solidFill>
          </a:ln>
        </p:spPr>
        <p:txBody>
          <a:bodyPr wrap="none" rtlCol="0">
            <a:spAutoFit/>
          </a:bodyPr>
          <a:lstStyle/>
          <a:p>
            <a:r>
              <a:rPr lang="en-NZ" dirty="0"/>
              <a:t>Total demand</a:t>
            </a:r>
          </a:p>
        </p:txBody>
      </p:sp>
      <p:cxnSp>
        <p:nvCxnSpPr>
          <p:cNvPr id="19" name="Straight Connector 18">
            <a:extLst>
              <a:ext uri="{FF2B5EF4-FFF2-40B4-BE49-F238E27FC236}">
                <a16:creationId xmlns:a16="http://schemas.microsoft.com/office/drawing/2014/main" id="{5ACF2871-57C6-D555-1FD4-3C2A5CE72090}"/>
              </a:ext>
            </a:extLst>
          </p:cNvPr>
          <p:cNvCxnSpPr>
            <a:cxnSpLocks/>
          </p:cNvCxnSpPr>
          <p:nvPr/>
        </p:nvCxnSpPr>
        <p:spPr>
          <a:xfrm flipV="1">
            <a:off x="949124" y="1480922"/>
            <a:ext cx="7618071" cy="37144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1BE0099-8492-CB52-090D-86E5A34A581C}"/>
              </a:ext>
            </a:extLst>
          </p:cNvPr>
          <p:cNvSpPr txBox="1"/>
          <p:nvPr/>
        </p:nvSpPr>
        <p:spPr>
          <a:xfrm>
            <a:off x="740781" y="5844031"/>
            <a:ext cx="317007" cy="369332"/>
          </a:xfrm>
          <a:prstGeom prst="rect">
            <a:avLst/>
          </a:prstGeom>
          <a:noFill/>
        </p:spPr>
        <p:txBody>
          <a:bodyPr wrap="square" rtlCol="0">
            <a:spAutoFit/>
          </a:bodyPr>
          <a:lstStyle/>
          <a:p>
            <a:r>
              <a:rPr lang="en-NZ" dirty="0"/>
              <a:t>O</a:t>
            </a:r>
          </a:p>
        </p:txBody>
      </p:sp>
      <p:sp>
        <p:nvSpPr>
          <p:cNvPr id="23" name="TextBox 22">
            <a:extLst>
              <a:ext uri="{FF2B5EF4-FFF2-40B4-BE49-F238E27FC236}">
                <a16:creationId xmlns:a16="http://schemas.microsoft.com/office/drawing/2014/main" id="{0427A849-64EE-C3A9-A0C1-0F027DCFC262}"/>
              </a:ext>
            </a:extLst>
          </p:cNvPr>
          <p:cNvSpPr txBox="1"/>
          <p:nvPr/>
        </p:nvSpPr>
        <p:spPr>
          <a:xfrm>
            <a:off x="1044357" y="5830163"/>
            <a:ext cx="4947958"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existing industry measured in this direction</a:t>
            </a:r>
          </a:p>
        </p:txBody>
      </p:sp>
      <p:cxnSp>
        <p:nvCxnSpPr>
          <p:cNvPr id="25" name="Straight Arrow Connector 24">
            <a:extLst>
              <a:ext uri="{FF2B5EF4-FFF2-40B4-BE49-F238E27FC236}">
                <a16:creationId xmlns:a16="http://schemas.microsoft.com/office/drawing/2014/main" id="{9B0EBDE2-69C8-4585-E714-10594E4E4F79}"/>
              </a:ext>
            </a:extLst>
          </p:cNvPr>
          <p:cNvCxnSpPr/>
          <p:nvPr/>
        </p:nvCxnSpPr>
        <p:spPr>
          <a:xfrm>
            <a:off x="1057787" y="5833641"/>
            <a:ext cx="59101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AE3E117-CC3F-CE27-4171-D03C197C825D}"/>
                  </a:ext>
                </a:extLst>
              </p:cNvPr>
              <p:cNvSpPr txBox="1"/>
              <p:nvPr/>
            </p:nvSpPr>
            <p:spPr>
              <a:xfrm>
                <a:off x="8524258" y="5674613"/>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 </m:t>
                          </m:r>
                        </m:sub>
                        <m:sup>
                          <m:r>
                            <m:rPr>
                              <m:sty m:val="p"/>
                            </m:rPr>
                            <a:rPr lang="en-NZ">
                              <a:latin typeface="Cambria Math" panose="02040503050406030204" pitchFamily="18" charset="0"/>
                            </a:rPr>
                            <m:t>x</m:t>
                          </m:r>
                        </m:sup>
                      </m:sSubSup>
                    </m:oMath>
                  </m:oMathPara>
                </a14:m>
                <a:endParaRPr lang="en-NZ" dirty="0"/>
              </a:p>
            </p:txBody>
          </p:sp>
        </mc:Choice>
        <mc:Fallback xmlns="">
          <p:sp>
            <p:nvSpPr>
              <p:cNvPr id="26" name="TextBox 25">
                <a:extLst>
                  <a:ext uri="{FF2B5EF4-FFF2-40B4-BE49-F238E27FC236}">
                    <a16:creationId xmlns:a16="http://schemas.microsoft.com/office/drawing/2014/main" id="{6AE3E117-CC3F-CE27-4171-D03C197C825D}"/>
                  </a:ext>
                </a:extLst>
              </p:cNvPr>
              <p:cNvSpPr txBox="1">
                <a:spLocks noRot="1" noChangeAspect="1" noMove="1" noResize="1" noEditPoints="1" noAdjustHandles="1" noChangeArrowheads="1" noChangeShapeType="1" noTextEdit="1"/>
              </p:cNvSpPr>
              <p:nvPr/>
            </p:nvSpPr>
            <p:spPr>
              <a:xfrm>
                <a:off x="8524258" y="5674613"/>
                <a:ext cx="482951" cy="369332"/>
              </a:xfrm>
              <a:prstGeom prst="rect">
                <a:avLst/>
              </a:prstGeom>
              <a:blipFill>
                <a:blip r:embed="rId2"/>
                <a:stretch>
                  <a:fillRect/>
                </a:stretch>
              </a:blipFill>
            </p:spPr>
            <p:txBody>
              <a:bodyPr/>
              <a:lstStyle/>
              <a:p>
                <a:r>
                  <a:rPr lang="en-NZ">
                    <a:noFill/>
                  </a:rPr>
                  <a:t> </a:t>
                </a:r>
              </a:p>
            </p:txBody>
          </p:sp>
        </mc:Fallback>
      </mc:AlternateContent>
      <p:sp>
        <p:nvSpPr>
          <p:cNvPr id="27" name="TextBox 26">
            <a:extLst>
              <a:ext uri="{FF2B5EF4-FFF2-40B4-BE49-F238E27FC236}">
                <a16:creationId xmlns:a16="http://schemas.microsoft.com/office/drawing/2014/main" id="{A2363F82-A66F-971F-F9CC-21875781E609}"/>
              </a:ext>
            </a:extLst>
          </p:cNvPr>
          <p:cNvSpPr txBox="1"/>
          <p:nvPr/>
        </p:nvSpPr>
        <p:spPr>
          <a:xfrm>
            <a:off x="4012873" y="6091453"/>
            <a:ext cx="4673395" cy="338554"/>
          </a:xfrm>
          <a:prstGeom prst="rect">
            <a:avLst/>
          </a:prstGeom>
          <a:noFill/>
        </p:spPr>
        <p:txBody>
          <a:bodyPr wrap="none" rtlCol="0">
            <a:spAutoFit/>
          </a:bodyPr>
          <a:lstStyle/>
          <a:p>
            <a:r>
              <a:rPr lang="en-NZ" sz="1600" dirty="0">
                <a:latin typeface="Calibri" panose="020F0502020204030204" pitchFamily="34" charset="0"/>
                <a:cs typeface="Calibri" panose="020F0502020204030204" pitchFamily="34" charset="0"/>
              </a:rPr>
              <a:t>Output of the new industry measured in this direction</a:t>
            </a:r>
          </a:p>
        </p:txBody>
      </p:sp>
      <p:cxnSp>
        <p:nvCxnSpPr>
          <p:cNvPr id="28" name="Straight Arrow Connector 27">
            <a:extLst>
              <a:ext uri="{FF2B5EF4-FFF2-40B4-BE49-F238E27FC236}">
                <a16:creationId xmlns:a16="http://schemas.microsoft.com/office/drawing/2014/main" id="{15A1468B-0D25-C120-1074-A8F1334C3866}"/>
              </a:ext>
            </a:extLst>
          </p:cNvPr>
          <p:cNvCxnSpPr>
            <a:cxnSpLocks/>
          </p:cNvCxnSpPr>
          <p:nvPr/>
        </p:nvCxnSpPr>
        <p:spPr>
          <a:xfrm flipH="1">
            <a:off x="3213664" y="6446036"/>
            <a:ext cx="525900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8B302DF-7E8C-DAC5-3FC1-54E442A67BCC}"/>
              </a:ext>
            </a:extLst>
          </p:cNvPr>
          <p:cNvSpPr txBox="1"/>
          <p:nvPr/>
        </p:nvSpPr>
        <p:spPr>
          <a:xfrm rot="16200000">
            <a:off x="-1651253" y="2674824"/>
            <a:ext cx="4604189" cy="369332"/>
          </a:xfrm>
          <a:prstGeom prst="rect">
            <a:avLst/>
          </a:prstGeom>
          <a:noFill/>
        </p:spPr>
        <p:txBody>
          <a:bodyPr wrap="square" rtlCol="0">
            <a:spAutoFit/>
          </a:bodyPr>
          <a:lstStyle/>
          <a:p>
            <a:r>
              <a:rPr lang="en-NZ" dirty="0"/>
              <a:t>Existing industry cost cents/kWh</a:t>
            </a:r>
          </a:p>
        </p:txBody>
      </p:sp>
      <p:sp>
        <p:nvSpPr>
          <p:cNvPr id="32" name="TextBox 31">
            <a:extLst>
              <a:ext uri="{FF2B5EF4-FFF2-40B4-BE49-F238E27FC236}">
                <a16:creationId xmlns:a16="http://schemas.microsoft.com/office/drawing/2014/main" id="{A6005FDF-C263-685F-10B6-B470106D62C5}"/>
              </a:ext>
            </a:extLst>
          </p:cNvPr>
          <p:cNvSpPr txBox="1"/>
          <p:nvPr/>
        </p:nvSpPr>
        <p:spPr>
          <a:xfrm rot="16200000">
            <a:off x="6486543" y="3112708"/>
            <a:ext cx="4604189" cy="369332"/>
          </a:xfrm>
          <a:prstGeom prst="rect">
            <a:avLst/>
          </a:prstGeom>
          <a:noFill/>
        </p:spPr>
        <p:txBody>
          <a:bodyPr wrap="square" rtlCol="0">
            <a:spAutoFit/>
          </a:bodyPr>
          <a:lstStyle/>
          <a:p>
            <a:r>
              <a:rPr lang="en-NZ" dirty="0"/>
              <a:t>New industry cost cents/kWh</a:t>
            </a:r>
          </a:p>
        </p:txBody>
      </p:sp>
      <p:cxnSp>
        <p:nvCxnSpPr>
          <p:cNvPr id="5" name="Straight Connector 4">
            <a:extLst>
              <a:ext uri="{FF2B5EF4-FFF2-40B4-BE49-F238E27FC236}">
                <a16:creationId xmlns:a16="http://schemas.microsoft.com/office/drawing/2014/main" id="{D41C5238-0EB7-D653-57D3-463C65325D27}"/>
              </a:ext>
            </a:extLst>
          </p:cNvPr>
          <p:cNvCxnSpPr>
            <a:cxnSpLocks/>
          </p:cNvCxnSpPr>
          <p:nvPr/>
        </p:nvCxnSpPr>
        <p:spPr>
          <a:xfrm flipH="1">
            <a:off x="2612571" y="4372428"/>
            <a:ext cx="5991399"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90FE561-6137-9833-A6E1-FBCB4FBAE058}"/>
              </a:ext>
            </a:extLst>
          </p:cNvPr>
          <p:cNvCxnSpPr>
            <a:cxnSpLocks/>
          </p:cNvCxnSpPr>
          <p:nvPr/>
        </p:nvCxnSpPr>
        <p:spPr>
          <a:xfrm>
            <a:off x="2612571" y="4372428"/>
            <a:ext cx="0" cy="136572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9962FD5-47E7-8536-EE51-A691BADA7774}"/>
              </a:ext>
            </a:extLst>
          </p:cNvPr>
          <p:cNvSpPr txBox="1"/>
          <p:nvPr/>
        </p:nvSpPr>
        <p:spPr>
          <a:xfrm>
            <a:off x="4315564" y="4819020"/>
            <a:ext cx="2189722" cy="369332"/>
          </a:xfrm>
          <a:prstGeom prst="rect">
            <a:avLst/>
          </a:prstGeom>
          <a:noFill/>
        </p:spPr>
        <p:txBody>
          <a:bodyPr wrap="square" rtlCol="0">
            <a:spAutoFit/>
          </a:bodyPr>
          <a:lstStyle/>
          <a:p>
            <a:pPr algn="ctr"/>
            <a:r>
              <a:rPr lang="en-NZ" dirty="0"/>
              <a:t>… and grows</a:t>
            </a:r>
          </a:p>
        </p:txBody>
      </p:sp>
      <p:sp>
        <p:nvSpPr>
          <p:cNvPr id="20" name="TextBox 19">
            <a:extLst>
              <a:ext uri="{FF2B5EF4-FFF2-40B4-BE49-F238E27FC236}">
                <a16:creationId xmlns:a16="http://schemas.microsoft.com/office/drawing/2014/main" id="{B3390263-09F5-6CAD-7B8F-0591B0D80D54}"/>
              </a:ext>
            </a:extLst>
          </p:cNvPr>
          <p:cNvSpPr txBox="1"/>
          <p:nvPr/>
        </p:nvSpPr>
        <p:spPr>
          <a:xfrm rot="20125650">
            <a:off x="3856646" y="2822458"/>
            <a:ext cx="2181623" cy="338554"/>
          </a:xfrm>
          <a:prstGeom prst="rect">
            <a:avLst/>
          </a:prstGeom>
          <a:noFill/>
        </p:spPr>
        <p:txBody>
          <a:bodyPr wrap="none" rtlCol="0">
            <a:spAutoFit/>
          </a:bodyPr>
          <a:lstStyle/>
          <a:p>
            <a:r>
              <a:rPr lang="en-NZ" sz="1600" dirty="0">
                <a:solidFill>
                  <a:srgbClr val="FF0000"/>
                </a:solidFill>
                <a:latin typeface="Calibri" panose="020F0502020204030204" pitchFamily="34" charset="0"/>
                <a:cs typeface="Calibri" panose="020F0502020204030204" pitchFamily="34" charset="0"/>
              </a:rPr>
              <a:t>Incumbent supply curve</a:t>
            </a:r>
          </a:p>
        </p:txBody>
      </p:sp>
      <p:sp>
        <p:nvSpPr>
          <p:cNvPr id="21" name="TextBox 20">
            <a:extLst>
              <a:ext uri="{FF2B5EF4-FFF2-40B4-BE49-F238E27FC236}">
                <a16:creationId xmlns:a16="http://schemas.microsoft.com/office/drawing/2014/main" id="{E4E66962-A787-EF77-63C9-5161682DC0B5}"/>
              </a:ext>
            </a:extLst>
          </p:cNvPr>
          <p:cNvSpPr txBox="1"/>
          <p:nvPr/>
        </p:nvSpPr>
        <p:spPr>
          <a:xfrm>
            <a:off x="4431908" y="3986291"/>
            <a:ext cx="3651936" cy="400110"/>
          </a:xfrm>
          <a:prstGeom prst="rect">
            <a:avLst/>
          </a:prstGeom>
          <a:noFill/>
        </p:spPr>
        <p:txBody>
          <a:bodyPr wrap="square" rtlCol="0">
            <a:spAutoFit/>
          </a:bodyPr>
          <a:lstStyle/>
          <a:p>
            <a:r>
              <a:rPr lang="en-NZ" sz="2000" dirty="0">
                <a:solidFill>
                  <a:srgbClr val="7030A0"/>
                </a:solidFill>
                <a:latin typeface="Calibri" panose="020F0502020204030204" pitchFamily="34" charset="0"/>
                <a:cs typeface="Calibri" panose="020F0502020204030204" pitchFamily="34" charset="0"/>
              </a:rPr>
              <a:t>New supplier supply curve</a:t>
            </a:r>
          </a:p>
        </p:txBody>
      </p:sp>
      <p:sp>
        <p:nvSpPr>
          <p:cNvPr id="24" name="TextBox 23">
            <a:extLst>
              <a:ext uri="{FF2B5EF4-FFF2-40B4-BE49-F238E27FC236}">
                <a16:creationId xmlns:a16="http://schemas.microsoft.com/office/drawing/2014/main" id="{887B7E58-0015-8310-3A2A-A16D17584348}"/>
              </a:ext>
            </a:extLst>
          </p:cNvPr>
          <p:cNvSpPr txBox="1"/>
          <p:nvPr/>
        </p:nvSpPr>
        <p:spPr>
          <a:xfrm>
            <a:off x="1998325" y="1522600"/>
            <a:ext cx="2840375" cy="646331"/>
          </a:xfrm>
          <a:prstGeom prst="rect">
            <a:avLst/>
          </a:prstGeom>
          <a:noFill/>
        </p:spPr>
        <p:txBody>
          <a:bodyPr wrap="square" rtlCol="0">
            <a:spAutoFit/>
          </a:bodyPr>
          <a:lstStyle/>
          <a:p>
            <a:pPr algn="ctr"/>
            <a:r>
              <a:rPr lang="en-NZ" dirty="0">
                <a:latin typeface="Calibri" panose="020F0502020204030204" pitchFamily="34" charset="0"/>
                <a:cs typeface="Calibri" panose="020F0502020204030204" pitchFamily="34" charset="0"/>
              </a:rPr>
              <a:t>Incumbent assets stranded =&gt; value written down</a:t>
            </a:r>
          </a:p>
        </p:txBody>
      </p:sp>
      <p:cxnSp>
        <p:nvCxnSpPr>
          <p:cNvPr id="30" name="Straight Arrow Connector 29">
            <a:extLst>
              <a:ext uri="{FF2B5EF4-FFF2-40B4-BE49-F238E27FC236}">
                <a16:creationId xmlns:a16="http://schemas.microsoft.com/office/drawing/2014/main" id="{01DEF4A2-5298-8109-5CEA-8AF6CC880FE6}"/>
              </a:ext>
            </a:extLst>
          </p:cNvPr>
          <p:cNvCxnSpPr>
            <a:cxnSpLocks/>
            <a:endCxn id="20" idx="3"/>
          </p:cNvCxnSpPr>
          <p:nvPr/>
        </p:nvCxnSpPr>
        <p:spPr>
          <a:xfrm>
            <a:off x="4638675" y="1895475"/>
            <a:ext cx="1300806" cy="6426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00CA593-B25C-C6B6-604F-A57BB9D5C610}"/>
              </a:ext>
            </a:extLst>
          </p:cNvPr>
          <p:cNvCxnSpPr>
            <a:cxnSpLocks/>
          </p:cNvCxnSpPr>
          <p:nvPr/>
        </p:nvCxnSpPr>
        <p:spPr>
          <a:xfrm flipH="1">
            <a:off x="3506446" y="1979271"/>
            <a:ext cx="1018611" cy="171305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CEF6227-9A5D-DD3A-7E12-1E920D0E6A98}"/>
              </a:ext>
            </a:extLst>
          </p:cNvPr>
          <p:cNvCxnSpPr>
            <a:cxnSpLocks/>
          </p:cNvCxnSpPr>
          <p:nvPr/>
        </p:nvCxnSpPr>
        <p:spPr>
          <a:xfrm>
            <a:off x="4757196" y="1746662"/>
            <a:ext cx="2824094" cy="1768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9C62DEB-3E47-9B43-3A1C-3B54AEA50498}"/>
              </a:ext>
            </a:extLst>
          </p:cNvPr>
          <p:cNvSpPr txBox="1"/>
          <p:nvPr/>
        </p:nvSpPr>
        <p:spPr>
          <a:xfrm flipH="1">
            <a:off x="9113996" y="1997839"/>
            <a:ext cx="2948535" cy="3416320"/>
          </a:xfrm>
          <a:prstGeom prst="rect">
            <a:avLst/>
          </a:prstGeom>
          <a:solidFill>
            <a:schemeClr val="bg1"/>
          </a:solidFill>
        </p:spPr>
        <p:txBody>
          <a:bodyPr wrap="square" rtlCol="0">
            <a:spAutoFit/>
          </a:bodyPr>
          <a:lstStyle/>
          <a:p>
            <a:r>
              <a:rPr lang="en-NZ" dirty="0"/>
              <a:t>Crucial point here: the price comes down because the new entrant is </a:t>
            </a:r>
            <a:r>
              <a:rPr lang="en-NZ" u="sng" dirty="0"/>
              <a:t>outside</a:t>
            </a:r>
            <a:r>
              <a:rPr lang="en-NZ" dirty="0"/>
              <a:t> the incumbents’ supply curve and capturing market share from them</a:t>
            </a:r>
          </a:p>
          <a:p>
            <a:endParaRPr lang="en-NZ" dirty="0"/>
          </a:p>
          <a:p>
            <a:r>
              <a:rPr lang="en-NZ" dirty="0"/>
              <a:t>Of course, if demand expands as fast as new supply enters, then the game changes (next slide)</a:t>
            </a:r>
          </a:p>
          <a:p>
            <a:endParaRPr lang="en-NZ" dirty="0"/>
          </a:p>
        </p:txBody>
      </p:sp>
      <p:sp>
        <p:nvSpPr>
          <p:cNvPr id="44" name="TextBox 43">
            <a:extLst>
              <a:ext uri="{FF2B5EF4-FFF2-40B4-BE49-F238E27FC236}">
                <a16:creationId xmlns:a16="http://schemas.microsoft.com/office/drawing/2014/main" id="{EB7639B6-898C-49B4-307B-CF3074536F52}"/>
              </a:ext>
            </a:extLst>
          </p:cNvPr>
          <p:cNvSpPr txBox="1"/>
          <p:nvPr/>
        </p:nvSpPr>
        <p:spPr>
          <a:xfrm>
            <a:off x="8639676" y="1195086"/>
            <a:ext cx="385427" cy="369332"/>
          </a:xfrm>
          <a:prstGeom prst="rect">
            <a:avLst/>
          </a:prstGeom>
          <a:noFill/>
        </p:spPr>
        <p:txBody>
          <a:bodyPr wrap="none" rtlCol="0">
            <a:spAutoFit/>
          </a:bodyPr>
          <a:lstStyle/>
          <a:p>
            <a:r>
              <a:rPr lang="en-NZ" dirty="0"/>
              <a:t>P</a:t>
            </a:r>
            <a:r>
              <a:rPr lang="en-NZ" baseline="-25000" dirty="0"/>
              <a:t>h</a:t>
            </a:r>
            <a:endParaRPr lang="en-NZ" dirty="0"/>
          </a:p>
        </p:txBody>
      </p:sp>
      <p:sp>
        <p:nvSpPr>
          <p:cNvPr id="2" name="Title 1">
            <a:extLst>
              <a:ext uri="{FF2B5EF4-FFF2-40B4-BE49-F238E27FC236}">
                <a16:creationId xmlns:a16="http://schemas.microsoft.com/office/drawing/2014/main" id="{7743F658-67C5-F9E4-E925-0EF09F73BB6F}"/>
              </a:ext>
            </a:extLst>
          </p:cNvPr>
          <p:cNvSpPr txBox="1">
            <a:spLocks/>
          </p:cNvSpPr>
          <p:nvPr/>
        </p:nvSpPr>
        <p:spPr>
          <a:xfrm>
            <a:off x="1103100" y="9230"/>
            <a:ext cx="9480131" cy="640466"/>
          </a:xfrm>
          <a:prstGeom prst="rect">
            <a:avLst/>
          </a:prstGeom>
          <a:solidFill>
            <a:schemeClr val="bg1"/>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NZ" sz="2800">
                <a:latin typeface="Calibri" panose="020F0502020204030204" pitchFamily="34" charset="0"/>
                <a:cs typeface="Calibri" panose="020F0502020204030204" pitchFamily="34" charset="0"/>
              </a:rPr>
              <a:t>Competition for a “normal” market as a competing supplier’s costs come down</a:t>
            </a:r>
            <a:endParaRPr lang="en-NZ" sz="2800" dirty="0">
              <a:latin typeface="Calibri" panose="020F0502020204030204" pitchFamily="34" charset="0"/>
              <a:cs typeface="Calibri" panose="020F0502020204030204" pitchFamily="34" charset="0"/>
            </a:endParaRPr>
          </a:p>
        </p:txBody>
      </p:sp>
      <p:sp>
        <p:nvSpPr>
          <p:cNvPr id="13" name="Date Placeholder 12">
            <a:extLst>
              <a:ext uri="{FF2B5EF4-FFF2-40B4-BE49-F238E27FC236}">
                <a16:creationId xmlns:a16="http://schemas.microsoft.com/office/drawing/2014/main" id="{2C274835-E9E9-835D-6ED7-E258B9CDF31A}"/>
              </a:ext>
            </a:extLst>
          </p:cNvPr>
          <p:cNvSpPr>
            <a:spLocks noGrp="1"/>
          </p:cNvSpPr>
          <p:nvPr>
            <p:ph type="dt" sz="half" idx="10"/>
          </p:nvPr>
        </p:nvSpPr>
        <p:spPr/>
        <p:txBody>
          <a:bodyPr/>
          <a:lstStyle/>
          <a:p>
            <a:fld id="{1FDD4991-D5A7-48E6-BF17-FD9AD407F9BC}" type="datetime1">
              <a:rPr lang="en-NZ" smtClean="0"/>
              <a:t>18/07/2026</a:t>
            </a:fld>
            <a:endParaRPr lang="en-NZ"/>
          </a:p>
        </p:txBody>
      </p:sp>
    </p:spTree>
    <p:extLst>
      <p:ext uri="{BB962C8B-B14F-4D97-AF65-F5344CB8AC3E}">
        <p14:creationId xmlns:p14="http://schemas.microsoft.com/office/powerpoint/2010/main" val="130275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B73971-557C-0C59-A719-174543658B48}"/>
              </a:ext>
            </a:extLst>
          </p:cNvPr>
          <p:cNvSpPr>
            <a:spLocks noGrp="1"/>
          </p:cNvSpPr>
          <p:nvPr>
            <p:ph type="ftr" sz="quarter" idx="11"/>
          </p:nvPr>
        </p:nvSpPr>
        <p:spPr>
          <a:xfrm>
            <a:off x="2017613" y="6389949"/>
            <a:ext cx="6297612" cy="365125"/>
          </a:xfrm>
        </p:spPr>
        <p:txBody>
          <a:bodyPr/>
          <a:lstStyle/>
          <a:p>
            <a:r>
              <a:rPr lang="en-US"/>
              <a:t>Geoff Bertram</a:t>
            </a:r>
            <a:endParaRPr lang="en-US" dirty="0"/>
          </a:p>
        </p:txBody>
      </p:sp>
      <p:sp>
        <p:nvSpPr>
          <p:cNvPr id="3" name="Slide Number Placeholder 2">
            <a:extLst>
              <a:ext uri="{FF2B5EF4-FFF2-40B4-BE49-F238E27FC236}">
                <a16:creationId xmlns:a16="http://schemas.microsoft.com/office/drawing/2014/main" id="{492204C0-2B38-015E-C82A-3942B6193F04}"/>
              </a:ext>
            </a:extLst>
          </p:cNvPr>
          <p:cNvSpPr>
            <a:spLocks noGrp="1"/>
          </p:cNvSpPr>
          <p:nvPr>
            <p:ph type="sldNum" sz="quarter" idx="12"/>
          </p:nvPr>
        </p:nvSpPr>
        <p:spPr/>
        <p:txBody>
          <a:bodyPr/>
          <a:lstStyle/>
          <a:p>
            <a:fld id="{D57F1E4F-1CFF-5643-939E-217C01CDF565}" type="slidenum">
              <a:rPr lang="en-US" smtClean="0"/>
              <a:pPr/>
              <a:t>19</a:t>
            </a:fld>
            <a:endParaRPr lang="en-US" dirty="0"/>
          </a:p>
        </p:txBody>
      </p:sp>
      <p:cxnSp>
        <p:nvCxnSpPr>
          <p:cNvPr id="4" name="Straight Connector 3">
            <a:extLst>
              <a:ext uri="{FF2B5EF4-FFF2-40B4-BE49-F238E27FC236}">
                <a16:creationId xmlns:a16="http://schemas.microsoft.com/office/drawing/2014/main" id="{06418283-DC22-E506-41A4-51C79615DF02}"/>
              </a:ext>
            </a:extLst>
          </p:cNvPr>
          <p:cNvCxnSpPr>
            <a:cxnSpLocks/>
          </p:cNvCxnSpPr>
          <p:nvPr/>
        </p:nvCxnSpPr>
        <p:spPr>
          <a:xfrm>
            <a:off x="949125" y="1263349"/>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2F90CF0-B226-194B-0D53-337B2A8B9C2A}"/>
              </a:ext>
            </a:extLst>
          </p:cNvPr>
          <p:cNvCxnSpPr>
            <a:cxnSpLocks/>
          </p:cNvCxnSpPr>
          <p:nvPr/>
        </p:nvCxnSpPr>
        <p:spPr>
          <a:xfrm>
            <a:off x="4724401" y="1371452"/>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F3BD79D-6221-6297-3877-278BC2FC4491}"/>
              </a:ext>
            </a:extLst>
          </p:cNvPr>
          <p:cNvCxnSpPr>
            <a:cxnSpLocks/>
          </p:cNvCxnSpPr>
          <p:nvPr/>
        </p:nvCxnSpPr>
        <p:spPr>
          <a:xfrm flipV="1">
            <a:off x="949124" y="3429000"/>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9BDC80-CD13-E228-E844-275D4CF25360}"/>
              </a:ext>
            </a:extLst>
          </p:cNvPr>
          <p:cNvSpPr txBox="1"/>
          <p:nvPr/>
        </p:nvSpPr>
        <p:spPr>
          <a:xfrm>
            <a:off x="740781" y="5844031"/>
            <a:ext cx="317007" cy="369332"/>
          </a:xfrm>
          <a:prstGeom prst="rect">
            <a:avLst/>
          </a:prstGeom>
          <a:noFill/>
        </p:spPr>
        <p:txBody>
          <a:bodyPr wrap="square" rtlCol="0">
            <a:spAutoFit/>
          </a:bodyPr>
          <a:lstStyle/>
          <a:p>
            <a:r>
              <a:rPr lang="en-NZ" dirty="0"/>
              <a:t>O</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16114A4-0049-F819-F6B5-92567AA14166}"/>
                  </a:ext>
                </a:extLst>
              </p:cNvPr>
              <p:cNvSpPr txBox="1"/>
              <p:nvPr/>
            </p:nvSpPr>
            <p:spPr>
              <a:xfrm>
                <a:off x="4478621" y="5816300"/>
                <a:ext cx="529339" cy="646331"/>
              </a:xfrm>
              <a:prstGeom prst="rect">
                <a:avLst/>
              </a:prstGeom>
              <a:noFill/>
            </p:spPr>
            <p:txBody>
              <a:bodyPr wrap="square" rtlCol="0">
                <a:spAutoFit/>
              </a:bodyPr>
              <a:lstStyle/>
              <a:p>
                <a:r>
                  <a:rPr lang="en-NZ" dirty="0"/>
                  <a:t> </a:t>
                </a:r>
                <a14:m>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1</m:t>
                        </m:r>
                      </m:sub>
                      <m:sup>
                        <m:r>
                          <m:rPr>
                            <m:sty m:val="p"/>
                          </m:rPr>
                          <a:rPr lang="en-NZ">
                            <a:latin typeface="Cambria Math" panose="02040503050406030204" pitchFamily="18" charset="0"/>
                          </a:rPr>
                          <m:t>x</m:t>
                        </m:r>
                      </m:sup>
                    </m:sSubSup>
                  </m:oMath>
                </a14:m>
                <a:endParaRPr lang="en-NZ" dirty="0"/>
              </a:p>
              <a:p>
                <a:endParaRPr lang="en-NZ" dirty="0"/>
              </a:p>
            </p:txBody>
          </p:sp>
        </mc:Choice>
        <mc:Fallback xmlns="">
          <p:sp>
            <p:nvSpPr>
              <p:cNvPr id="8" name="TextBox 7">
                <a:extLst>
                  <a:ext uri="{FF2B5EF4-FFF2-40B4-BE49-F238E27FC236}">
                    <a16:creationId xmlns:a16="http://schemas.microsoft.com/office/drawing/2014/main" id="{116114A4-0049-F819-F6B5-92567AA14166}"/>
                  </a:ext>
                </a:extLst>
              </p:cNvPr>
              <p:cNvSpPr txBox="1">
                <a:spLocks noRot="1" noChangeAspect="1" noMove="1" noResize="1" noEditPoints="1" noAdjustHandles="1" noChangeArrowheads="1" noChangeShapeType="1" noTextEdit="1"/>
              </p:cNvSpPr>
              <p:nvPr/>
            </p:nvSpPr>
            <p:spPr>
              <a:xfrm>
                <a:off x="4478621" y="5816300"/>
                <a:ext cx="529339" cy="646331"/>
              </a:xfrm>
              <a:prstGeom prst="rect">
                <a:avLst/>
              </a:prstGeom>
              <a:blipFill>
                <a:blip r:embed="rId2"/>
                <a:stretch>
                  <a:fillRect/>
                </a:stretch>
              </a:blipFill>
            </p:spPr>
            <p:txBody>
              <a:bodyPr/>
              <a:lstStyle/>
              <a:p>
                <a:r>
                  <a:rPr lang="en-NZ">
                    <a:noFill/>
                  </a:rPr>
                  <a:t> </a:t>
                </a:r>
              </a:p>
            </p:txBody>
          </p:sp>
        </mc:Fallback>
      </mc:AlternateContent>
      <p:sp>
        <p:nvSpPr>
          <p:cNvPr id="9" name="TextBox 8">
            <a:extLst>
              <a:ext uri="{FF2B5EF4-FFF2-40B4-BE49-F238E27FC236}">
                <a16:creationId xmlns:a16="http://schemas.microsoft.com/office/drawing/2014/main" id="{49718CAA-AD82-E657-2AEF-00BBFA58772F}"/>
              </a:ext>
            </a:extLst>
          </p:cNvPr>
          <p:cNvSpPr txBox="1"/>
          <p:nvPr/>
        </p:nvSpPr>
        <p:spPr>
          <a:xfrm rot="16200000">
            <a:off x="-1721758" y="2694929"/>
            <a:ext cx="4604189" cy="369332"/>
          </a:xfrm>
          <a:prstGeom prst="rect">
            <a:avLst/>
          </a:prstGeom>
          <a:noFill/>
        </p:spPr>
        <p:txBody>
          <a:bodyPr wrap="square" rtlCol="0">
            <a:spAutoFit/>
          </a:bodyPr>
          <a:lstStyle/>
          <a:p>
            <a:r>
              <a:rPr lang="en-NZ" dirty="0"/>
              <a:t>Existing industry cost cents/kWh</a:t>
            </a:r>
          </a:p>
        </p:txBody>
      </p:sp>
      <p:cxnSp>
        <p:nvCxnSpPr>
          <p:cNvPr id="12" name="Straight Connector 11">
            <a:extLst>
              <a:ext uri="{FF2B5EF4-FFF2-40B4-BE49-F238E27FC236}">
                <a16:creationId xmlns:a16="http://schemas.microsoft.com/office/drawing/2014/main" id="{6660E165-553C-BE32-55EB-AAF1888A2274}"/>
              </a:ext>
            </a:extLst>
          </p:cNvPr>
          <p:cNvCxnSpPr>
            <a:cxnSpLocks/>
            <a:endCxn id="7" idx="0"/>
          </p:cNvCxnSpPr>
          <p:nvPr/>
        </p:nvCxnSpPr>
        <p:spPr>
          <a:xfrm flipH="1">
            <a:off x="899285" y="5801203"/>
            <a:ext cx="7747162" cy="42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C429946-B7E8-90B6-9602-392DAA6B85C8}"/>
              </a:ext>
            </a:extLst>
          </p:cNvPr>
          <p:cNvCxnSpPr>
            <a:cxnSpLocks/>
          </p:cNvCxnSpPr>
          <p:nvPr/>
        </p:nvCxnSpPr>
        <p:spPr>
          <a:xfrm>
            <a:off x="5374694" y="1333375"/>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CCBE38E-60CF-83B5-8A02-D5189E7E6A3D}"/>
                  </a:ext>
                </a:extLst>
              </p:cNvPr>
              <p:cNvSpPr txBox="1"/>
              <p:nvPr/>
            </p:nvSpPr>
            <p:spPr>
              <a:xfrm>
                <a:off x="5111411" y="5816300"/>
                <a:ext cx="6050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2 </m:t>
                          </m:r>
                        </m:sub>
                        <m:sup>
                          <m:r>
                            <m:rPr>
                              <m:sty m:val="p"/>
                            </m:rPr>
                            <a:rPr lang="en-NZ">
                              <a:latin typeface="Cambria Math" panose="02040503050406030204" pitchFamily="18" charset="0"/>
                            </a:rPr>
                            <m:t>x</m:t>
                          </m:r>
                        </m:sup>
                      </m:sSubSup>
                    </m:oMath>
                  </m:oMathPara>
                </a14:m>
                <a:endParaRPr lang="en-NZ" dirty="0"/>
              </a:p>
            </p:txBody>
          </p:sp>
        </mc:Choice>
        <mc:Fallback xmlns="">
          <p:sp>
            <p:nvSpPr>
              <p:cNvPr id="16" name="TextBox 15">
                <a:extLst>
                  <a:ext uri="{FF2B5EF4-FFF2-40B4-BE49-F238E27FC236}">
                    <a16:creationId xmlns:a16="http://schemas.microsoft.com/office/drawing/2014/main" id="{5CCBE38E-60CF-83B5-8A02-D5189E7E6A3D}"/>
                  </a:ext>
                </a:extLst>
              </p:cNvPr>
              <p:cNvSpPr txBox="1">
                <a:spLocks noRot="1" noChangeAspect="1" noMove="1" noResize="1" noEditPoints="1" noAdjustHandles="1" noChangeArrowheads="1" noChangeShapeType="1" noTextEdit="1"/>
              </p:cNvSpPr>
              <p:nvPr/>
            </p:nvSpPr>
            <p:spPr>
              <a:xfrm>
                <a:off x="5111411" y="5816300"/>
                <a:ext cx="605074" cy="369332"/>
              </a:xfrm>
              <a:prstGeom prst="rect">
                <a:avLst/>
              </a:prstGeom>
              <a:blipFill>
                <a:blip r:embed="rId3"/>
                <a:stretch>
                  <a:fillRect b="-1639"/>
                </a:stretch>
              </a:blipFill>
            </p:spPr>
            <p:txBody>
              <a:bodyPr/>
              <a:lstStyle/>
              <a:p>
                <a:r>
                  <a:rPr lang="en-NZ">
                    <a:noFill/>
                  </a:rPr>
                  <a:t> </a:t>
                </a:r>
              </a:p>
            </p:txBody>
          </p:sp>
        </mc:Fallback>
      </mc:AlternateContent>
      <p:cxnSp>
        <p:nvCxnSpPr>
          <p:cNvPr id="17" name="Straight Connector 16">
            <a:extLst>
              <a:ext uri="{FF2B5EF4-FFF2-40B4-BE49-F238E27FC236}">
                <a16:creationId xmlns:a16="http://schemas.microsoft.com/office/drawing/2014/main" id="{C7E3D89E-DE58-A1F7-FA94-6EE4D347E082}"/>
              </a:ext>
            </a:extLst>
          </p:cNvPr>
          <p:cNvCxnSpPr>
            <a:cxnSpLocks/>
          </p:cNvCxnSpPr>
          <p:nvPr/>
        </p:nvCxnSpPr>
        <p:spPr>
          <a:xfrm>
            <a:off x="6175852" y="1354789"/>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3CC37A5-1A22-D183-CBE0-554329C4AADB}"/>
                  </a:ext>
                </a:extLst>
              </p:cNvPr>
              <p:cNvSpPr txBox="1"/>
              <p:nvPr/>
            </p:nvSpPr>
            <p:spPr>
              <a:xfrm>
                <a:off x="6002701" y="5762024"/>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3 </m:t>
                          </m:r>
                        </m:sub>
                        <m:sup>
                          <m:r>
                            <m:rPr>
                              <m:sty m:val="p"/>
                            </m:rPr>
                            <a:rPr lang="en-NZ">
                              <a:latin typeface="Cambria Math" panose="02040503050406030204" pitchFamily="18" charset="0"/>
                            </a:rPr>
                            <m:t>x</m:t>
                          </m:r>
                        </m:sup>
                      </m:sSubSup>
                    </m:oMath>
                  </m:oMathPara>
                </a14:m>
                <a:endParaRPr lang="en-NZ" dirty="0"/>
              </a:p>
            </p:txBody>
          </p:sp>
        </mc:Choice>
        <mc:Fallback xmlns="">
          <p:sp>
            <p:nvSpPr>
              <p:cNvPr id="18" name="TextBox 17">
                <a:extLst>
                  <a:ext uri="{FF2B5EF4-FFF2-40B4-BE49-F238E27FC236}">
                    <a16:creationId xmlns:a16="http://schemas.microsoft.com/office/drawing/2014/main" id="{B3CC37A5-1A22-D183-CBE0-554329C4AADB}"/>
                  </a:ext>
                </a:extLst>
              </p:cNvPr>
              <p:cNvSpPr txBox="1">
                <a:spLocks noRot="1" noChangeAspect="1" noMove="1" noResize="1" noEditPoints="1" noAdjustHandles="1" noChangeArrowheads="1" noChangeShapeType="1" noTextEdit="1"/>
              </p:cNvSpPr>
              <p:nvPr/>
            </p:nvSpPr>
            <p:spPr>
              <a:xfrm>
                <a:off x="6002701" y="5762024"/>
                <a:ext cx="482951" cy="369332"/>
              </a:xfrm>
              <a:prstGeom prst="rect">
                <a:avLst/>
              </a:prstGeom>
              <a:blipFill>
                <a:blip r:embed="rId4"/>
                <a:stretch>
                  <a:fillRect b="-1639"/>
                </a:stretch>
              </a:blipFill>
            </p:spPr>
            <p:txBody>
              <a:bodyPr/>
              <a:lstStyle/>
              <a:p>
                <a:r>
                  <a:rPr lang="en-NZ">
                    <a:noFill/>
                  </a:rPr>
                  <a:t> </a:t>
                </a:r>
              </a:p>
            </p:txBody>
          </p:sp>
        </mc:Fallback>
      </mc:AlternateContent>
      <p:cxnSp>
        <p:nvCxnSpPr>
          <p:cNvPr id="19" name="Straight Connector 18">
            <a:extLst>
              <a:ext uri="{FF2B5EF4-FFF2-40B4-BE49-F238E27FC236}">
                <a16:creationId xmlns:a16="http://schemas.microsoft.com/office/drawing/2014/main" id="{F013B74E-A273-D26B-553B-FD5FE1E3CD8C}"/>
              </a:ext>
            </a:extLst>
          </p:cNvPr>
          <p:cNvCxnSpPr>
            <a:cxnSpLocks/>
          </p:cNvCxnSpPr>
          <p:nvPr/>
        </p:nvCxnSpPr>
        <p:spPr>
          <a:xfrm>
            <a:off x="6973821" y="1333375"/>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6467873-8396-724F-848D-31F0311E3202}"/>
                  </a:ext>
                </a:extLst>
              </p:cNvPr>
              <p:cNvSpPr txBox="1"/>
              <p:nvPr/>
            </p:nvSpPr>
            <p:spPr>
              <a:xfrm>
                <a:off x="6769425" y="5747658"/>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4 </m:t>
                          </m:r>
                        </m:sub>
                        <m:sup>
                          <m:r>
                            <m:rPr>
                              <m:sty m:val="p"/>
                            </m:rPr>
                            <a:rPr lang="en-NZ">
                              <a:latin typeface="Cambria Math" panose="02040503050406030204" pitchFamily="18" charset="0"/>
                            </a:rPr>
                            <m:t>x</m:t>
                          </m:r>
                        </m:sup>
                      </m:sSubSup>
                    </m:oMath>
                  </m:oMathPara>
                </a14:m>
                <a:endParaRPr lang="en-NZ" dirty="0"/>
              </a:p>
            </p:txBody>
          </p:sp>
        </mc:Choice>
        <mc:Fallback xmlns="">
          <p:sp>
            <p:nvSpPr>
              <p:cNvPr id="20" name="TextBox 19">
                <a:extLst>
                  <a:ext uri="{FF2B5EF4-FFF2-40B4-BE49-F238E27FC236}">
                    <a16:creationId xmlns:a16="http://schemas.microsoft.com/office/drawing/2014/main" id="{96467873-8396-724F-848D-31F0311E3202}"/>
                  </a:ext>
                </a:extLst>
              </p:cNvPr>
              <p:cNvSpPr txBox="1">
                <a:spLocks noRot="1" noChangeAspect="1" noMove="1" noResize="1" noEditPoints="1" noAdjustHandles="1" noChangeArrowheads="1" noChangeShapeType="1" noTextEdit="1"/>
              </p:cNvSpPr>
              <p:nvPr/>
            </p:nvSpPr>
            <p:spPr>
              <a:xfrm>
                <a:off x="6769425" y="5747658"/>
                <a:ext cx="482951" cy="369332"/>
              </a:xfrm>
              <a:prstGeom prst="rect">
                <a:avLst/>
              </a:prstGeom>
              <a:blipFill>
                <a:blip r:embed="rId5"/>
                <a:stretch>
                  <a:fillRect b="-3333"/>
                </a:stretch>
              </a:blipFill>
            </p:spPr>
            <p:txBody>
              <a:bodyPr/>
              <a:lstStyle/>
              <a:p>
                <a:r>
                  <a:rPr lang="en-NZ">
                    <a:noFill/>
                  </a:rPr>
                  <a:t> </a:t>
                </a:r>
              </a:p>
            </p:txBody>
          </p:sp>
        </mc:Fallback>
      </mc:AlternateContent>
      <p:cxnSp>
        <p:nvCxnSpPr>
          <p:cNvPr id="21" name="Straight Connector 20">
            <a:extLst>
              <a:ext uri="{FF2B5EF4-FFF2-40B4-BE49-F238E27FC236}">
                <a16:creationId xmlns:a16="http://schemas.microsoft.com/office/drawing/2014/main" id="{1DA27C2E-923A-03F5-2291-2CE061C66511}"/>
              </a:ext>
            </a:extLst>
          </p:cNvPr>
          <p:cNvCxnSpPr>
            <a:cxnSpLocks/>
          </p:cNvCxnSpPr>
          <p:nvPr/>
        </p:nvCxnSpPr>
        <p:spPr>
          <a:xfrm>
            <a:off x="7803168" y="1309360"/>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FF8146D-0139-4389-F95A-F602E4877DAC}"/>
                  </a:ext>
                </a:extLst>
              </p:cNvPr>
              <p:cNvSpPr txBox="1"/>
              <p:nvPr/>
            </p:nvSpPr>
            <p:spPr>
              <a:xfrm>
                <a:off x="7636044" y="5755489"/>
                <a:ext cx="482951" cy="37010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5 </m:t>
                          </m:r>
                        </m:sub>
                        <m:sup>
                          <m:r>
                            <m:rPr>
                              <m:sty m:val="p"/>
                            </m:rPr>
                            <a:rPr lang="en-NZ">
                              <a:latin typeface="Cambria Math" panose="02040503050406030204" pitchFamily="18" charset="0"/>
                            </a:rPr>
                            <m:t>x</m:t>
                          </m:r>
                        </m:sup>
                      </m:sSubSup>
                    </m:oMath>
                  </m:oMathPara>
                </a14:m>
                <a:endParaRPr lang="en-NZ" dirty="0"/>
              </a:p>
            </p:txBody>
          </p:sp>
        </mc:Choice>
        <mc:Fallback xmlns="">
          <p:sp>
            <p:nvSpPr>
              <p:cNvPr id="22" name="TextBox 21">
                <a:extLst>
                  <a:ext uri="{FF2B5EF4-FFF2-40B4-BE49-F238E27FC236}">
                    <a16:creationId xmlns:a16="http://schemas.microsoft.com/office/drawing/2014/main" id="{AFF8146D-0139-4389-F95A-F602E4877DAC}"/>
                  </a:ext>
                </a:extLst>
              </p:cNvPr>
              <p:cNvSpPr txBox="1">
                <a:spLocks noRot="1" noChangeAspect="1" noMove="1" noResize="1" noEditPoints="1" noAdjustHandles="1" noChangeArrowheads="1" noChangeShapeType="1" noTextEdit="1"/>
              </p:cNvSpPr>
              <p:nvPr/>
            </p:nvSpPr>
            <p:spPr>
              <a:xfrm>
                <a:off x="7636044" y="5755489"/>
                <a:ext cx="482951" cy="370101"/>
              </a:xfrm>
              <a:prstGeom prst="rect">
                <a:avLst/>
              </a:prstGeom>
              <a:blipFill>
                <a:blip r:embed="rId6"/>
                <a:stretch>
                  <a:fillRect b="-4918"/>
                </a:stretch>
              </a:blipFill>
            </p:spPr>
            <p:txBody>
              <a:bodyPr/>
              <a:lstStyle/>
              <a:p>
                <a:r>
                  <a:rPr lang="en-NZ">
                    <a:noFill/>
                  </a:rPr>
                  <a:t> </a:t>
                </a:r>
              </a:p>
            </p:txBody>
          </p:sp>
        </mc:Fallback>
      </mc:AlternateContent>
      <p:cxnSp>
        <p:nvCxnSpPr>
          <p:cNvPr id="23" name="Straight Connector 22">
            <a:extLst>
              <a:ext uri="{FF2B5EF4-FFF2-40B4-BE49-F238E27FC236}">
                <a16:creationId xmlns:a16="http://schemas.microsoft.com/office/drawing/2014/main" id="{9C1EC0E1-8383-26DE-EF72-77FCA7483690}"/>
              </a:ext>
            </a:extLst>
          </p:cNvPr>
          <p:cNvCxnSpPr>
            <a:cxnSpLocks/>
          </p:cNvCxnSpPr>
          <p:nvPr/>
        </p:nvCxnSpPr>
        <p:spPr>
          <a:xfrm>
            <a:off x="8558357" y="1333375"/>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EAC33EF-816F-E998-F6A4-C84E4D2EF34C}"/>
                  </a:ext>
                </a:extLst>
              </p:cNvPr>
              <p:cNvSpPr txBox="1"/>
              <p:nvPr/>
            </p:nvSpPr>
            <p:spPr>
              <a:xfrm>
                <a:off x="8428794" y="5799182"/>
                <a:ext cx="48295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NZ" i="1">
                              <a:latin typeface="Cambria Math" panose="02040503050406030204" pitchFamily="18" charset="0"/>
                            </a:rPr>
                          </m:ctrlPr>
                        </m:sSubSupPr>
                        <m:e>
                          <m:r>
                            <m:rPr>
                              <m:sty m:val="p"/>
                            </m:rPr>
                            <a:rPr lang="en-NZ">
                              <a:latin typeface="Cambria Math" panose="02040503050406030204" pitchFamily="18" charset="0"/>
                            </a:rPr>
                            <m:t>O</m:t>
                          </m:r>
                        </m:e>
                        <m:sub>
                          <m:r>
                            <a:rPr lang="en-NZ">
                              <a:latin typeface="Cambria Math" panose="02040503050406030204" pitchFamily="18" charset="0"/>
                            </a:rPr>
                            <m:t>6 </m:t>
                          </m:r>
                        </m:sub>
                        <m:sup>
                          <m:r>
                            <m:rPr>
                              <m:sty m:val="p"/>
                            </m:rPr>
                            <a:rPr lang="en-NZ">
                              <a:latin typeface="Cambria Math" panose="02040503050406030204" pitchFamily="18" charset="0"/>
                            </a:rPr>
                            <m:t>x</m:t>
                          </m:r>
                        </m:sup>
                      </m:sSubSup>
                    </m:oMath>
                  </m:oMathPara>
                </a14:m>
                <a:endParaRPr lang="en-NZ" dirty="0"/>
              </a:p>
            </p:txBody>
          </p:sp>
        </mc:Choice>
        <mc:Fallback xmlns="">
          <p:sp>
            <p:nvSpPr>
              <p:cNvPr id="24" name="TextBox 23">
                <a:extLst>
                  <a:ext uri="{FF2B5EF4-FFF2-40B4-BE49-F238E27FC236}">
                    <a16:creationId xmlns:a16="http://schemas.microsoft.com/office/drawing/2014/main" id="{7EAC33EF-816F-E998-F6A4-C84E4D2EF34C}"/>
                  </a:ext>
                </a:extLst>
              </p:cNvPr>
              <p:cNvSpPr txBox="1">
                <a:spLocks noRot="1" noChangeAspect="1" noMove="1" noResize="1" noEditPoints="1" noAdjustHandles="1" noChangeArrowheads="1" noChangeShapeType="1" noTextEdit="1"/>
              </p:cNvSpPr>
              <p:nvPr/>
            </p:nvSpPr>
            <p:spPr>
              <a:xfrm>
                <a:off x="8428794" y="5799182"/>
                <a:ext cx="482951" cy="369332"/>
              </a:xfrm>
              <a:prstGeom prst="rect">
                <a:avLst/>
              </a:prstGeom>
              <a:blipFill>
                <a:blip r:embed="rId7"/>
                <a:stretch>
                  <a:fillRect b="-1639"/>
                </a:stretch>
              </a:blipFill>
            </p:spPr>
            <p:txBody>
              <a:bodyPr/>
              <a:lstStyle/>
              <a:p>
                <a:r>
                  <a:rPr lang="en-NZ">
                    <a:noFill/>
                  </a:rPr>
                  <a:t> </a:t>
                </a:r>
              </a:p>
            </p:txBody>
          </p:sp>
        </mc:Fallback>
      </mc:AlternateContent>
      <p:cxnSp>
        <p:nvCxnSpPr>
          <p:cNvPr id="26" name="Straight Arrow Connector 25">
            <a:extLst>
              <a:ext uri="{FF2B5EF4-FFF2-40B4-BE49-F238E27FC236}">
                <a16:creationId xmlns:a16="http://schemas.microsoft.com/office/drawing/2014/main" id="{23D295B7-B5AF-2357-E67A-14052A9B05C9}"/>
              </a:ext>
            </a:extLst>
          </p:cNvPr>
          <p:cNvCxnSpPr>
            <a:cxnSpLocks/>
          </p:cNvCxnSpPr>
          <p:nvPr/>
        </p:nvCxnSpPr>
        <p:spPr>
          <a:xfrm>
            <a:off x="4724401" y="1446835"/>
            <a:ext cx="602258" cy="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05A5DD6-D238-E781-E044-1325EF0898D2}"/>
              </a:ext>
            </a:extLst>
          </p:cNvPr>
          <p:cNvCxnSpPr>
            <a:cxnSpLocks/>
          </p:cNvCxnSpPr>
          <p:nvPr/>
        </p:nvCxnSpPr>
        <p:spPr>
          <a:xfrm>
            <a:off x="5491311" y="1412111"/>
            <a:ext cx="602258" cy="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CC82802-E4BD-513D-DD1A-F11D069224FD}"/>
              </a:ext>
            </a:extLst>
          </p:cNvPr>
          <p:cNvCxnSpPr>
            <a:cxnSpLocks/>
          </p:cNvCxnSpPr>
          <p:nvPr/>
        </p:nvCxnSpPr>
        <p:spPr>
          <a:xfrm>
            <a:off x="7956099" y="1412111"/>
            <a:ext cx="602258" cy="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FC1B92F-03F0-02FB-DCED-210F03CD327F}"/>
              </a:ext>
            </a:extLst>
          </p:cNvPr>
          <p:cNvCxnSpPr>
            <a:cxnSpLocks/>
          </p:cNvCxnSpPr>
          <p:nvPr/>
        </p:nvCxnSpPr>
        <p:spPr>
          <a:xfrm>
            <a:off x="6377272" y="1433331"/>
            <a:ext cx="602258" cy="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87F7F6D7-BEE9-AEEB-6FE0-A31AD5F8A31A}"/>
              </a:ext>
            </a:extLst>
          </p:cNvPr>
          <p:cNvCxnSpPr>
            <a:cxnSpLocks/>
          </p:cNvCxnSpPr>
          <p:nvPr/>
        </p:nvCxnSpPr>
        <p:spPr>
          <a:xfrm>
            <a:off x="7143582" y="1412111"/>
            <a:ext cx="602258" cy="0"/>
          </a:xfrm>
          <a:prstGeom prst="straightConnector1">
            <a:avLst/>
          </a:prstGeom>
          <a:ln>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8E0CACD-D6CA-F4CB-A58F-13D820E6F24C}"/>
              </a:ext>
            </a:extLst>
          </p:cNvPr>
          <p:cNvCxnSpPr/>
          <p:nvPr/>
        </p:nvCxnSpPr>
        <p:spPr>
          <a:xfrm flipH="1">
            <a:off x="4733239" y="4745620"/>
            <a:ext cx="641455"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A7C7620-30B6-A85E-BEB0-18E526543893}"/>
              </a:ext>
            </a:extLst>
          </p:cNvPr>
          <p:cNvCxnSpPr>
            <a:cxnSpLocks/>
          </p:cNvCxnSpPr>
          <p:nvPr/>
        </p:nvCxnSpPr>
        <p:spPr>
          <a:xfrm flipH="1">
            <a:off x="5365856" y="4747549"/>
            <a:ext cx="80115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743E832-89FD-4072-B0A8-DD47CA0B5927}"/>
              </a:ext>
            </a:extLst>
          </p:cNvPr>
          <p:cNvCxnSpPr>
            <a:cxnSpLocks/>
          </p:cNvCxnSpPr>
          <p:nvPr/>
        </p:nvCxnSpPr>
        <p:spPr>
          <a:xfrm flipH="1">
            <a:off x="6175852" y="4745620"/>
            <a:ext cx="80367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C9455D7-146E-9BB8-D0CE-CE147FDE32C5}"/>
              </a:ext>
            </a:extLst>
          </p:cNvPr>
          <p:cNvCxnSpPr>
            <a:cxnSpLocks/>
          </p:cNvCxnSpPr>
          <p:nvPr/>
        </p:nvCxnSpPr>
        <p:spPr>
          <a:xfrm flipH="1">
            <a:off x="6973821" y="4745620"/>
            <a:ext cx="772019" cy="1929"/>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E82341A-5687-66EA-4996-91A8A51E5A5C}"/>
              </a:ext>
            </a:extLst>
          </p:cNvPr>
          <p:cNvCxnSpPr>
            <a:cxnSpLocks/>
          </p:cNvCxnSpPr>
          <p:nvPr/>
        </p:nvCxnSpPr>
        <p:spPr>
          <a:xfrm flipH="1">
            <a:off x="7800884" y="4745620"/>
            <a:ext cx="75747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52E4E802-8187-FCA1-7473-63A3B2C01F9A}"/>
              </a:ext>
            </a:extLst>
          </p:cNvPr>
          <p:cNvSpPr txBox="1"/>
          <p:nvPr/>
        </p:nvSpPr>
        <p:spPr>
          <a:xfrm>
            <a:off x="1187990" y="162035"/>
            <a:ext cx="9975724" cy="923330"/>
          </a:xfrm>
          <a:prstGeom prst="rect">
            <a:avLst/>
          </a:prstGeom>
          <a:solidFill>
            <a:schemeClr val="bg1"/>
          </a:solidFill>
        </p:spPr>
        <p:txBody>
          <a:bodyPr wrap="square" rtlCol="0">
            <a:spAutoFit/>
          </a:bodyPr>
          <a:lstStyle/>
          <a:p>
            <a:pPr algn="ctr"/>
            <a:r>
              <a:rPr lang="en-NZ" dirty="0"/>
              <a:t>If demand expands as fast as the new outside supply then the incumbent firms can preserve their shareholder value while losing market share – but this requires either segmenting the market or taking control of the outside supply to bring it in-house</a:t>
            </a:r>
          </a:p>
        </p:txBody>
      </p:sp>
      <p:sp>
        <p:nvSpPr>
          <p:cNvPr id="45" name="TextBox 44">
            <a:extLst>
              <a:ext uri="{FF2B5EF4-FFF2-40B4-BE49-F238E27FC236}">
                <a16:creationId xmlns:a16="http://schemas.microsoft.com/office/drawing/2014/main" id="{2CA5F2ED-0240-4039-4F0A-2DC73335C8AF}"/>
              </a:ext>
            </a:extLst>
          </p:cNvPr>
          <p:cNvSpPr txBox="1"/>
          <p:nvPr/>
        </p:nvSpPr>
        <p:spPr>
          <a:xfrm>
            <a:off x="8866900" y="2252630"/>
            <a:ext cx="3150423" cy="2308324"/>
          </a:xfrm>
          <a:prstGeom prst="rect">
            <a:avLst/>
          </a:prstGeom>
          <a:solidFill>
            <a:schemeClr val="bg1"/>
          </a:solidFill>
        </p:spPr>
        <p:txBody>
          <a:bodyPr wrap="square" rtlCol="0">
            <a:spAutoFit/>
          </a:bodyPr>
          <a:lstStyle/>
          <a:p>
            <a:r>
              <a:rPr lang="en-NZ" dirty="0"/>
              <a:t>Here’s the segmented market model, where a lot of prosumers go off-grid and get power at </a:t>
            </a:r>
            <a:r>
              <a:rPr lang="en-NZ" dirty="0" err="1"/>
              <a:t>P</a:t>
            </a:r>
            <a:r>
              <a:rPr lang="en-NZ" baseline="-25000" dirty="0" err="1"/>
              <a:t>x</a:t>
            </a:r>
            <a:r>
              <a:rPr lang="en-NZ" baseline="-25000" dirty="0"/>
              <a:t> </a:t>
            </a:r>
            <a:r>
              <a:rPr lang="en-NZ" dirty="0"/>
              <a:t>while existing grid-connected customers continue to pay P</a:t>
            </a:r>
            <a:r>
              <a:rPr lang="en-NZ" baseline="-25000" dirty="0"/>
              <a:t>I</a:t>
            </a:r>
            <a:r>
              <a:rPr lang="en-NZ" dirty="0"/>
              <a:t> (or contract discounts off P</a:t>
            </a:r>
            <a:r>
              <a:rPr lang="en-NZ" baseline="-25000" dirty="0"/>
              <a:t>I</a:t>
            </a:r>
            <a:r>
              <a:rPr lang="en-NZ" dirty="0"/>
              <a:t>) </a:t>
            </a:r>
          </a:p>
          <a:p>
            <a:endParaRPr lang="en-NZ" dirty="0"/>
          </a:p>
        </p:txBody>
      </p:sp>
      <p:sp>
        <p:nvSpPr>
          <p:cNvPr id="46" name="TextBox 45">
            <a:extLst>
              <a:ext uri="{FF2B5EF4-FFF2-40B4-BE49-F238E27FC236}">
                <a16:creationId xmlns:a16="http://schemas.microsoft.com/office/drawing/2014/main" id="{13271B2A-9D8D-8E3C-ABDB-AA28AB410B97}"/>
              </a:ext>
            </a:extLst>
          </p:cNvPr>
          <p:cNvSpPr txBox="1"/>
          <p:nvPr/>
        </p:nvSpPr>
        <p:spPr>
          <a:xfrm>
            <a:off x="8671975" y="4560954"/>
            <a:ext cx="389850" cy="369332"/>
          </a:xfrm>
          <a:prstGeom prst="rect">
            <a:avLst/>
          </a:prstGeom>
          <a:noFill/>
        </p:spPr>
        <p:txBody>
          <a:bodyPr wrap="none" rtlCol="0">
            <a:spAutoFit/>
          </a:bodyPr>
          <a:lstStyle/>
          <a:p>
            <a:r>
              <a:rPr lang="en-NZ" dirty="0" err="1"/>
              <a:t>P</a:t>
            </a:r>
            <a:r>
              <a:rPr lang="en-NZ" baseline="-25000" dirty="0" err="1"/>
              <a:t>x</a:t>
            </a:r>
            <a:endParaRPr lang="en-NZ" dirty="0"/>
          </a:p>
        </p:txBody>
      </p:sp>
      <p:cxnSp>
        <p:nvCxnSpPr>
          <p:cNvPr id="50" name="Straight Connector 49">
            <a:extLst>
              <a:ext uri="{FF2B5EF4-FFF2-40B4-BE49-F238E27FC236}">
                <a16:creationId xmlns:a16="http://schemas.microsoft.com/office/drawing/2014/main" id="{D80A64C9-42F5-51C8-2977-EB8203206BA7}"/>
              </a:ext>
            </a:extLst>
          </p:cNvPr>
          <p:cNvCxnSpPr/>
          <p:nvPr/>
        </p:nvCxnSpPr>
        <p:spPr>
          <a:xfrm flipH="1">
            <a:off x="949124" y="3411022"/>
            <a:ext cx="3750198" cy="76889"/>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C28C5F3-36B5-B42B-3DE7-EA332C665737}"/>
              </a:ext>
            </a:extLst>
          </p:cNvPr>
          <p:cNvSpPr txBox="1"/>
          <p:nvPr/>
        </p:nvSpPr>
        <p:spPr>
          <a:xfrm>
            <a:off x="640582" y="3283171"/>
            <a:ext cx="356188" cy="369332"/>
          </a:xfrm>
          <a:prstGeom prst="rect">
            <a:avLst/>
          </a:prstGeom>
          <a:noFill/>
        </p:spPr>
        <p:txBody>
          <a:bodyPr wrap="none" rtlCol="0">
            <a:spAutoFit/>
          </a:bodyPr>
          <a:lstStyle/>
          <a:p>
            <a:r>
              <a:rPr lang="en-NZ" dirty="0"/>
              <a:t>P</a:t>
            </a:r>
            <a:r>
              <a:rPr lang="en-NZ" baseline="-25000" dirty="0"/>
              <a:t>I</a:t>
            </a:r>
            <a:endParaRPr lang="en-NZ" dirty="0"/>
          </a:p>
        </p:txBody>
      </p:sp>
      <p:sp>
        <p:nvSpPr>
          <p:cNvPr id="52" name="TextBox 51">
            <a:extLst>
              <a:ext uri="{FF2B5EF4-FFF2-40B4-BE49-F238E27FC236}">
                <a16:creationId xmlns:a16="http://schemas.microsoft.com/office/drawing/2014/main" id="{0C327FE3-54CD-5566-A921-AF2351524700}"/>
              </a:ext>
            </a:extLst>
          </p:cNvPr>
          <p:cNvSpPr txBox="1"/>
          <p:nvPr/>
        </p:nvSpPr>
        <p:spPr>
          <a:xfrm>
            <a:off x="3570623" y="6329989"/>
            <a:ext cx="663964" cy="369332"/>
          </a:xfrm>
          <a:prstGeom prst="rect">
            <a:avLst/>
          </a:prstGeom>
          <a:noFill/>
        </p:spPr>
        <p:txBody>
          <a:bodyPr wrap="none" rtlCol="0">
            <a:spAutoFit/>
          </a:bodyPr>
          <a:lstStyle/>
          <a:p>
            <a:r>
              <a:rPr lang="en-NZ" dirty="0"/>
              <a:t>GWh</a:t>
            </a:r>
          </a:p>
        </p:txBody>
      </p:sp>
      <p:sp>
        <p:nvSpPr>
          <p:cNvPr id="10" name="Date Placeholder 9">
            <a:extLst>
              <a:ext uri="{FF2B5EF4-FFF2-40B4-BE49-F238E27FC236}">
                <a16:creationId xmlns:a16="http://schemas.microsoft.com/office/drawing/2014/main" id="{01D6E904-5B8A-DFAF-6B7D-545C77E64A58}"/>
              </a:ext>
            </a:extLst>
          </p:cNvPr>
          <p:cNvSpPr>
            <a:spLocks noGrp="1"/>
          </p:cNvSpPr>
          <p:nvPr>
            <p:ph type="dt" sz="half" idx="10"/>
          </p:nvPr>
        </p:nvSpPr>
        <p:spPr/>
        <p:txBody>
          <a:bodyPr/>
          <a:lstStyle/>
          <a:p>
            <a:fld id="{5E154FEE-9425-402A-8090-A55A841864EE}" type="datetime1">
              <a:rPr lang="en-NZ" smtClean="0"/>
              <a:t>18/07/2026</a:t>
            </a:fld>
            <a:endParaRPr lang="en-NZ"/>
          </a:p>
        </p:txBody>
      </p:sp>
    </p:spTree>
    <p:extLst>
      <p:ext uri="{BB962C8B-B14F-4D97-AF65-F5344CB8AC3E}">
        <p14:creationId xmlns:p14="http://schemas.microsoft.com/office/powerpoint/2010/main" val="298213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subTnLst>
                                    <p:animClr clrSpc="rgb" dir="cw">
                                      <p:cBhvr override="childStyle">
                                        <p:cTn dur="1" fill="hold" display="0" masterRel="nextClick" afterEffect="1"/>
                                        <p:tgtEl>
                                          <p:spTgt spid="15"/>
                                        </p:tgtEl>
                                        <p:attrNameLst>
                                          <p:attrName>ppt_c</p:attrName>
                                        </p:attrNameLst>
                                      </p:cBhvr>
                                      <p:to>
                                        <a:schemeClr val="bg2"/>
                                      </p:to>
                                    </p:animClr>
                                  </p:sub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subTnLst>
                                    <p:animClr clrSpc="rgb" dir="cw">
                                      <p:cBhvr override="childStyle">
                                        <p:cTn dur="1" fill="hold" display="0" masterRel="nextClick" afterEffect="1"/>
                                        <p:tgtEl>
                                          <p:spTgt spid="17"/>
                                        </p:tgtEl>
                                        <p:attrNameLst>
                                          <p:attrName>ppt_c</p:attrName>
                                        </p:attrNameLst>
                                      </p:cBhvr>
                                      <p:to>
                                        <a:schemeClr val="bg2"/>
                                      </p:to>
                                    </p:animClr>
                                  </p:sub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subTnLst>
                                    <p:animClr clrSpc="rgb" dir="cw">
                                      <p:cBhvr override="childStyle">
                                        <p:cTn dur="1" fill="hold" display="0" masterRel="nextClick" afterEffect="1"/>
                                        <p:tgtEl>
                                          <p:spTgt spid="19"/>
                                        </p:tgtEl>
                                        <p:attrNameLst>
                                          <p:attrName>ppt_c</p:attrName>
                                        </p:attrNameLst>
                                      </p:cBhvr>
                                      <p:to>
                                        <a:schemeClr val="bg2"/>
                                      </p:to>
                                    </p:animClr>
                                  </p:sub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subTnLst>
                                    <p:animClr clrSpc="rgb" dir="cw">
                                      <p:cBhvr override="childStyle">
                                        <p:cTn dur="1" fill="hold" display="0" masterRel="nextClick" afterEffect="1"/>
                                        <p:tgtEl>
                                          <p:spTgt spid="21"/>
                                        </p:tgtEl>
                                        <p:attrNameLst>
                                          <p:attrName>ppt_c</p:attrName>
                                        </p:attrNameLst>
                                      </p:cBhvr>
                                      <p:to>
                                        <a:schemeClr val="bg2"/>
                                      </p:to>
                                    </p:animClr>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2" grpId="0"/>
      <p:bldP spid="24" grpId="0"/>
      <p:bldP spid="45" grpId="0" animBg="1"/>
      <p:bldP spid="46" grpId="0"/>
      <p:bldP spid="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06093-0005-4D89-34DD-A4C8CBC24995}"/>
              </a:ext>
            </a:extLst>
          </p:cNvPr>
          <p:cNvSpPr>
            <a:spLocks noGrp="1"/>
          </p:cNvSpPr>
          <p:nvPr>
            <p:ph type="title"/>
          </p:nvPr>
        </p:nvSpPr>
        <p:spPr>
          <a:xfrm>
            <a:off x="838200" y="365125"/>
            <a:ext cx="10515600" cy="538765"/>
          </a:xfrm>
        </p:spPr>
        <p:txBody>
          <a:bodyPr>
            <a:normAutofit/>
          </a:bodyPr>
          <a:lstStyle/>
          <a:p>
            <a:pPr algn="ctr"/>
            <a:r>
              <a:rPr lang="en-NZ" sz="2800" dirty="0">
                <a:latin typeface="Calibri" panose="020F0502020204030204" pitchFamily="34" charset="0"/>
                <a:ea typeface="Calibri" panose="020F0502020204030204" pitchFamily="34" charset="0"/>
                <a:cs typeface="Calibri" panose="020F0502020204030204" pitchFamily="34" charset="0"/>
              </a:rPr>
              <a:t>Rhetoric versus reality</a:t>
            </a:r>
          </a:p>
        </p:txBody>
      </p:sp>
      <p:sp>
        <p:nvSpPr>
          <p:cNvPr id="3" name="Content Placeholder 2">
            <a:extLst>
              <a:ext uri="{FF2B5EF4-FFF2-40B4-BE49-F238E27FC236}">
                <a16:creationId xmlns:a16="http://schemas.microsoft.com/office/drawing/2014/main" id="{C9E7C3F4-9723-DFC0-971C-781BB5800EEC}"/>
              </a:ext>
            </a:extLst>
          </p:cNvPr>
          <p:cNvSpPr>
            <a:spLocks noGrp="1"/>
          </p:cNvSpPr>
          <p:nvPr>
            <p:ph idx="1"/>
          </p:nvPr>
        </p:nvSpPr>
        <p:spPr>
          <a:xfrm>
            <a:off x="838200" y="1286860"/>
            <a:ext cx="10515600" cy="4441278"/>
          </a:xfrm>
        </p:spPr>
        <p:txBody>
          <a:bodyPr>
            <a:normAutofit fontScale="92500" lnSpcReduction="20000"/>
          </a:bodyPr>
          <a:lstStyle/>
          <a:p>
            <a:pPr>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Endless talk about “competition” and “efficiency”</a:t>
            </a:r>
          </a:p>
          <a:p>
            <a:pPr>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Reality: minimal competition and no obvious efficiency gains (dry years as bad as ever, for example) </a:t>
            </a:r>
          </a:p>
          <a:p>
            <a:pPr>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Reasons:</a:t>
            </a:r>
          </a:p>
          <a:p>
            <a:pPr lvl="1">
              <a:spcBef>
                <a:spcPts val="600"/>
              </a:spcBef>
              <a:spcAft>
                <a:spcPts val="1200"/>
              </a:spcAft>
            </a:pPr>
            <a:r>
              <a:rPr lang="en-NZ" dirty="0" err="1">
                <a:latin typeface="Calibri" panose="020F0502020204030204" pitchFamily="34" charset="0"/>
                <a:ea typeface="Calibri" panose="020F0502020204030204" pitchFamily="34" charset="0"/>
                <a:cs typeface="Calibri" panose="020F0502020204030204" pitchFamily="34" charset="0"/>
              </a:rPr>
              <a:t>Gentailers</a:t>
            </a:r>
            <a:r>
              <a:rPr lang="en-NZ" dirty="0">
                <a:latin typeface="Calibri" panose="020F0502020204030204" pitchFamily="34" charset="0"/>
                <a:ea typeface="Calibri" panose="020F0502020204030204" pitchFamily="34" charset="0"/>
                <a:cs typeface="Calibri" panose="020F0502020204030204" pitchFamily="34" charset="0"/>
              </a:rPr>
              <a:t> simply match their retail sales volumes to their generation capacities, so no incentive to change market shares</a:t>
            </a:r>
          </a:p>
          <a:p>
            <a:pPr lvl="1">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Fringe retailing is constrained to 10% or less of the market by standard anti-competitive tactics</a:t>
            </a:r>
          </a:p>
          <a:p>
            <a:pPr lvl="1">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Regulators work within impoverished intellectual frameworks that protect monopoly profits and asset values</a:t>
            </a:r>
          </a:p>
          <a:p>
            <a:pPr lvl="1">
              <a:spcBef>
                <a:spcPts val="600"/>
              </a:spcBef>
              <a:spcAft>
                <a:spcPts val="1200"/>
              </a:spcAft>
            </a:pPr>
            <a:r>
              <a:rPr lang="en-NZ" dirty="0">
                <a:latin typeface="Calibri" panose="020F0502020204030204" pitchFamily="34" charset="0"/>
                <a:ea typeface="Calibri" panose="020F0502020204030204" pitchFamily="34" charset="0"/>
                <a:cs typeface="Calibri" panose="020F0502020204030204" pitchFamily="34" charset="0"/>
              </a:rPr>
              <a:t>Politicians captured/indoctrinated by industry lobbyists and associated “consultants” </a:t>
            </a:r>
          </a:p>
        </p:txBody>
      </p:sp>
      <p:sp>
        <p:nvSpPr>
          <p:cNvPr id="4" name="Footer Placeholder 3">
            <a:extLst>
              <a:ext uri="{FF2B5EF4-FFF2-40B4-BE49-F238E27FC236}">
                <a16:creationId xmlns:a16="http://schemas.microsoft.com/office/drawing/2014/main" id="{F74F1CA4-E6A2-DB82-DC77-7C98AD7D1F81}"/>
              </a:ext>
            </a:extLst>
          </p:cNvPr>
          <p:cNvSpPr>
            <a:spLocks noGrp="1"/>
          </p:cNvSpPr>
          <p:nvPr>
            <p:ph type="ftr" sz="quarter" idx="11"/>
          </p:nvPr>
        </p:nvSpPr>
        <p:spPr/>
        <p:txBody>
          <a:bodyPr/>
          <a:lstStyle/>
          <a:p>
            <a:r>
              <a:rPr lang="en-NZ"/>
              <a:t>Geoff Bertram</a:t>
            </a:r>
          </a:p>
        </p:txBody>
      </p:sp>
      <p:sp>
        <p:nvSpPr>
          <p:cNvPr id="5" name="Slide Number Placeholder 4">
            <a:extLst>
              <a:ext uri="{FF2B5EF4-FFF2-40B4-BE49-F238E27FC236}">
                <a16:creationId xmlns:a16="http://schemas.microsoft.com/office/drawing/2014/main" id="{E781D8CB-4E70-5401-CA9C-06BEDF8CB8A1}"/>
              </a:ext>
            </a:extLst>
          </p:cNvPr>
          <p:cNvSpPr>
            <a:spLocks noGrp="1"/>
          </p:cNvSpPr>
          <p:nvPr>
            <p:ph type="sldNum" sz="quarter" idx="12"/>
          </p:nvPr>
        </p:nvSpPr>
        <p:spPr/>
        <p:txBody>
          <a:bodyPr/>
          <a:lstStyle/>
          <a:p>
            <a:fld id="{FBFD2361-A777-489E-AE15-9CA2EE224833}" type="slidenum">
              <a:rPr lang="en-NZ" smtClean="0"/>
              <a:t>2</a:t>
            </a:fld>
            <a:endParaRPr lang="en-NZ"/>
          </a:p>
        </p:txBody>
      </p:sp>
      <p:sp>
        <p:nvSpPr>
          <p:cNvPr id="6" name="Date Placeholder 5">
            <a:extLst>
              <a:ext uri="{FF2B5EF4-FFF2-40B4-BE49-F238E27FC236}">
                <a16:creationId xmlns:a16="http://schemas.microsoft.com/office/drawing/2014/main" id="{044E370C-2D7B-85BA-B3CF-4F114A9569BB}"/>
              </a:ext>
            </a:extLst>
          </p:cNvPr>
          <p:cNvSpPr>
            <a:spLocks noGrp="1"/>
          </p:cNvSpPr>
          <p:nvPr>
            <p:ph type="dt" sz="half" idx="10"/>
          </p:nvPr>
        </p:nvSpPr>
        <p:spPr/>
        <p:txBody>
          <a:bodyPr/>
          <a:lstStyle/>
          <a:p>
            <a:fld id="{DE3D718F-BACD-4066-A8AB-3990CF30CFF8}" type="datetime1">
              <a:rPr lang="en-NZ" smtClean="0"/>
              <a:t>18/07/2026</a:t>
            </a:fld>
            <a:endParaRPr lang="en-NZ"/>
          </a:p>
        </p:txBody>
      </p:sp>
    </p:spTree>
    <p:extLst>
      <p:ext uri="{BB962C8B-B14F-4D97-AF65-F5344CB8AC3E}">
        <p14:creationId xmlns:p14="http://schemas.microsoft.com/office/powerpoint/2010/main" val="411921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94CC-2970-43FC-8E14-7E7EE878DCA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BDD2E3-A3D2-4D85-D4C5-D6E9E08D0689}"/>
              </a:ext>
            </a:extLst>
          </p:cNvPr>
          <p:cNvSpPr>
            <a:spLocks noGrp="1"/>
          </p:cNvSpPr>
          <p:nvPr>
            <p:ph type="ftr" sz="quarter" idx="11"/>
          </p:nvPr>
        </p:nvSpPr>
        <p:spPr>
          <a:xfrm>
            <a:off x="2017613" y="6389949"/>
            <a:ext cx="6297612" cy="365125"/>
          </a:xfrm>
        </p:spPr>
        <p:txBody>
          <a:bodyPr/>
          <a:lstStyle/>
          <a:p>
            <a:r>
              <a:rPr lang="en-US"/>
              <a:t>Geoff Bertram</a:t>
            </a:r>
            <a:endParaRPr lang="en-US" dirty="0"/>
          </a:p>
        </p:txBody>
      </p:sp>
      <p:sp>
        <p:nvSpPr>
          <p:cNvPr id="3" name="Slide Number Placeholder 2">
            <a:extLst>
              <a:ext uri="{FF2B5EF4-FFF2-40B4-BE49-F238E27FC236}">
                <a16:creationId xmlns:a16="http://schemas.microsoft.com/office/drawing/2014/main" id="{7777864A-A840-214D-4590-5ED00550019D}"/>
              </a:ext>
            </a:extLst>
          </p:cNvPr>
          <p:cNvSpPr>
            <a:spLocks noGrp="1"/>
          </p:cNvSpPr>
          <p:nvPr>
            <p:ph type="sldNum" sz="quarter" idx="12"/>
          </p:nvPr>
        </p:nvSpPr>
        <p:spPr/>
        <p:txBody>
          <a:bodyPr/>
          <a:lstStyle/>
          <a:p>
            <a:fld id="{D57F1E4F-1CFF-5643-939E-217C01CDF565}" type="slidenum">
              <a:rPr lang="en-US" smtClean="0"/>
              <a:pPr/>
              <a:t>20</a:t>
            </a:fld>
            <a:endParaRPr lang="en-US" dirty="0"/>
          </a:p>
        </p:txBody>
      </p:sp>
      <p:cxnSp>
        <p:nvCxnSpPr>
          <p:cNvPr id="4" name="Straight Connector 3">
            <a:extLst>
              <a:ext uri="{FF2B5EF4-FFF2-40B4-BE49-F238E27FC236}">
                <a16:creationId xmlns:a16="http://schemas.microsoft.com/office/drawing/2014/main" id="{0816B799-5D07-C499-76A6-5B6FA216B8C6}"/>
              </a:ext>
            </a:extLst>
          </p:cNvPr>
          <p:cNvCxnSpPr>
            <a:cxnSpLocks/>
          </p:cNvCxnSpPr>
          <p:nvPr/>
        </p:nvCxnSpPr>
        <p:spPr>
          <a:xfrm>
            <a:off x="949125" y="1263349"/>
            <a:ext cx="0" cy="45430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FC69B51-3DA8-0D13-1AC5-312598FDF926}"/>
              </a:ext>
            </a:extLst>
          </p:cNvPr>
          <p:cNvCxnSpPr>
            <a:cxnSpLocks/>
          </p:cNvCxnSpPr>
          <p:nvPr/>
        </p:nvCxnSpPr>
        <p:spPr>
          <a:xfrm>
            <a:off x="5350058" y="1376203"/>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8BC6B00-685F-B579-96EE-6ECE0901208C}"/>
              </a:ext>
            </a:extLst>
          </p:cNvPr>
          <p:cNvCxnSpPr>
            <a:cxnSpLocks/>
          </p:cNvCxnSpPr>
          <p:nvPr/>
        </p:nvCxnSpPr>
        <p:spPr>
          <a:xfrm flipV="1">
            <a:off x="5335577" y="3450621"/>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8E6AC00-F0E9-99E2-6D2F-F3FE8213C4C7}"/>
              </a:ext>
            </a:extLst>
          </p:cNvPr>
          <p:cNvSpPr txBox="1"/>
          <p:nvPr/>
        </p:nvSpPr>
        <p:spPr>
          <a:xfrm>
            <a:off x="740781" y="5844031"/>
            <a:ext cx="317007" cy="369332"/>
          </a:xfrm>
          <a:prstGeom prst="rect">
            <a:avLst/>
          </a:prstGeom>
          <a:noFill/>
        </p:spPr>
        <p:txBody>
          <a:bodyPr wrap="square" rtlCol="0">
            <a:spAutoFit/>
          </a:bodyPr>
          <a:lstStyle/>
          <a:p>
            <a:r>
              <a:rPr lang="en-NZ" dirty="0"/>
              <a:t>O</a:t>
            </a:r>
          </a:p>
        </p:txBody>
      </p:sp>
      <p:sp>
        <p:nvSpPr>
          <p:cNvPr id="9" name="TextBox 8">
            <a:extLst>
              <a:ext uri="{FF2B5EF4-FFF2-40B4-BE49-F238E27FC236}">
                <a16:creationId xmlns:a16="http://schemas.microsoft.com/office/drawing/2014/main" id="{132AEEC3-68CD-7DF5-6405-A32CAF81CD3E}"/>
              </a:ext>
            </a:extLst>
          </p:cNvPr>
          <p:cNvSpPr txBox="1"/>
          <p:nvPr/>
        </p:nvSpPr>
        <p:spPr>
          <a:xfrm rot="16200000">
            <a:off x="-1721758" y="2694929"/>
            <a:ext cx="4604189" cy="369332"/>
          </a:xfrm>
          <a:prstGeom prst="rect">
            <a:avLst/>
          </a:prstGeom>
          <a:noFill/>
        </p:spPr>
        <p:txBody>
          <a:bodyPr wrap="square" rtlCol="0">
            <a:spAutoFit/>
          </a:bodyPr>
          <a:lstStyle/>
          <a:p>
            <a:r>
              <a:rPr lang="en-NZ" dirty="0"/>
              <a:t>Existing industry cost cents/kWh</a:t>
            </a:r>
          </a:p>
        </p:txBody>
      </p:sp>
      <p:cxnSp>
        <p:nvCxnSpPr>
          <p:cNvPr id="12" name="Straight Connector 11">
            <a:extLst>
              <a:ext uri="{FF2B5EF4-FFF2-40B4-BE49-F238E27FC236}">
                <a16:creationId xmlns:a16="http://schemas.microsoft.com/office/drawing/2014/main" id="{0A8002E0-5C9B-DE9D-BDC6-97B72C9C153E}"/>
              </a:ext>
            </a:extLst>
          </p:cNvPr>
          <p:cNvCxnSpPr>
            <a:cxnSpLocks/>
            <a:endCxn id="7" idx="0"/>
          </p:cNvCxnSpPr>
          <p:nvPr/>
        </p:nvCxnSpPr>
        <p:spPr>
          <a:xfrm flipH="1">
            <a:off x="899285" y="5793988"/>
            <a:ext cx="8475848" cy="500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0D4DFB-B1C4-BF29-5E8D-4FD2EBB2A54A}"/>
              </a:ext>
            </a:extLst>
          </p:cNvPr>
          <p:cNvCxnSpPr>
            <a:cxnSpLocks/>
          </p:cNvCxnSpPr>
          <p:nvPr/>
        </p:nvCxnSpPr>
        <p:spPr>
          <a:xfrm>
            <a:off x="6007216" y="1338585"/>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10497D7-6777-F119-4DCD-1BA2CB26C0F2}"/>
              </a:ext>
            </a:extLst>
          </p:cNvPr>
          <p:cNvCxnSpPr>
            <a:cxnSpLocks/>
          </p:cNvCxnSpPr>
          <p:nvPr/>
        </p:nvCxnSpPr>
        <p:spPr>
          <a:xfrm>
            <a:off x="6797863" y="1376203"/>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600D5E-871C-ECE3-555A-14087C53A6E9}"/>
              </a:ext>
            </a:extLst>
          </p:cNvPr>
          <p:cNvCxnSpPr>
            <a:cxnSpLocks/>
          </p:cNvCxnSpPr>
          <p:nvPr/>
        </p:nvCxnSpPr>
        <p:spPr>
          <a:xfrm>
            <a:off x="7501239" y="1354789"/>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395E817-942E-CA6A-A668-F79493527955}"/>
              </a:ext>
            </a:extLst>
          </p:cNvPr>
          <p:cNvCxnSpPr>
            <a:cxnSpLocks/>
          </p:cNvCxnSpPr>
          <p:nvPr/>
        </p:nvCxnSpPr>
        <p:spPr>
          <a:xfrm>
            <a:off x="8330586" y="1330774"/>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06BDA0-7052-569E-5C46-95AA9D152236}"/>
              </a:ext>
            </a:extLst>
          </p:cNvPr>
          <p:cNvCxnSpPr>
            <a:cxnSpLocks/>
          </p:cNvCxnSpPr>
          <p:nvPr/>
        </p:nvCxnSpPr>
        <p:spPr>
          <a:xfrm>
            <a:off x="9085775" y="1354789"/>
            <a:ext cx="0" cy="44678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859913-E483-0898-AEAB-4C39F92DBB97}"/>
              </a:ext>
            </a:extLst>
          </p:cNvPr>
          <p:cNvCxnSpPr>
            <a:cxnSpLocks/>
          </p:cNvCxnSpPr>
          <p:nvPr/>
        </p:nvCxnSpPr>
        <p:spPr>
          <a:xfrm flipH="1">
            <a:off x="949125" y="4740564"/>
            <a:ext cx="1632195"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3479C65-E59A-D193-4EF6-B99E793B79B7}"/>
              </a:ext>
            </a:extLst>
          </p:cNvPr>
          <p:cNvSpPr txBox="1"/>
          <p:nvPr/>
        </p:nvSpPr>
        <p:spPr>
          <a:xfrm>
            <a:off x="1187990" y="162035"/>
            <a:ext cx="9975724" cy="923330"/>
          </a:xfrm>
          <a:prstGeom prst="rect">
            <a:avLst/>
          </a:prstGeom>
          <a:solidFill>
            <a:schemeClr val="bg1"/>
          </a:solidFill>
        </p:spPr>
        <p:txBody>
          <a:bodyPr wrap="square" rtlCol="0">
            <a:spAutoFit/>
          </a:bodyPr>
          <a:lstStyle/>
          <a:p>
            <a:pPr algn="ctr"/>
            <a:r>
              <a:rPr lang="en-NZ" dirty="0"/>
              <a:t>If demand expands as fast as the new outside supply then the incumbent firms can preserve their shareholder value while losing market share – but this requires either segmenting the market or taking control of the outside supply to bring it in-house</a:t>
            </a:r>
          </a:p>
        </p:txBody>
      </p:sp>
      <p:sp>
        <p:nvSpPr>
          <p:cNvPr id="45" name="TextBox 44">
            <a:extLst>
              <a:ext uri="{FF2B5EF4-FFF2-40B4-BE49-F238E27FC236}">
                <a16:creationId xmlns:a16="http://schemas.microsoft.com/office/drawing/2014/main" id="{8CE67910-20E0-C4AC-C1F2-E7C56426286B}"/>
              </a:ext>
            </a:extLst>
          </p:cNvPr>
          <p:cNvSpPr txBox="1"/>
          <p:nvPr/>
        </p:nvSpPr>
        <p:spPr>
          <a:xfrm>
            <a:off x="9298710" y="1834377"/>
            <a:ext cx="2743200" cy="3139321"/>
          </a:xfrm>
          <a:prstGeom prst="rect">
            <a:avLst/>
          </a:prstGeom>
          <a:solidFill>
            <a:schemeClr val="bg1"/>
          </a:solidFill>
        </p:spPr>
        <p:txBody>
          <a:bodyPr wrap="square" rtlCol="0">
            <a:spAutoFit/>
          </a:bodyPr>
          <a:lstStyle/>
          <a:p>
            <a:r>
              <a:rPr lang="en-NZ" dirty="0"/>
              <a:t>Here the incumbents install the renewables themselves and keep the price up and take big rents on the new tech</a:t>
            </a:r>
          </a:p>
          <a:p>
            <a:endParaRPr lang="en-NZ" dirty="0"/>
          </a:p>
          <a:p>
            <a:r>
              <a:rPr lang="en-NZ" dirty="0"/>
              <a:t>This is no longer competition for the market, and the outcome is quite different!</a:t>
            </a:r>
          </a:p>
          <a:p>
            <a:endParaRPr lang="en-NZ" dirty="0"/>
          </a:p>
        </p:txBody>
      </p:sp>
      <p:cxnSp>
        <p:nvCxnSpPr>
          <p:cNvPr id="50" name="Straight Connector 49">
            <a:extLst>
              <a:ext uri="{FF2B5EF4-FFF2-40B4-BE49-F238E27FC236}">
                <a16:creationId xmlns:a16="http://schemas.microsoft.com/office/drawing/2014/main" id="{132A1DD5-168E-4A59-56C0-F164D5BCDE2F}"/>
              </a:ext>
            </a:extLst>
          </p:cNvPr>
          <p:cNvCxnSpPr>
            <a:cxnSpLocks/>
          </p:cNvCxnSpPr>
          <p:nvPr/>
        </p:nvCxnSpPr>
        <p:spPr>
          <a:xfrm flipH="1">
            <a:off x="958019" y="3467837"/>
            <a:ext cx="8127756"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277C7CCC-519C-BFE3-0021-D8070D49AF4A}"/>
              </a:ext>
            </a:extLst>
          </p:cNvPr>
          <p:cNvSpPr txBox="1"/>
          <p:nvPr/>
        </p:nvSpPr>
        <p:spPr>
          <a:xfrm>
            <a:off x="640582" y="3283171"/>
            <a:ext cx="356188" cy="369332"/>
          </a:xfrm>
          <a:prstGeom prst="rect">
            <a:avLst/>
          </a:prstGeom>
          <a:noFill/>
        </p:spPr>
        <p:txBody>
          <a:bodyPr wrap="none" rtlCol="0">
            <a:spAutoFit/>
          </a:bodyPr>
          <a:lstStyle/>
          <a:p>
            <a:r>
              <a:rPr lang="en-NZ" dirty="0"/>
              <a:t>P</a:t>
            </a:r>
            <a:r>
              <a:rPr lang="en-NZ" baseline="-25000" dirty="0"/>
              <a:t>I</a:t>
            </a:r>
            <a:endParaRPr lang="en-NZ" dirty="0"/>
          </a:p>
        </p:txBody>
      </p:sp>
      <p:sp>
        <p:nvSpPr>
          <p:cNvPr id="52" name="TextBox 51">
            <a:extLst>
              <a:ext uri="{FF2B5EF4-FFF2-40B4-BE49-F238E27FC236}">
                <a16:creationId xmlns:a16="http://schemas.microsoft.com/office/drawing/2014/main" id="{3BD81A85-E1C4-EE42-6A68-681C879662F4}"/>
              </a:ext>
            </a:extLst>
          </p:cNvPr>
          <p:cNvSpPr txBox="1"/>
          <p:nvPr/>
        </p:nvSpPr>
        <p:spPr>
          <a:xfrm>
            <a:off x="3570623" y="6329989"/>
            <a:ext cx="663964" cy="369332"/>
          </a:xfrm>
          <a:prstGeom prst="rect">
            <a:avLst/>
          </a:prstGeom>
          <a:noFill/>
        </p:spPr>
        <p:txBody>
          <a:bodyPr wrap="none" rtlCol="0">
            <a:spAutoFit/>
          </a:bodyPr>
          <a:lstStyle/>
          <a:p>
            <a:r>
              <a:rPr lang="en-NZ" dirty="0"/>
              <a:t>GWh</a:t>
            </a:r>
          </a:p>
        </p:txBody>
      </p:sp>
      <p:sp>
        <p:nvSpPr>
          <p:cNvPr id="10" name="Date Placeholder 9">
            <a:extLst>
              <a:ext uri="{FF2B5EF4-FFF2-40B4-BE49-F238E27FC236}">
                <a16:creationId xmlns:a16="http://schemas.microsoft.com/office/drawing/2014/main" id="{8BE8D6FC-1882-F834-EF67-F8BEC6F500F2}"/>
              </a:ext>
            </a:extLst>
          </p:cNvPr>
          <p:cNvSpPr>
            <a:spLocks noGrp="1"/>
          </p:cNvSpPr>
          <p:nvPr>
            <p:ph type="dt" sz="half" idx="10"/>
          </p:nvPr>
        </p:nvSpPr>
        <p:spPr/>
        <p:txBody>
          <a:bodyPr/>
          <a:lstStyle/>
          <a:p>
            <a:fld id="{5E154FEE-9425-402A-8090-A55A841864EE}" type="datetime1">
              <a:rPr lang="en-NZ" smtClean="0"/>
              <a:t>18/07/2026</a:t>
            </a:fld>
            <a:endParaRPr lang="en-NZ"/>
          </a:p>
        </p:txBody>
      </p:sp>
      <p:sp>
        <p:nvSpPr>
          <p:cNvPr id="37" name="TextBox 36">
            <a:extLst>
              <a:ext uri="{FF2B5EF4-FFF2-40B4-BE49-F238E27FC236}">
                <a16:creationId xmlns:a16="http://schemas.microsoft.com/office/drawing/2014/main" id="{D1357493-DAD8-3D92-5C18-4E61CAF9DF25}"/>
              </a:ext>
            </a:extLst>
          </p:cNvPr>
          <p:cNvSpPr txBox="1"/>
          <p:nvPr/>
        </p:nvSpPr>
        <p:spPr>
          <a:xfrm>
            <a:off x="5177870" y="1097983"/>
            <a:ext cx="466794" cy="369332"/>
          </a:xfrm>
          <a:prstGeom prst="rect">
            <a:avLst/>
          </a:prstGeom>
          <a:noFill/>
        </p:spPr>
        <p:txBody>
          <a:bodyPr wrap="none" rtlCol="0">
            <a:spAutoFit/>
          </a:bodyPr>
          <a:lstStyle/>
          <a:p>
            <a:r>
              <a:rPr lang="en-NZ" dirty="0"/>
              <a:t>D1</a:t>
            </a:r>
          </a:p>
        </p:txBody>
      </p:sp>
      <p:sp>
        <p:nvSpPr>
          <p:cNvPr id="41" name="TextBox 40">
            <a:extLst>
              <a:ext uri="{FF2B5EF4-FFF2-40B4-BE49-F238E27FC236}">
                <a16:creationId xmlns:a16="http://schemas.microsoft.com/office/drawing/2014/main" id="{9BCB4ADB-76FC-A91D-BFD5-20FCA6FD2441}"/>
              </a:ext>
            </a:extLst>
          </p:cNvPr>
          <p:cNvSpPr txBox="1"/>
          <p:nvPr/>
        </p:nvSpPr>
        <p:spPr>
          <a:xfrm>
            <a:off x="6559064" y="1063572"/>
            <a:ext cx="466794" cy="369332"/>
          </a:xfrm>
          <a:prstGeom prst="rect">
            <a:avLst/>
          </a:prstGeom>
          <a:noFill/>
        </p:spPr>
        <p:txBody>
          <a:bodyPr wrap="none" rtlCol="0">
            <a:spAutoFit/>
          </a:bodyPr>
          <a:lstStyle/>
          <a:p>
            <a:r>
              <a:rPr lang="en-NZ" dirty="0"/>
              <a:t>D3</a:t>
            </a:r>
          </a:p>
        </p:txBody>
      </p:sp>
      <p:sp>
        <p:nvSpPr>
          <p:cNvPr id="47" name="TextBox 46">
            <a:extLst>
              <a:ext uri="{FF2B5EF4-FFF2-40B4-BE49-F238E27FC236}">
                <a16:creationId xmlns:a16="http://schemas.microsoft.com/office/drawing/2014/main" id="{182AD6CC-427C-46F0-50D5-AB4E798BB6B5}"/>
              </a:ext>
            </a:extLst>
          </p:cNvPr>
          <p:cNvSpPr txBox="1"/>
          <p:nvPr/>
        </p:nvSpPr>
        <p:spPr>
          <a:xfrm>
            <a:off x="5787470" y="1077552"/>
            <a:ext cx="466794" cy="369332"/>
          </a:xfrm>
          <a:prstGeom prst="rect">
            <a:avLst/>
          </a:prstGeom>
          <a:noFill/>
        </p:spPr>
        <p:txBody>
          <a:bodyPr wrap="none" rtlCol="0">
            <a:spAutoFit/>
          </a:bodyPr>
          <a:lstStyle/>
          <a:p>
            <a:r>
              <a:rPr lang="en-NZ" dirty="0"/>
              <a:t>D2</a:t>
            </a:r>
          </a:p>
        </p:txBody>
      </p:sp>
      <p:sp>
        <p:nvSpPr>
          <p:cNvPr id="49" name="TextBox 48">
            <a:extLst>
              <a:ext uri="{FF2B5EF4-FFF2-40B4-BE49-F238E27FC236}">
                <a16:creationId xmlns:a16="http://schemas.microsoft.com/office/drawing/2014/main" id="{143D329F-3D25-0F5E-ACAC-1DB1DE2AB00E}"/>
              </a:ext>
            </a:extLst>
          </p:cNvPr>
          <p:cNvSpPr txBox="1"/>
          <p:nvPr/>
        </p:nvSpPr>
        <p:spPr>
          <a:xfrm>
            <a:off x="8859754" y="1086620"/>
            <a:ext cx="466794" cy="369332"/>
          </a:xfrm>
          <a:prstGeom prst="rect">
            <a:avLst/>
          </a:prstGeom>
          <a:noFill/>
        </p:spPr>
        <p:txBody>
          <a:bodyPr wrap="none" rtlCol="0">
            <a:spAutoFit/>
          </a:bodyPr>
          <a:lstStyle/>
          <a:p>
            <a:r>
              <a:rPr lang="en-NZ" dirty="0"/>
              <a:t>D6</a:t>
            </a:r>
          </a:p>
        </p:txBody>
      </p:sp>
      <p:sp>
        <p:nvSpPr>
          <p:cNvPr id="54" name="TextBox 53">
            <a:extLst>
              <a:ext uri="{FF2B5EF4-FFF2-40B4-BE49-F238E27FC236}">
                <a16:creationId xmlns:a16="http://schemas.microsoft.com/office/drawing/2014/main" id="{E3D1EDDB-493B-FDAF-64CE-8EDB671C0DCC}"/>
              </a:ext>
            </a:extLst>
          </p:cNvPr>
          <p:cNvSpPr txBox="1"/>
          <p:nvPr/>
        </p:nvSpPr>
        <p:spPr>
          <a:xfrm>
            <a:off x="7260466" y="1085365"/>
            <a:ext cx="466794" cy="369332"/>
          </a:xfrm>
          <a:prstGeom prst="rect">
            <a:avLst/>
          </a:prstGeom>
          <a:noFill/>
        </p:spPr>
        <p:txBody>
          <a:bodyPr wrap="none" rtlCol="0">
            <a:spAutoFit/>
          </a:bodyPr>
          <a:lstStyle/>
          <a:p>
            <a:r>
              <a:rPr lang="en-NZ" dirty="0"/>
              <a:t>D4</a:t>
            </a:r>
          </a:p>
        </p:txBody>
      </p:sp>
      <p:sp>
        <p:nvSpPr>
          <p:cNvPr id="58" name="TextBox 57">
            <a:extLst>
              <a:ext uri="{FF2B5EF4-FFF2-40B4-BE49-F238E27FC236}">
                <a16:creationId xmlns:a16="http://schemas.microsoft.com/office/drawing/2014/main" id="{F408FC4E-9605-0071-0F4B-64646238ADE0}"/>
              </a:ext>
            </a:extLst>
          </p:cNvPr>
          <p:cNvSpPr txBox="1"/>
          <p:nvPr/>
        </p:nvSpPr>
        <p:spPr>
          <a:xfrm>
            <a:off x="8060110" y="1097983"/>
            <a:ext cx="466794" cy="369332"/>
          </a:xfrm>
          <a:prstGeom prst="rect">
            <a:avLst/>
          </a:prstGeom>
          <a:noFill/>
        </p:spPr>
        <p:txBody>
          <a:bodyPr wrap="none" rtlCol="0">
            <a:spAutoFit/>
          </a:bodyPr>
          <a:lstStyle/>
          <a:p>
            <a:r>
              <a:rPr lang="en-NZ" dirty="0"/>
              <a:t>D5</a:t>
            </a:r>
          </a:p>
        </p:txBody>
      </p:sp>
      <p:cxnSp>
        <p:nvCxnSpPr>
          <p:cNvPr id="62" name="Straight Connector 61">
            <a:extLst>
              <a:ext uri="{FF2B5EF4-FFF2-40B4-BE49-F238E27FC236}">
                <a16:creationId xmlns:a16="http://schemas.microsoft.com/office/drawing/2014/main" id="{70E22DD9-6DC3-A9AE-27CA-4E37A8482E0C}"/>
              </a:ext>
            </a:extLst>
          </p:cNvPr>
          <p:cNvCxnSpPr>
            <a:cxnSpLocks/>
          </p:cNvCxnSpPr>
          <p:nvPr/>
        </p:nvCxnSpPr>
        <p:spPr>
          <a:xfrm flipV="1">
            <a:off x="4612400" y="3466433"/>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F59B8BA-2FC2-9C14-4219-6B60EA940636}"/>
              </a:ext>
            </a:extLst>
          </p:cNvPr>
          <p:cNvCxnSpPr>
            <a:cxnSpLocks/>
          </p:cNvCxnSpPr>
          <p:nvPr/>
        </p:nvCxnSpPr>
        <p:spPr>
          <a:xfrm flipV="1">
            <a:off x="3042101" y="3474945"/>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337284A-7FDA-C3D0-5855-85F348D93CCF}"/>
              </a:ext>
            </a:extLst>
          </p:cNvPr>
          <p:cNvCxnSpPr>
            <a:cxnSpLocks/>
          </p:cNvCxnSpPr>
          <p:nvPr/>
        </p:nvCxnSpPr>
        <p:spPr>
          <a:xfrm flipV="1">
            <a:off x="3751043" y="3475293"/>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900985B-2757-D176-A59E-487E051FD630}"/>
              </a:ext>
            </a:extLst>
          </p:cNvPr>
          <p:cNvCxnSpPr>
            <a:cxnSpLocks/>
          </p:cNvCxnSpPr>
          <p:nvPr/>
        </p:nvCxnSpPr>
        <p:spPr>
          <a:xfrm flipV="1">
            <a:off x="2266472" y="3492794"/>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F65D674-8881-8618-5978-85730845F5B7}"/>
              </a:ext>
            </a:extLst>
          </p:cNvPr>
          <p:cNvCxnSpPr>
            <a:cxnSpLocks/>
          </p:cNvCxnSpPr>
          <p:nvPr/>
        </p:nvCxnSpPr>
        <p:spPr>
          <a:xfrm flipV="1">
            <a:off x="1599859" y="3457728"/>
            <a:ext cx="3750198" cy="1766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677B32D-F2C9-D0AF-D0B2-C6566A17BD9D}"/>
              </a:ext>
            </a:extLst>
          </p:cNvPr>
          <p:cNvCxnSpPr>
            <a:cxnSpLocks/>
          </p:cNvCxnSpPr>
          <p:nvPr/>
        </p:nvCxnSpPr>
        <p:spPr>
          <a:xfrm flipH="1">
            <a:off x="3376715" y="4740564"/>
            <a:ext cx="7430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D74080D-9355-4490-9504-0CDAB583C811}"/>
              </a:ext>
            </a:extLst>
          </p:cNvPr>
          <p:cNvCxnSpPr>
            <a:cxnSpLocks/>
          </p:cNvCxnSpPr>
          <p:nvPr/>
        </p:nvCxnSpPr>
        <p:spPr>
          <a:xfrm flipH="1">
            <a:off x="2581320" y="4741052"/>
            <a:ext cx="7430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EF3D2A4-6852-C2C1-B130-D7E1B7F63B5A}"/>
              </a:ext>
            </a:extLst>
          </p:cNvPr>
          <p:cNvCxnSpPr>
            <a:cxnSpLocks/>
          </p:cNvCxnSpPr>
          <p:nvPr/>
        </p:nvCxnSpPr>
        <p:spPr>
          <a:xfrm flipH="1">
            <a:off x="4119756" y="4740564"/>
            <a:ext cx="7430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23110F0-03CC-0775-BB08-CE7C0FE3B982}"/>
              </a:ext>
            </a:extLst>
          </p:cNvPr>
          <p:cNvCxnSpPr>
            <a:cxnSpLocks/>
          </p:cNvCxnSpPr>
          <p:nvPr/>
        </p:nvCxnSpPr>
        <p:spPr>
          <a:xfrm flipH="1">
            <a:off x="4862797" y="4746218"/>
            <a:ext cx="7430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0EE5D3C-4D48-392F-678B-E4BBBAC62F90}"/>
              </a:ext>
            </a:extLst>
          </p:cNvPr>
          <p:cNvCxnSpPr>
            <a:cxnSpLocks/>
          </p:cNvCxnSpPr>
          <p:nvPr/>
        </p:nvCxnSpPr>
        <p:spPr>
          <a:xfrm flipH="1">
            <a:off x="5605838" y="4740564"/>
            <a:ext cx="7430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61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childTnLst>
                                  <p:subTnLst>
                                    <p:set>
                                      <p:cBhvr override="childStyle">
                                        <p:cTn dur="1" fill="hold" display="0" masterRel="nextClick" afterEffect="1"/>
                                        <p:tgtEl>
                                          <p:spTgt spid="6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subTnLst>
                                    <p:set>
                                      <p:cBhvr override="childStyle">
                                        <p:cTn dur="1" fill="hold" display="0" masterRel="nextClick" afterEffect="1"/>
                                        <p:tgtEl>
                                          <p:spTgt spid="6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subTnLst>
                                    <p:set>
                                      <p:cBhvr override="childStyle">
                                        <p:cTn dur="1" fill="hold" display="0" masterRel="nextClick" afterEffect="1"/>
                                        <p:tgtEl>
                                          <p:spTgt spid="63"/>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subTnLst>
                                    <p:set>
                                      <p:cBhvr override="childStyle">
                                        <p:cTn dur="1" fill="hold" display="0" masterRel="nextClick" afterEffect="1"/>
                                        <p:tgtEl>
                                          <p:spTgt spid="64"/>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2"/>
                                        </p:tgtEl>
                                        <p:attrNameLst>
                                          <p:attrName>style.visibility</p:attrName>
                                        </p:attrNameLst>
                                      </p:cBhvr>
                                      <p:to>
                                        <p:strVal val="visible"/>
                                      </p:to>
                                    </p:set>
                                  </p:childTnLst>
                                  <p:subTnLst>
                                    <p:set>
                                      <p:cBhvr override="childStyle">
                                        <p:cTn dur="1" fill="hold" display="0" masterRel="nextClick" afterEffect="1"/>
                                        <p:tgtEl>
                                          <p:spTgt spid="62"/>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4A36-574F-C4D6-89B9-25BEC301F70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5795829-0C86-9E94-780F-CBAA306A0059}"/>
              </a:ext>
            </a:extLst>
          </p:cNvPr>
          <p:cNvSpPr/>
          <p:nvPr/>
        </p:nvSpPr>
        <p:spPr>
          <a:xfrm>
            <a:off x="2069535" y="3953410"/>
            <a:ext cx="7319831" cy="692159"/>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Rectangle 12">
            <a:extLst>
              <a:ext uri="{FF2B5EF4-FFF2-40B4-BE49-F238E27FC236}">
                <a16:creationId xmlns:a16="http://schemas.microsoft.com/office/drawing/2014/main" id="{9F9BF8CF-D7A7-C0EE-5BE8-6C0C1C016656}"/>
              </a:ext>
            </a:extLst>
          </p:cNvPr>
          <p:cNvSpPr/>
          <p:nvPr/>
        </p:nvSpPr>
        <p:spPr>
          <a:xfrm>
            <a:off x="2084054" y="4659122"/>
            <a:ext cx="7322451" cy="126502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2000" b="1" dirty="0" err="1">
                <a:solidFill>
                  <a:schemeClr val="tx1"/>
                </a:solidFill>
                <a:latin typeface="Calibri" panose="020F0502020204030204" pitchFamily="34" charset="0"/>
                <a:ea typeface="Calibri" panose="020F0502020204030204" pitchFamily="34" charset="0"/>
                <a:cs typeface="Calibri" panose="020F0502020204030204" pitchFamily="34" charset="0"/>
              </a:rPr>
              <a:t>Gentailers</a:t>
            </a:r>
            <a:r>
              <a:rPr lang="en-NZ" sz="2000" b="1" dirty="0">
                <a:solidFill>
                  <a:schemeClr val="tx1"/>
                </a:solidFill>
                <a:latin typeface="Calibri" panose="020F0502020204030204" pitchFamily="34" charset="0"/>
                <a:ea typeface="Calibri" panose="020F0502020204030204" pitchFamily="34" charset="0"/>
                <a:cs typeface="Calibri" panose="020F0502020204030204" pitchFamily="34" charset="0"/>
              </a:rPr>
              <a:t>’ wholesale revenue (price x quantity)</a:t>
            </a:r>
          </a:p>
        </p:txBody>
      </p:sp>
      <p:sp>
        <p:nvSpPr>
          <p:cNvPr id="2" name="Title 1">
            <a:extLst>
              <a:ext uri="{FF2B5EF4-FFF2-40B4-BE49-F238E27FC236}">
                <a16:creationId xmlns:a16="http://schemas.microsoft.com/office/drawing/2014/main" id="{D0677447-01B8-B2CC-0D37-497A4CE50AFB}"/>
              </a:ext>
            </a:extLst>
          </p:cNvPr>
          <p:cNvSpPr>
            <a:spLocks noGrp="1"/>
          </p:cNvSpPr>
          <p:nvPr>
            <p:ph type="title"/>
          </p:nvPr>
        </p:nvSpPr>
        <p:spPr>
          <a:xfrm>
            <a:off x="838200" y="144408"/>
            <a:ext cx="10515600" cy="496723"/>
          </a:xfrm>
        </p:spPr>
        <p:txBody>
          <a:bodyPr>
            <a:normAutofit fontScale="90000"/>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Using the bucket-diagram model for competing supply technologies 1: Central supply dominant as now</a:t>
            </a:r>
          </a:p>
        </p:txBody>
      </p:sp>
      <p:cxnSp>
        <p:nvCxnSpPr>
          <p:cNvPr id="3" name="Straight Connector 2">
            <a:extLst>
              <a:ext uri="{FF2B5EF4-FFF2-40B4-BE49-F238E27FC236}">
                <a16:creationId xmlns:a16="http://schemas.microsoft.com/office/drawing/2014/main" id="{81820D70-7270-AB0D-CF9C-FCE481B6347F}"/>
              </a:ext>
            </a:extLst>
          </p:cNvPr>
          <p:cNvCxnSpPr>
            <a:cxnSpLocks/>
          </p:cNvCxnSpPr>
          <p:nvPr/>
        </p:nvCxnSpPr>
        <p:spPr>
          <a:xfrm>
            <a:off x="2069535" y="916462"/>
            <a:ext cx="0" cy="500768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7E643A50-2D60-68F5-8B32-46DE3A13AAFA}"/>
              </a:ext>
            </a:extLst>
          </p:cNvPr>
          <p:cNvCxnSpPr/>
          <p:nvPr/>
        </p:nvCxnSpPr>
        <p:spPr>
          <a:xfrm>
            <a:off x="9421023" y="130134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5B894F50-640B-023F-BB24-8796E25076A8}"/>
              </a:ext>
            </a:extLst>
          </p:cNvPr>
          <p:cNvCxnSpPr>
            <a:cxnSpLocks/>
          </p:cNvCxnSpPr>
          <p:nvPr/>
        </p:nvCxnSpPr>
        <p:spPr>
          <a:xfrm flipH="1">
            <a:off x="2098566" y="590237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706876-DB3F-5CB3-1397-E131CA93EBDE}"/>
              </a:ext>
            </a:extLst>
          </p:cNvPr>
          <p:cNvSpPr txBox="1"/>
          <p:nvPr/>
        </p:nvSpPr>
        <p:spPr>
          <a:xfrm>
            <a:off x="478305" y="593297"/>
            <a:ext cx="1701671" cy="923330"/>
          </a:xfrm>
          <a:prstGeom prst="rect">
            <a:avLst/>
          </a:prstGeom>
          <a:noFill/>
        </p:spPr>
        <p:txBody>
          <a:bodyPr wrap="square" rtlCol="0">
            <a:spAutoFit/>
          </a:bodyPr>
          <a:lstStyle/>
          <a:p>
            <a:pPr algn="ctr"/>
            <a:r>
              <a:rPr lang="en-NZ" dirty="0">
                <a:solidFill>
                  <a:srgbClr val="FF0000"/>
                </a:solidFill>
              </a:rPr>
              <a:t>Supply price of grid-connected generation </a:t>
            </a:r>
          </a:p>
        </p:txBody>
      </p:sp>
      <p:sp>
        <p:nvSpPr>
          <p:cNvPr id="8" name="TextBox 7">
            <a:extLst>
              <a:ext uri="{FF2B5EF4-FFF2-40B4-BE49-F238E27FC236}">
                <a16:creationId xmlns:a16="http://schemas.microsoft.com/office/drawing/2014/main" id="{5A01224C-ED6D-6F8B-9FA9-CD85C5D64757}"/>
              </a:ext>
            </a:extLst>
          </p:cNvPr>
          <p:cNvSpPr txBox="1"/>
          <p:nvPr/>
        </p:nvSpPr>
        <p:spPr>
          <a:xfrm>
            <a:off x="8657406" y="580205"/>
            <a:ext cx="1701671" cy="923330"/>
          </a:xfrm>
          <a:prstGeom prst="rect">
            <a:avLst/>
          </a:prstGeom>
          <a:noFill/>
        </p:spPr>
        <p:txBody>
          <a:bodyPr wrap="square" rtlCol="0">
            <a:spAutoFit/>
          </a:bodyPr>
          <a:lstStyle/>
          <a:p>
            <a:pPr algn="ctr"/>
            <a:r>
              <a:rPr lang="en-NZ" dirty="0">
                <a:solidFill>
                  <a:srgbClr val="00B050"/>
                </a:solidFill>
              </a:rPr>
              <a:t>Supply price of distributed technology </a:t>
            </a:r>
          </a:p>
        </p:txBody>
      </p:sp>
      <p:sp>
        <p:nvSpPr>
          <p:cNvPr id="10" name="TextBox 9">
            <a:extLst>
              <a:ext uri="{FF2B5EF4-FFF2-40B4-BE49-F238E27FC236}">
                <a16:creationId xmlns:a16="http://schemas.microsoft.com/office/drawing/2014/main" id="{5A9AA545-952A-FBBF-63BF-D562DE0F215A}"/>
              </a:ext>
            </a:extLst>
          </p:cNvPr>
          <p:cNvSpPr txBox="1"/>
          <p:nvPr/>
        </p:nvSpPr>
        <p:spPr>
          <a:xfrm>
            <a:off x="1530381" y="6215029"/>
            <a:ext cx="8258625" cy="369332"/>
          </a:xfrm>
          <a:prstGeom prst="rect">
            <a:avLst/>
          </a:prstGeom>
          <a:noFill/>
        </p:spPr>
        <p:txBody>
          <a:bodyPr wrap="square" rtlCol="0">
            <a:spAutoFit/>
          </a:bodyPr>
          <a:lstStyle/>
          <a:p>
            <a:pPr algn="ctr"/>
            <a:r>
              <a:rPr lang="en-NZ" dirty="0"/>
              <a:t>Total market demand for electricity per period assumed fixed (inelastic)</a:t>
            </a:r>
          </a:p>
        </p:txBody>
      </p:sp>
      <p:sp>
        <p:nvSpPr>
          <p:cNvPr id="12" name="Right Brace 11">
            <a:extLst>
              <a:ext uri="{FF2B5EF4-FFF2-40B4-BE49-F238E27FC236}">
                <a16:creationId xmlns:a16="http://schemas.microsoft.com/office/drawing/2014/main" id="{270BB959-CAFE-8D63-E20C-80D72FD054F8}"/>
              </a:ext>
            </a:extLst>
          </p:cNvPr>
          <p:cNvSpPr/>
          <p:nvPr/>
        </p:nvSpPr>
        <p:spPr>
          <a:xfrm rot="5400000">
            <a:off x="5605577" y="2509439"/>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14" name="Arc 13">
            <a:extLst>
              <a:ext uri="{FF2B5EF4-FFF2-40B4-BE49-F238E27FC236}">
                <a16:creationId xmlns:a16="http://schemas.microsoft.com/office/drawing/2014/main" id="{1542043E-EC70-F6C5-8E2F-75FE8D1E1986}"/>
              </a:ext>
            </a:extLst>
          </p:cNvPr>
          <p:cNvSpPr/>
          <p:nvPr/>
        </p:nvSpPr>
        <p:spPr>
          <a:xfrm rot="10997521">
            <a:off x="3171718" y="-3841794"/>
            <a:ext cx="12691102" cy="7780694"/>
          </a:xfrm>
          <a:prstGeom prst="arc">
            <a:avLst>
              <a:gd name="adj1" fmla="val 16068494"/>
              <a:gd name="adj2" fmla="val 20952069"/>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7" name="TextBox 6">
            <a:extLst>
              <a:ext uri="{FF2B5EF4-FFF2-40B4-BE49-F238E27FC236}">
                <a16:creationId xmlns:a16="http://schemas.microsoft.com/office/drawing/2014/main" id="{6A84A2E6-6367-8974-98FF-4978C8748CEF}"/>
              </a:ext>
            </a:extLst>
          </p:cNvPr>
          <p:cNvSpPr txBox="1"/>
          <p:nvPr/>
        </p:nvSpPr>
        <p:spPr>
          <a:xfrm>
            <a:off x="2959909" y="3976323"/>
            <a:ext cx="5497184" cy="646331"/>
          </a:xfrm>
          <a:prstGeom prst="rect">
            <a:avLst/>
          </a:prstGeom>
          <a:noFill/>
        </p:spPr>
        <p:txBody>
          <a:bodyPr wrap="square" rtlCol="0">
            <a:spAutoFit/>
          </a:bodyPr>
          <a:lstStyle/>
          <a:p>
            <a:pPr algn="ctr"/>
            <a:r>
              <a:rPr lang="en-NZ" b="1" dirty="0">
                <a:solidFill>
                  <a:schemeClr val="tx1"/>
                </a:solidFill>
              </a:rPr>
              <a:t>Transpower’s recoverable </a:t>
            </a:r>
            <a:r>
              <a:rPr lang="en-NZ" b="1" dirty="0"/>
              <a:t>grid </a:t>
            </a:r>
            <a:r>
              <a:rPr lang="en-NZ" b="1" dirty="0">
                <a:solidFill>
                  <a:schemeClr val="tx1"/>
                </a:solidFill>
              </a:rPr>
              <a:t>revenue (set by Commerce Commission)</a:t>
            </a:r>
            <a:endParaRPr lang="en-NZ" b="1" dirty="0"/>
          </a:p>
        </p:txBody>
      </p:sp>
      <p:sp>
        <p:nvSpPr>
          <p:cNvPr id="18" name="Left Brace 17">
            <a:extLst>
              <a:ext uri="{FF2B5EF4-FFF2-40B4-BE49-F238E27FC236}">
                <a16:creationId xmlns:a16="http://schemas.microsoft.com/office/drawing/2014/main" id="{B1E0E31B-CB90-9FBC-3D14-8F45698D3FDC}"/>
              </a:ext>
            </a:extLst>
          </p:cNvPr>
          <p:cNvSpPr/>
          <p:nvPr/>
        </p:nvSpPr>
        <p:spPr>
          <a:xfrm rot="10800000">
            <a:off x="9791358" y="3957464"/>
            <a:ext cx="280749" cy="196668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dirty="0"/>
          </a:p>
        </p:txBody>
      </p:sp>
      <p:sp>
        <p:nvSpPr>
          <p:cNvPr id="20" name="TextBox 19">
            <a:extLst>
              <a:ext uri="{FF2B5EF4-FFF2-40B4-BE49-F238E27FC236}">
                <a16:creationId xmlns:a16="http://schemas.microsoft.com/office/drawing/2014/main" id="{896D0D84-A004-D382-7B61-E86EEFA0E91D}"/>
              </a:ext>
            </a:extLst>
          </p:cNvPr>
          <p:cNvSpPr txBox="1"/>
          <p:nvPr/>
        </p:nvSpPr>
        <p:spPr>
          <a:xfrm>
            <a:off x="9847929" y="4544078"/>
            <a:ext cx="1685990" cy="646331"/>
          </a:xfrm>
          <a:prstGeom prst="rect">
            <a:avLst/>
          </a:prstGeom>
          <a:noFill/>
        </p:spPr>
        <p:txBody>
          <a:bodyPr wrap="square" rtlCol="0">
            <a:spAutoFit/>
          </a:bodyPr>
          <a:lstStyle/>
          <a:p>
            <a:pPr algn="ctr"/>
            <a:r>
              <a:rPr lang="en-NZ" dirty="0"/>
              <a:t>Total price of grid supply</a:t>
            </a:r>
          </a:p>
        </p:txBody>
      </p:sp>
      <p:cxnSp>
        <p:nvCxnSpPr>
          <p:cNvPr id="22" name="Straight Connector 21">
            <a:extLst>
              <a:ext uri="{FF2B5EF4-FFF2-40B4-BE49-F238E27FC236}">
                <a16:creationId xmlns:a16="http://schemas.microsoft.com/office/drawing/2014/main" id="{F1CF7238-2059-562A-5B20-A6A50D65F81D}"/>
              </a:ext>
            </a:extLst>
          </p:cNvPr>
          <p:cNvCxnSpPr/>
          <p:nvPr/>
        </p:nvCxnSpPr>
        <p:spPr>
          <a:xfrm>
            <a:off x="9421023" y="2743200"/>
            <a:ext cx="2203418" cy="0"/>
          </a:xfrm>
          <a:prstGeom prst="line">
            <a:avLst/>
          </a:prstGeom>
          <a:ln w="38100">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7083F784-EE58-8619-0788-56976E5669B7}"/>
              </a:ext>
            </a:extLst>
          </p:cNvPr>
          <p:cNvSpPr txBox="1"/>
          <p:nvPr/>
        </p:nvSpPr>
        <p:spPr>
          <a:xfrm>
            <a:off x="9788990" y="2431022"/>
            <a:ext cx="1835451" cy="646331"/>
          </a:xfrm>
          <a:prstGeom prst="rect">
            <a:avLst/>
          </a:prstGeom>
          <a:noFill/>
        </p:spPr>
        <p:txBody>
          <a:bodyPr wrap="square" rtlCol="0">
            <a:spAutoFit/>
          </a:bodyPr>
          <a:lstStyle/>
          <a:p>
            <a:pPr algn="ctr"/>
            <a:r>
              <a:rPr lang="en-NZ" dirty="0"/>
              <a:t>Cost of wind and solar c1990</a:t>
            </a:r>
          </a:p>
        </p:txBody>
      </p:sp>
      <p:sp>
        <p:nvSpPr>
          <p:cNvPr id="24" name="TextBox 23">
            <a:extLst>
              <a:ext uri="{FF2B5EF4-FFF2-40B4-BE49-F238E27FC236}">
                <a16:creationId xmlns:a16="http://schemas.microsoft.com/office/drawing/2014/main" id="{CCB1DA06-9A3D-0BB6-3793-0870F4CDDF76}"/>
              </a:ext>
            </a:extLst>
          </p:cNvPr>
          <p:cNvSpPr txBox="1"/>
          <p:nvPr/>
        </p:nvSpPr>
        <p:spPr>
          <a:xfrm rot="1643014">
            <a:off x="5664618" y="1269555"/>
            <a:ext cx="2454235" cy="1477328"/>
          </a:xfrm>
          <a:prstGeom prst="rect">
            <a:avLst/>
          </a:prstGeom>
          <a:noFill/>
        </p:spPr>
        <p:txBody>
          <a:bodyPr wrap="square" rtlCol="0">
            <a:spAutoFit/>
          </a:bodyPr>
          <a:lstStyle/>
          <a:p>
            <a:pPr algn="ctr"/>
            <a:r>
              <a:rPr lang="en-NZ" dirty="0"/>
              <a:t>Rectangular hyperbola (Transpower’s regulated allowed average revenue as quantity changes)</a:t>
            </a:r>
          </a:p>
        </p:txBody>
      </p:sp>
      <p:sp>
        <p:nvSpPr>
          <p:cNvPr id="25" name="Arrow: Right 24">
            <a:extLst>
              <a:ext uri="{FF2B5EF4-FFF2-40B4-BE49-F238E27FC236}">
                <a16:creationId xmlns:a16="http://schemas.microsoft.com/office/drawing/2014/main" id="{7B317E5C-6F42-C4A4-7CEE-1E03861BEDD5}"/>
              </a:ext>
            </a:extLst>
          </p:cNvPr>
          <p:cNvSpPr/>
          <p:nvPr/>
        </p:nvSpPr>
        <p:spPr>
          <a:xfrm rot="6978946">
            <a:off x="5831721" y="2522039"/>
            <a:ext cx="662151" cy="604098"/>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6" name="TextBox 25">
            <a:extLst>
              <a:ext uri="{FF2B5EF4-FFF2-40B4-BE49-F238E27FC236}">
                <a16:creationId xmlns:a16="http://schemas.microsoft.com/office/drawing/2014/main" id="{67CDD97F-24AB-9E0B-66F8-007DE60FCB92}"/>
              </a:ext>
            </a:extLst>
          </p:cNvPr>
          <p:cNvSpPr txBox="1"/>
          <p:nvPr/>
        </p:nvSpPr>
        <p:spPr>
          <a:xfrm>
            <a:off x="961995" y="3650763"/>
            <a:ext cx="1232338" cy="605294"/>
          </a:xfrm>
          <a:prstGeom prst="rect">
            <a:avLst/>
          </a:prstGeom>
          <a:noFill/>
        </p:spPr>
        <p:txBody>
          <a:bodyPr wrap="square" rtlCol="0">
            <a:spAutoFit/>
          </a:bodyPr>
          <a:lstStyle/>
          <a:p>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g</a:t>
            </a:r>
            <a:r>
              <a:rPr lang="en-NZ" sz="2000" b="1" baseline="-25000" dirty="0">
                <a:latin typeface="Calibri" panose="020F0502020204030204" pitchFamily="34" charset="0"/>
                <a:ea typeface="Calibri" panose="020F0502020204030204" pitchFamily="34" charset="0"/>
                <a:cs typeface="Calibri" panose="020F0502020204030204" pitchFamily="34" charset="0"/>
              </a:rPr>
              <a:t>=</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w+</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9A156177-EE63-7621-5A43-9C017B1B6085}"/>
              </a:ext>
            </a:extLst>
          </p:cNvPr>
          <p:cNvSpPr txBox="1"/>
          <p:nvPr/>
        </p:nvSpPr>
        <p:spPr>
          <a:xfrm>
            <a:off x="9041990" y="2526869"/>
            <a:ext cx="410690" cy="369332"/>
          </a:xfrm>
          <a:prstGeom prst="rect">
            <a:avLst/>
          </a:prstGeom>
          <a:noFill/>
        </p:spPr>
        <p:txBody>
          <a:bodyPr wrap="none" rtlCol="0">
            <a:spAutoFit/>
          </a:bodyPr>
          <a:lstStyle/>
          <a:p>
            <a:r>
              <a:rPr lang="en-NZ" b="1" dirty="0"/>
              <a:t>p</a:t>
            </a:r>
            <a:r>
              <a:rPr lang="en-NZ" sz="2000" b="1" baseline="-25000" dirty="0">
                <a:latin typeface="Calibri" panose="020F0502020204030204" pitchFamily="34" charset="0"/>
                <a:ea typeface="Calibri" panose="020F0502020204030204" pitchFamily="34" charset="0"/>
                <a:cs typeface="Calibri" panose="020F0502020204030204" pitchFamily="34" charset="0"/>
              </a:rPr>
              <a:t>d</a:t>
            </a:r>
          </a:p>
        </p:txBody>
      </p:sp>
      <p:sp>
        <p:nvSpPr>
          <p:cNvPr id="30" name="TextBox 29">
            <a:extLst>
              <a:ext uri="{FF2B5EF4-FFF2-40B4-BE49-F238E27FC236}">
                <a16:creationId xmlns:a16="http://schemas.microsoft.com/office/drawing/2014/main" id="{DC5CE111-6653-9BC6-01D6-BBC7C5442768}"/>
              </a:ext>
            </a:extLst>
          </p:cNvPr>
          <p:cNvSpPr txBox="1"/>
          <p:nvPr/>
        </p:nvSpPr>
        <p:spPr>
          <a:xfrm>
            <a:off x="1299171" y="4101667"/>
            <a:ext cx="372218"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t</a:t>
            </a:r>
            <a:endParaRPr lang="en-NZ" dirty="0"/>
          </a:p>
        </p:txBody>
      </p:sp>
      <p:sp>
        <p:nvSpPr>
          <p:cNvPr id="32" name="Left Brace 31">
            <a:extLst>
              <a:ext uri="{FF2B5EF4-FFF2-40B4-BE49-F238E27FC236}">
                <a16:creationId xmlns:a16="http://schemas.microsoft.com/office/drawing/2014/main" id="{CCCFC6C8-C6C0-97AA-0E55-FB0675AD4C5C}"/>
              </a:ext>
            </a:extLst>
          </p:cNvPr>
          <p:cNvSpPr/>
          <p:nvPr/>
        </p:nvSpPr>
        <p:spPr>
          <a:xfrm>
            <a:off x="1617120" y="3960185"/>
            <a:ext cx="435278" cy="698938"/>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34" name="Left Brace 33">
            <a:extLst>
              <a:ext uri="{FF2B5EF4-FFF2-40B4-BE49-F238E27FC236}">
                <a16:creationId xmlns:a16="http://schemas.microsoft.com/office/drawing/2014/main" id="{DAD22916-F3FD-0F88-82F9-D77528B3572A}"/>
              </a:ext>
            </a:extLst>
          </p:cNvPr>
          <p:cNvSpPr/>
          <p:nvPr/>
        </p:nvSpPr>
        <p:spPr>
          <a:xfrm>
            <a:off x="1548014" y="4732794"/>
            <a:ext cx="435278" cy="11695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36" name="TextBox 35">
            <a:extLst>
              <a:ext uri="{FF2B5EF4-FFF2-40B4-BE49-F238E27FC236}">
                <a16:creationId xmlns:a16="http://schemas.microsoft.com/office/drawing/2014/main" id="{DF656325-C135-1B4F-A5A7-2EAD9C7B8E74}"/>
              </a:ext>
            </a:extLst>
          </p:cNvPr>
          <p:cNvSpPr txBox="1"/>
          <p:nvPr/>
        </p:nvSpPr>
        <p:spPr>
          <a:xfrm>
            <a:off x="1186503" y="5085543"/>
            <a:ext cx="434734"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w</a:t>
            </a:r>
            <a:endParaRPr lang="en-NZ" dirty="0"/>
          </a:p>
        </p:txBody>
      </p:sp>
      <p:cxnSp>
        <p:nvCxnSpPr>
          <p:cNvPr id="37" name="Straight Connector 36">
            <a:extLst>
              <a:ext uri="{FF2B5EF4-FFF2-40B4-BE49-F238E27FC236}">
                <a16:creationId xmlns:a16="http://schemas.microsoft.com/office/drawing/2014/main" id="{5EE9F1DE-5566-D879-9FFD-7493B9362892}"/>
              </a:ext>
            </a:extLst>
          </p:cNvPr>
          <p:cNvCxnSpPr/>
          <p:nvPr/>
        </p:nvCxnSpPr>
        <p:spPr>
          <a:xfrm>
            <a:off x="2084054" y="3953410"/>
            <a:ext cx="735148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9" name="Footer Placeholder 8">
            <a:extLst>
              <a:ext uri="{FF2B5EF4-FFF2-40B4-BE49-F238E27FC236}">
                <a16:creationId xmlns:a16="http://schemas.microsoft.com/office/drawing/2014/main" id="{B73D2D88-0637-9973-B0B9-DD456B4FBE94}"/>
              </a:ext>
            </a:extLst>
          </p:cNvPr>
          <p:cNvSpPr>
            <a:spLocks noGrp="1"/>
          </p:cNvSpPr>
          <p:nvPr>
            <p:ph type="ftr" sz="quarter" idx="11"/>
          </p:nvPr>
        </p:nvSpPr>
        <p:spPr/>
        <p:txBody>
          <a:bodyPr/>
          <a:lstStyle/>
          <a:p>
            <a:r>
              <a:rPr lang="en-NZ"/>
              <a:t>Geoff Bertram</a:t>
            </a:r>
          </a:p>
        </p:txBody>
      </p:sp>
      <p:sp>
        <p:nvSpPr>
          <p:cNvPr id="15" name="Slide Number Placeholder 14">
            <a:extLst>
              <a:ext uri="{FF2B5EF4-FFF2-40B4-BE49-F238E27FC236}">
                <a16:creationId xmlns:a16="http://schemas.microsoft.com/office/drawing/2014/main" id="{E7173F0E-B34D-DABD-89E8-C7D5DBD1969E}"/>
              </a:ext>
            </a:extLst>
          </p:cNvPr>
          <p:cNvSpPr>
            <a:spLocks noGrp="1"/>
          </p:cNvSpPr>
          <p:nvPr>
            <p:ph type="sldNum" sz="quarter" idx="12"/>
          </p:nvPr>
        </p:nvSpPr>
        <p:spPr/>
        <p:txBody>
          <a:bodyPr/>
          <a:lstStyle/>
          <a:p>
            <a:fld id="{FBFD2361-A777-489E-AE15-9CA2EE224833}" type="slidenum">
              <a:rPr lang="en-NZ" smtClean="0"/>
              <a:t>21</a:t>
            </a:fld>
            <a:endParaRPr lang="en-NZ"/>
          </a:p>
        </p:txBody>
      </p:sp>
      <p:sp>
        <p:nvSpPr>
          <p:cNvPr id="16" name="Date Placeholder 15">
            <a:extLst>
              <a:ext uri="{FF2B5EF4-FFF2-40B4-BE49-F238E27FC236}">
                <a16:creationId xmlns:a16="http://schemas.microsoft.com/office/drawing/2014/main" id="{E2E35776-B22C-2023-731D-7256309871B3}"/>
              </a:ext>
            </a:extLst>
          </p:cNvPr>
          <p:cNvSpPr>
            <a:spLocks noGrp="1"/>
          </p:cNvSpPr>
          <p:nvPr>
            <p:ph type="dt" sz="half" idx="10"/>
          </p:nvPr>
        </p:nvSpPr>
        <p:spPr/>
        <p:txBody>
          <a:bodyPr/>
          <a:lstStyle/>
          <a:p>
            <a:fld id="{07D6895B-E16B-40F9-A8B5-0BDE35888C81}" type="datetime1">
              <a:rPr lang="en-NZ" smtClean="0"/>
              <a:t>18/07/2026</a:t>
            </a:fld>
            <a:endParaRPr lang="en-NZ"/>
          </a:p>
        </p:txBody>
      </p:sp>
    </p:spTree>
    <p:extLst>
      <p:ext uri="{BB962C8B-B14F-4D97-AF65-F5344CB8AC3E}">
        <p14:creationId xmlns:p14="http://schemas.microsoft.com/office/powerpoint/2010/main" val="146841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8" grpId="0"/>
      <p:bldP spid="14" grpId="0" animBg="1"/>
      <p:bldP spid="7" grpId="0"/>
      <p:bldP spid="18" grpId="0" animBg="1"/>
      <p:bldP spid="20" grpId="0"/>
      <p:bldP spid="23" grpId="0"/>
      <p:bldP spid="24" grpId="0"/>
      <p:bldP spid="25" grpId="0" animBg="1"/>
      <p:bldP spid="26" grpId="0"/>
      <p:bldP spid="28" grpId="0"/>
      <p:bldP spid="30" grpId="0"/>
      <p:bldP spid="32" grpId="0" animBg="1"/>
      <p:bldP spid="34" grpId="0" animBg="1"/>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B41F-86F7-0502-70FE-CE0AC4F84EA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9502C71-E8E8-E9DE-47D6-D176B2BA45F3}"/>
              </a:ext>
            </a:extLst>
          </p:cNvPr>
          <p:cNvSpPr/>
          <p:nvPr/>
        </p:nvSpPr>
        <p:spPr>
          <a:xfrm>
            <a:off x="2084054" y="4659122"/>
            <a:ext cx="7322451" cy="1256801"/>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2000" b="1" dirty="0" err="1">
                <a:solidFill>
                  <a:schemeClr val="tx1"/>
                </a:solidFill>
                <a:latin typeface="Calibri" panose="020F0502020204030204" pitchFamily="34" charset="0"/>
                <a:ea typeface="Calibri" panose="020F0502020204030204" pitchFamily="34" charset="0"/>
                <a:cs typeface="Calibri" panose="020F0502020204030204" pitchFamily="34" charset="0"/>
              </a:rPr>
              <a:t>Gentailers</a:t>
            </a:r>
            <a:r>
              <a:rPr lang="en-NZ" sz="2000" b="1" dirty="0">
                <a:solidFill>
                  <a:schemeClr val="tx1"/>
                </a:solidFill>
                <a:latin typeface="Calibri" panose="020F0502020204030204" pitchFamily="34" charset="0"/>
                <a:ea typeface="Calibri" panose="020F0502020204030204" pitchFamily="34" charset="0"/>
                <a:cs typeface="Calibri" panose="020F0502020204030204" pitchFamily="34" charset="0"/>
              </a:rPr>
              <a:t>’ wholesale revenue (price x quantity)</a:t>
            </a:r>
          </a:p>
        </p:txBody>
      </p:sp>
      <p:sp>
        <p:nvSpPr>
          <p:cNvPr id="2" name="Title 1">
            <a:extLst>
              <a:ext uri="{FF2B5EF4-FFF2-40B4-BE49-F238E27FC236}">
                <a16:creationId xmlns:a16="http://schemas.microsoft.com/office/drawing/2014/main" id="{A3EF6A3C-C056-B6C2-36FA-07D4F9A6C651}"/>
              </a:ext>
            </a:extLst>
          </p:cNvPr>
          <p:cNvSpPr>
            <a:spLocks noGrp="1"/>
          </p:cNvSpPr>
          <p:nvPr>
            <p:ph type="title"/>
          </p:nvPr>
        </p:nvSpPr>
        <p:spPr>
          <a:xfrm>
            <a:off x="838200" y="144408"/>
            <a:ext cx="10515600" cy="496723"/>
          </a:xfrm>
        </p:spPr>
        <p:txBody>
          <a:bodyPr>
            <a:normAutofit fontScale="90000"/>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Using the bucket-diagram model for competing supply technologies 2: Distributed supply becomes competitive</a:t>
            </a:r>
          </a:p>
        </p:txBody>
      </p:sp>
      <p:cxnSp>
        <p:nvCxnSpPr>
          <p:cNvPr id="3" name="Straight Connector 2">
            <a:extLst>
              <a:ext uri="{FF2B5EF4-FFF2-40B4-BE49-F238E27FC236}">
                <a16:creationId xmlns:a16="http://schemas.microsoft.com/office/drawing/2014/main" id="{353618E0-81F3-E6E3-045E-7DBA67EA1607}"/>
              </a:ext>
            </a:extLst>
          </p:cNvPr>
          <p:cNvCxnSpPr>
            <a:cxnSpLocks/>
          </p:cNvCxnSpPr>
          <p:nvPr/>
        </p:nvCxnSpPr>
        <p:spPr>
          <a:xfrm>
            <a:off x="2069535" y="916462"/>
            <a:ext cx="0" cy="500768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8C1FC6A1-270C-0961-66DC-467C960BFC0A}"/>
              </a:ext>
            </a:extLst>
          </p:cNvPr>
          <p:cNvCxnSpPr/>
          <p:nvPr/>
        </p:nvCxnSpPr>
        <p:spPr>
          <a:xfrm>
            <a:off x="9421023" y="130134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08B69C23-5619-CAB5-B125-6DCA3A62639F}"/>
              </a:ext>
            </a:extLst>
          </p:cNvPr>
          <p:cNvCxnSpPr>
            <a:cxnSpLocks/>
          </p:cNvCxnSpPr>
          <p:nvPr/>
        </p:nvCxnSpPr>
        <p:spPr>
          <a:xfrm flipH="1">
            <a:off x="2098566" y="590237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607223E-AB67-ABAC-1C66-0771392BDFF1}"/>
              </a:ext>
            </a:extLst>
          </p:cNvPr>
          <p:cNvSpPr txBox="1"/>
          <p:nvPr/>
        </p:nvSpPr>
        <p:spPr>
          <a:xfrm>
            <a:off x="478305" y="593297"/>
            <a:ext cx="1701671" cy="646331"/>
          </a:xfrm>
          <a:prstGeom prst="rect">
            <a:avLst/>
          </a:prstGeom>
          <a:noFill/>
        </p:spPr>
        <p:txBody>
          <a:bodyPr wrap="square" rtlCol="0">
            <a:spAutoFit/>
          </a:bodyPr>
          <a:lstStyle/>
          <a:p>
            <a:pPr algn="ctr"/>
            <a:r>
              <a:rPr lang="en-NZ" dirty="0">
                <a:solidFill>
                  <a:srgbClr val="FF0000"/>
                </a:solidFill>
              </a:rPr>
              <a:t>Supply price of grid technology </a:t>
            </a:r>
          </a:p>
        </p:txBody>
      </p:sp>
      <p:sp>
        <p:nvSpPr>
          <p:cNvPr id="8" name="TextBox 7">
            <a:extLst>
              <a:ext uri="{FF2B5EF4-FFF2-40B4-BE49-F238E27FC236}">
                <a16:creationId xmlns:a16="http://schemas.microsoft.com/office/drawing/2014/main" id="{EC73A153-43F5-8C77-67D3-749C1ADE0355}"/>
              </a:ext>
            </a:extLst>
          </p:cNvPr>
          <p:cNvSpPr txBox="1"/>
          <p:nvPr/>
        </p:nvSpPr>
        <p:spPr>
          <a:xfrm>
            <a:off x="8657406" y="580205"/>
            <a:ext cx="1701671" cy="923330"/>
          </a:xfrm>
          <a:prstGeom prst="rect">
            <a:avLst/>
          </a:prstGeom>
          <a:noFill/>
        </p:spPr>
        <p:txBody>
          <a:bodyPr wrap="square" rtlCol="0">
            <a:spAutoFit/>
          </a:bodyPr>
          <a:lstStyle/>
          <a:p>
            <a:pPr algn="ctr"/>
            <a:r>
              <a:rPr lang="en-NZ" dirty="0">
                <a:solidFill>
                  <a:srgbClr val="00B050"/>
                </a:solidFill>
              </a:rPr>
              <a:t>Supply price of distributed technology </a:t>
            </a:r>
          </a:p>
        </p:txBody>
      </p:sp>
      <p:sp>
        <p:nvSpPr>
          <p:cNvPr id="10" name="TextBox 9">
            <a:extLst>
              <a:ext uri="{FF2B5EF4-FFF2-40B4-BE49-F238E27FC236}">
                <a16:creationId xmlns:a16="http://schemas.microsoft.com/office/drawing/2014/main" id="{BB70BC69-BAAB-B8E6-4378-E96A29581CBE}"/>
              </a:ext>
            </a:extLst>
          </p:cNvPr>
          <p:cNvSpPr txBox="1"/>
          <p:nvPr/>
        </p:nvSpPr>
        <p:spPr>
          <a:xfrm>
            <a:off x="1530381" y="6215029"/>
            <a:ext cx="8258625" cy="369332"/>
          </a:xfrm>
          <a:prstGeom prst="rect">
            <a:avLst/>
          </a:prstGeom>
          <a:noFill/>
        </p:spPr>
        <p:txBody>
          <a:bodyPr wrap="square" rtlCol="0">
            <a:spAutoFit/>
          </a:bodyPr>
          <a:lstStyle/>
          <a:p>
            <a:pPr algn="ctr"/>
            <a:r>
              <a:rPr lang="en-NZ" dirty="0"/>
              <a:t>Total market demand for electricity per period assumed fixed (inelastic)</a:t>
            </a:r>
          </a:p>
        </p:txBody>
      </p:sp>
      <p:sp>
        <p:nvSpPr>
          <p:cNvPr id="12" name="Right Brace 11">
            <a:extLst>
              <a:ext uri="{FF2B5EF4-FFF2-40B4-BE49-F238E27FC236}">
                <a16:creationId xmlns:a16="http://schemas.microsoft.com/office/drawing/2014/main" id="{C2044346-70E9-DF04-AC0D-0DD53CD0782C}"/>
              </a:ext>
            </a:extLst>
          </p:cNvPr>
          <p:cNvSpPr/>
          <p:nvPr/>
        </p:nvSpPr>
        <p:spPr>
          <a:xfrm rot="5400000">
            <a:off x="5605577" y="2509439"/>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16" name="Straight Connector 15">
            <a:extLst>
              <a:ext uri="{FF2B5EF4-FFF2-40B4-BE49-F238E27FC236}">
                <a16:creationId xmlns:a16="http://schemas.microsoft.com/office/drawing/2014/main" id="{7B87E10F-B1FD-FB3F-7BD8-770FA58F7DBC}"/>
              </a:ext>
            </a:extLst>
          </p:cNvPr>
          <p:cNvCxnSpPr/>
          <p:nvPr/>
        </p:nvCxnSpPr>
        <p:spPr>
          <a:xfrm>
            <a:off x="2069535" y="4645572"/>
            <a:ext cx="735148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C959127-B4D0-AEB1-8C2F-66D491E149D4}"/>
              </a:ext>
            </a:extLst>
          </p:cNvPr>
          <p:cNvCxnSpPr/>
          <p:nvPr/>
        </p:nvCxnSpPr>
        <p:spPr>
          <a:xfrm>
            <a:off x="9435542" y="4309653"/>
            <a:ext cx="2203418" cy="0"/>
          </a:xfrm>
          <a:prstGeom prst="line">
            <a:avLst/>
          </a:prstGeom>
          <a:ln w="38100">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72CF1223-01FC-B445-3FFC-AB49BD36DEEB}"/>
              </a:ext>
            </a:extLst>
          </p:cNvPr>
          <p:cNvSpPr txBox="1"/>
          <p:nvPr/>
        </p:nvSpPr>
        <p:spPr>
          <a:xfrm>
            <a:off x="10152983" y="3973708"/>
            <a:ext cx="1835451" cy="646331"/>
          </a:xfrm>
          <a:prstGeom prst="rect">
            <a:avLst/>
          </a:prstGeom>
          <a:noFill/>
        </p:spPr>
        <p:txBody>
          <a:bodyPr wrap="square" rtlCol="0">
            <a:spAutoFit/>
          </a:bodyPr>
          <a:lstStyle/>
          <a:p>
            <a:pPr algn="ctr"/>
            <a:r>
              <a:rPr lang="en-NZ" dirty="0"/>
              <a:t>Cost of wind and solar c2022</a:t>
            </a:r>
          </a:p>
        </p:txBody>
      </p:sp>
      <p:sp>
        <p:nvSpPr>
          <p:cNvPr id="26" name="TextBox 25">
            <a:extLst>
              <a:ext uri="{FF2B5EF4-FFF2-40B4-BE49-F238E27FC236}">
                <a16:creationId xmlns:a16="http://schemas.microsoft.com/office/drawing/2014/main" id="{F9617611-C7F9-E201-F699-11B1E4BF6FE5}"/>
              </a:ext>
            </a:extLst>
          </p:cNvPr>
          <p:cNvSpPr txBox="1"/>
          <p:nvPr/>
        </p:nvSpPr>
        <p:spPr>
          <a:xfrm>
            <a:off x="9358665" y="3704359"/>
            <a:ext cx="508473" cy="605294"/>
          </a:xfrm>
          <a:prstGeom prst="rect">
            <a:avLst/>
          </a:prstGeom>
          <a:noFill/>
        </p:spPr>
        <p:txBody>
          <a:bodyPr wrap="none" rtlCol="0">
            <a:spAutoFit/>
          </a:bodyPr>
          <a:lstStyle/>
          <a:p>
            <a:r>
              <a:rPr lang="en-NZ" sz="2000" b="1" dirty="0" err="1"/>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d</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81E3CBE-BC17-93E1-939B-E98C00B00DB0}"/>
              </a:ext>
            </a:extLst>
          </p:cNvPr>
          <p:cNvSpPr txBox="1"/>
          <p:nvPr/>
        </p:nvSpPr>
        <p:spPr>
          <a:xfrm>
            <a:off x="1279736" y="4101666"/>
            <a:ext cx="372218" cy="369332"/>
          </a:xfrm>
          <a:prstGeom prst="rect">
            <a:avLst/>
          </a:prstGeom>
          <a:noFill/>
        </p:spPr>
        <p:txBody>
          <a:bodyPr wrap="squar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t</a:t>
            </a:r>
            <a:endParaRPr lang="en-NZ" dirty="0"/>
          </a:p>
        </p:txBody>
      </p:sp>
      <p:sp>
        <p:nvSpPr>
          <p:cNvPr id="19" name="Left Brace 18">
            <a:extLst>
              <a:ext uri="{FF2B5EF4-FFF2-40B4-BE49-F238E27FC236}">
                <a16:creationId xmlns:a16="http://schemas.microsoft.com/office/drawing/2014/main" id="{D4E44826-7D48-22DA-E208-2C6152770F6C}"/>
              </a:ext>
            </a:extLst>
          </p:cNvPr>
          <p:cNvSpPr/>
          <p:nvPr/>
        </p:nvSpPr>
        <p:spPr>
          <a:xfrm>
            <a:off x="1597685" y="3960184"/>
            <a:ext cx="435278" cy="698938"/>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27" name="Left Brace 26">
            <a:extLst>
              <a:ext uri="{FF2B5EF4-FFF2-40B4-BE49-F238E27FC236}">
                <a16:creationId xmlns:a16="http://schemas.microsoft.com/office/drawing/2014/main" id="{E1ABDE6D-AF54-BAE8-C148-FCA74880668B}"/>
              </a:ext>
            </a:extLst>
          </p:cNvPr>
          <p:cNvSpPr/>
          <p:nvPr/>
        </p:nvSpPr>
        <p:spPr>
          <a:xfrm>
            <a:off x="1597685" y="4700252"/>
            <a:ext cx="435278" cy="11695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30" name="TextBox 29">
            <a:extLst>
              <a:ext uri="{FF2B5EF4-FFF2-40B4-BE49-F238E27FC236}">
                <a16:creationId xmlns:a16="http://schemas.microsoft.com/office/drawing/2014/main" id="{46C4A99F-EDCF-D7E3-353F-35C0C957C700}"/>
              </a:ext>
            </a:extLst>
          </p:cNvPr>
          <p:cNvSpPr txBox="1"/>
          <p:nvPr/>
        </p:nvSpPr>
        <p:spPr>
          <a:xfrm>
            <a:off x="1236174" y="5053001"/>
            <a:ext cx="434734"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w</a:t>
            </a:r>
            <a:endParaRPr lang="en-NZ" dirty="0"/>
          </a:p>
        </p:txBody>
      </p:sp>
      <p:sp>
        <p:nvSpPr>
          <p:cNvPr id="31" name="TextBox 30">
            <a:extLst>
              <a:ext uri="{FF2B5EF4-FFF2-40B4-BE49-F238E27FC236}">
                <a16:creationId xmlns:a16="http://schemas.microsoft.com/office/drawing/2014/main" id="{0914E11D-94D1-5ECE-F1FD-1BCCB2DAF00C}"/>
              </a:ext>
            </a:extLst>
          </p:cNvPr>
          <p:cNvSpPr txBox="1"/>
          <p:nvPr/>
        </p:nvSpPr>
        <p:spPr>
          <a:xfrm>
            <a:off x="961995" y="3650763"/>
            <a:ext cx="1232338" cy="605294"/>
          </a:xfrm>
          <a:prstGeom prst="rect">
            <a:avLst/>
          </a:prstGeom>
          <a:noFill/>
        </p:spPr>
        <p:txBody>
          <a:bodyPr wrap="square" rtlCol="0">
            <a:spAutoFit/>
          </a:bodyPr>
          <a:lstStyle/>
          <a:p>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g</a:t>
            </a:r>
            <a:r>
              <a:rPr lang="en-NZ" sz="2000" b="1" baseline="-25000" dirty="0">
                <a:latin typeface="Calibri" panose="020F0502020204030204" pitchFamily="34" charset="0"/>
                <a:ea typeface="Calibri" panose="020F0502020204030204" pitchFamily="34" charset="0"/>
                <a:cs typeface="Calibri" panose="020F0502020204030204" pitchFamily="34" charset="0"/>
              </a:rPr>
              <a:t>=</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w+</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5B427EC2-4DAB-6297-E3C0-B1622A827443}"/>
              </a:ext>
            </a:extLst>
          </p:cNvPr>
          <p:cNvCxnSpPr/>
          <p:nvPr/>
        </p:nvCxnSpPr>
        <p:spPr>
          <a:xfrm>
            <a:off x="2084054" y="3953410"/>
            <a:ext cx="735148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E29A7514-5786-41C8-4D03-77A50CD2B135}"/>
              </a:ext>
            </a:extLst>
          </p:cNvPr>
          <p:cNvSpPr/>
          <p:nvPr/>
        </p:nvSpPr>
        <p:spPr>
          <a:xfrm>
            <a:off x="2069535" y="3953410"/>
            <a:ext cx="7319831" cy="692159"/>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TextBox 16">
            <a:extLst>
              <a:ext uri="{FF2B5EF4-FFF2-40B4-BE49-F238E27FC236}">
                <a16:creationId xmlns:a16="http://schemas.microsoft.com/office/drawing/2014/main" id="{959199A8-5FDA-AAC7-7A24-0F03D4EAD474}"/>
              </a:ext>
            </a:extLst>
          </p:cNvPr>
          <p:cNvSpPr txBox="1"/>
          <p:nvPr/>
        </p:nvSpPr>
        <p:spPr>
          <a:xfrm>
            <a:off x="2959909" y="3976323"/>
            <a:ext cx="5497184" cy="646331"/>
          </a:xfrm>
          <a:prstGeom prst="rect">
            <a:avLst/>
          </a:prstGeom>
          <a:noFill/>
        </p:spPr>
        <p:txBody>
          <a:bodyPr wrap="square" rtlCol="0">
            <a:spAutoFit/>
          </a:bodyPr>
          <a:lstStyle/>
          <a:p>
            <a:pPr algn="ctr"/>
            <a:r>
              <a:rPr lang="en-NZ" b="1" dirty="0">
                <a:solidFill>
                  <a:schemeClr val="tx1"/>
                </a:solidFill>
              </a:rPr>
              <a:t>Transpower’s recoverable </a:t>
            </a:r>
            <a:r>
              <a:rPr lang="en-NZ" b="1" dirty="0"/>
              <a:t>grid </a:t>
            </a:r>
            <a:r>
              <a:rPr lang="en-NZ" b="1" dirty="0">
                <a:solidFill>
                  <a:schemeClr val="tx1"/>
                </a:solidFill>
              </a:rPr>
              <a:t>revenue (set by Commerce Commission)</a:t>
            </a:r>
            <a:endParaRPr lang="en-NZ" b="1" dirty="0"/>
          </a:p>
        </p:txBody>
      </p:sp>
      <p:sp>
        <p:nvSpPr>
          <p:cNvPr id="18" name="Arc 17">
            <a:extLst>
              <a:ext uri="{FF2B5EF4-FFF2-40B4-BE49-F238E27FC236}">
                <a16:creationId xmlns:a16="http://schemas.microsoft.com/office/drawing/2014/main" id="{9BDF7C92-AB2C-E08A-FC50-FE9EB459A874}"/>
              </a:ext>
            </a:extLst>
          </p:cNvPr>
          <p:cNvSpPr/>
          <p:nvPr/>
        </p:nvSpPr>
        <p:spPr>
          <a:xfrm rot="10997521">
            <a:off x="3171718" y="-3841794"/>
            <a:ext cx="12691102" cy="7780694"/>
          </a:xfrm>
          <a:prstGeom prst="arc">
            <a:avLst>
              <a:gd name="adj1" fmla="val 16068494"/>
              <a:gd name="adj2" fmla="val 20952069"/>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20" name="Straight Connector 19">
            <a:extLst>
              <a:ext uri="{FF2B5EF4-FFF2-40B4-BE49-F238E27FC236}">
                <a16:creationId xmlns:a16="http://schemas.microsoft.com/office/drawing/2014/main" id="{0282E674-0F73-BC0F-177F-FE7408715990}"/>
              </a:ext>
            </a:extLst>
          </p:cNvPr>
          <p:cNvCxnSpPr/>
          <p:nvPr/>
        </p:nvCxnSpPr>
        <p:spPr>
          <a:xfrm>
            <a:off x="9421023" y="2743200"/>
            <a:ext cx="2203418" cy="0"/>
          </a:xfrm>
          <a:prstGeom prst="line">
            <a:avLst/>
          </a:prstGeom>
          <a:ln w="38100">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1AADDFBA-AB1B-8B0A-4EB7-6EA77214EFDB}"/>
              </a:ext>
            </a:extLst>
          </p:cNvPr>
          <p:cNvSpPr txBox="1"/>
          <p:nvPr/>
        </p:nvSpPr>
        <p:spPr>
          <a:xfrm>
            <a:off x="9788990" y="2431022"/>
            <a:ext cx="1835451" cy="646331"/>
          </a:xfrm>
          <a:prstGeom prst="rect">
            <a:avLst/>
          </a:prstGeom>
          <a:noFill/>
        </p:spPr>
        <p:txBody>
          <a:bodyPr wrap="square" rtlCol="0">
            <a:spAutoFit/>
          </a:bodyPr>
          <a:lstStyle/>
          <a:p>
            <a:pPr algn="ctr"/>
            <a:r>
              <a:rPr lang="en-NZ" dirty="0"/>
              <a:t>Cost of wind and solar c1990</a:t>
            </a:r>
          </a:p>
        </p:txBody>
      </p:sp>
      <p:cxnSp>
        <p:nvCxnSpPr>
          <p:cNvPr id="9" name="Straight Arrow Connector 8">
            <a:extLst>
              <a:ext uri="{FF2B5EF4-FFF2-40B4-BE49-F238E27FC236}">
                <a16:creationId xmlns:a16="http://schemas.microsoft.com/office/drawing/2014/main" id="{7040F845-4669-4D2C-F68D-F120A68108AE}"/>
              </a:ext>
            </a:extLst>
          </p:cNvPr>
          <p:cNvCxnSpPr>
            <a:cxnSpLocks/>
          </p:cNvCxnSpPr>
          <p:nvPr/>
        </p:nvCxnSpPr>
        <p:spPr>
          <a:xfrm>
            <a:off x="9961581" y="3808207"/>
            <a:ext cx="0" cy="1032734"/>
          </a:xfrm>
          <a:prstGeom prst="straightConnector1">
            <a:avLst/>
          </a:prstGeom>
          <a:ln w="28575">
            <a:solidFill>
              <a:srgbClr val="00B05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Footer Placeholder 23">
            <a:extLst>
              <a:ext uri="{FF2B5EF4-FFF2-40B4-BE49-F238E27FC236}">
                <a16:creationId xmlns:a16="http://schemas.microsoft.com/office/drawing/2014/main" id="{DE02E1E2-782D-B067-3B34-CAA368E793D2}"/>
              </a:ext>
            </a:extLst>
          </p:cNvPr>
          <p:cNvSpPr>
            <a:spLocks noGrp="1"/>
          </p:cNvSpPr>
          <p:nvPr>
            <p:ph type="ftr" sz="quarter" idx="11"/>
          </p:nvPr>
        </p:nvSpPr>
        <p:spPr/>
        <p:txBody>
          <a:bodyPr/>
          <a:lstStyle/>
          <a:p>
            <a:r>
              <a:rPr lang="en-NZ"/>
              <a:t>Geoff Bertram</a:t>
            </a:r>
          </a:p>
        </p:txBody>
      </p:sp>
      <p:sp>
        <p:nvSpPr>
          <p:cNvPr id="25" name="Slide Number Placeholder 24">
            <a:extLst>
              <a:ext uri="{FF2B5EF4-FFF2-40B4-BE49-F238E27FC236}">
                <a16:creationId xmlns:a16="http://schemas.microsoft.com/office/drawing/2014/main" id="{3EB500A9-6E81-EEAE-61C3-C21E2BADCA34}"/>
              </a:ext>
            </a:extLst>
          </p:cNvPr>
          <p:cNvSpPr>
            <a:spLocks noGrp="1"/>
          </p:cNvSpPr>
          <p:nvPr>
            <p:ph type="sldNum" sz="quarter" idx="12"/>
          </p:nvPr>
        </p:nvSpPr>
        <p:spPr/>
        <p:txBody>
          <a:bodyPr/>
          <a:lstStyle/>
          <a:p>
            <a:fld id="{FBFD2361-A777-489E-AE15-9CA2EE224833}" type="slidenum">
              <a:rPr lang="en-NZ" smtClean="0"/>
              <a:t>22</a:t>
            </a:fld>
            <a:endParaRPr lang="en-NZ"/>
          </a:p>
        </p:txBody>
      </p:sp>
      <p:sp>
        <p:nvSpPr>
          <p:cNvPr id="28" name="Date Placeholder 27">
            <a:extLst>
              <a:ext uri="{FF2B5EF4-FFF2-40B4-BE49-F238E27FC236}">
                <a16:creationId xmlns:a16="http://schemas.microsoft.com/office/drawing/2014/main" id="{4EB48294-8F50-CF70-BF2D-541C0832C496}"/>
              </a:ext>
            </a:extLst>
          </p:cNvPr>
          <p:cNvSpPr>
            <a:spLocks noGrp="1"/>
          </p:cNvSpPr>
          <p:nvPr>
            <p:ph type="dt" sz="half" idx="10"/>
          </p:nvPr>
        </p:nvSpPr>
        <p:spPr/>
        <p:txBody>
          <a:bodyPr/>
          <a:lstStyle/>
          <a:p>
            <a:fld id="{533CEFE4-6F08-473A-B582-91BBAD6B85A7}" type="datetime1">
              <a:rPr lang="en-NZ" smtClean="0"/>
              <a:t>18/07/2026</a:t>
            </a:fld>
            <a:endParaRPr lang="en-NZ"/>
          </a:p>
        </p:txBody>
      </p:sp>
    </p:spTree>
    <p:extLst>
      <p:ext uri="{BB962C8B-B14F-4D97-AF65-F5344CB8AC3E}">
        <p14:creationId xmlns:p14="http://schemas.microsoft.com/office/powerpoint/2010/main" val="292281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9162C-807E-421D-D31A-7720564AC507}"/>
              </a:ext>
            </a:extLst>
          </p:cNvPr>
          <p:cNvSpPr>
            <a:spLocks noGrp="1"/>
          </p:cNvSpPr>
          <p:nvPr>
            <p:ph type="title"/>
          </p:nvPr>
        </p:nvSpPr>
        <p:spPr>
          <a:xfrm>
            <a:off x="838200" y="365125"/>
            <a:ext cx="10515600" cy="4826985"/>
          </a:xfrm>
        </p:spPr>
        <p:txBody>
          <a:bodyPr>
            <a:normAutofit/>
          </a:bodyPr>
          <a:lstStyle/>
          <a:p>
            <a:pPr algn="ctr"/>
            <a:r>
              <a:rPr lang="en-NZ" sz="2800" dirty="0">
                <a:latin typeface="Calibri" panose="020F0502020204030204" pitchFamily="34" charset="0"/>
                <a:ea typeface="Calibri" panose="020F0502020204030204" pitchFamily="34" charset="0"/>
                <a:cs typeface="Calibri" panose="020F0502020204030204" pitchFamily="34" charset="0"/>
              </a:rPr>
              <a:t>Now the market design comes to the fore</a:t>
            </a:r>
            <a:br>
              <a:rPr lang="en-NZ" sz="2800" dirty="0">
                <a:latin typeface="Calibri" panose="020F0502020204030204" pitchFamily="34" charset="0"/>
                <a:ea typeface="Calibri" panose="020F0502020204030204" pitchFamily="34" charset="0"/>
                <a:cs typeface="Calibri" panose="020F0502020204030204" pitchFamily="34" charset="0"/>
              </a:rPr>
            </a:br>
            <a:br>
              <a:rPr lang="en-NZ" sz="2800" dirty="0">
                <a:latin typeface="Calibri" panose="020F0502020204030204" pitchFamily="34" charset="0"/>
                <a:ea typeface="Calibri" panose="020F0502020204030204" pitchFamily="34" charset="0"/>
                <a:cs typeface="Calibri" panose="020F0502020204030204" pitchFamily="34" charset="0"/>
              </a:rPr>
            </a:br>
            <a:r>
              <a:rPr lang="en-NZ" sz="2800" dirty="0">
                <a:latin typeface="Calibri" panose="020F0502020204030204" pitchFamily="34" charset="0"/>
                <a:ea typeface="Calibri" panose="020F0502020204030204" pitchFamily="34" charset="0"/>
                <a:cs typeface="Calibri" panose="020F0502020204030204" pitchFamily="34" charset="0"/>
              </a:rPr>
              <a:t>Initially suppose that  grid charges continue to be passed through to consumers’ daily connection charges as at present, and that rooftop solar etc stay connected to networks</a:t>
            </a:r>
          </a:p>
        </p:txBody>
      </p:sp>
      <p:sp>
        <p:nvSpPr>
          <p:cNvPr id="3" name="Footer Placeholder 2">
            <a:extLst>
              <a:ext uri="{FF2B5EF4-FFF2-40B4-BE49-F238E27FC236}">
                <a16:creationId xmlns:a16="http://schemas.microsoft.com/office/drawing/2014/main" id="{976E8524-F895-077B-68B8-0FC7AE2A5F92}"/>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E9FBAA74-6050-336F-F561-62C68B34821E}"/>
              </a:ext>
            </a:extLst>
          </p:cNvPr>
          <p:cNvSpPr>
            <a:spLocks noGrp="1"/>
          </p:cNvSpPr>
          <p:nvPr>
            <p:ph type="sldNum" sz="quarter" idx="12"/>
          </p:nvPr>
        </p:nvSpPr>
        <p:spPr/>
        <p:txBody>
          <a:bodyPr/>
          <a:lstStyle/>
          <a:p>
            <a:fld id="{FBFD2361-A777-489E-AE15-9CA2EE224833}" type="slidenum">
              <a:rPr lang="en-NZ" smtClean="0"/>
              <a:t>23</a:t>
            </a:fld>
            <a:endParaRPr lang="en-NZ"/>
          </a:p>
        </p:txBody>
      </p:sp>
      <p:sp>
        <p:nvSpPr>
          <p:cNvPr id="5" name="Date Placeholder 4">
            <a:extLst>
              <a:ext uri="{FF2B5EF4-FFF2-40B4-BE49-F238E27FC236}">
                <a16:creationId xmlns:a16="http://schemas.microsoft.com/office/drawing/2014/main" id="{437AF312-DBD6-74A5-684A-C687DB6214D3}"/>
              </a:ext>
            </a:extLst>
          </p:cNvPr>
          <p:cNvSpPr>
            <a:spLocks noGrp="1"/>
          </p:cNvSpPr>
          <p:nvPr>
            <p:ph type="dt" sz="half" idx="10"/>
          </p:nvPr>
        </p:nvSpPr>
        <p:spPr/>
        <p:txBody>
          <a:bodyPr/>
          <a:lstStyle/>
          <a:p>
            <a:fld id="{9930C3DC-B4D7-4471-97CB-B1BF8A2ABF59}" type="datetime1">
              <a:rPr lang="en-NZ" smtClean="0"/>
              <a:t>18/07/2026</a:t>
            </a:fld>
            <a:endParaRPr lang="en-NZ"/>
          </a:p>
        </p:txBody>
      </p:sp>
    </p:spTree>
    <p:extLst>
      <p:ext uri="{BB962C8B-B14F-4D97-AF65-F5344CB8AC3E}">
        <p14:creationId xmlns:p14="http://schemas.microsoft.com/office/powerpoint/2010/main" val="692717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D2863-E3B3-7646-4ADA-F3E2CBCE98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BF4AC7-CDD4-E328-8A73-B35677EB47D1}"/>
              </a:ext>
            </a:extLst>
          </p:cNvPr>
          <p:cNvSpPr/>
          <p:nvPr/>
        </p:nvSpPr>
        <p:spPr>
          <a:xfrm>
            <a:off x="2084055" y="4659122"/>
            <a:ext cx="5041960" cy="1256801"/>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2000" b="1" dirty="0" err="1">
                <a:solidFill>
                  <a:schemeClr val="tx1"/>
                </a:solidFill>
                <a:latin typeface="Calibri" panose="020F0502020204030204" pitchFamily="34" charset="0"/>
                <a:ea typeface="Calibri" panose="020F0502020204030204" pitchFamily="34" charset="0"/>
                <a:cs typeface="Calibri" panose="020F0502020204030204" pitchFamily="34" charset="0"/>
              </a:rPr>
              <a:t>Gentailers</a:t>
            </a:r>
            <a:r>
              <a:rPr lang="en-NZ" sz="2000" b="1" dirty="0">
                <a:solidFill>
                  <a:schemeClr val="tx1"/>
                </a:solidFill>
                <a:latin typeface="Calibri" panose="020F0502020204030204" pitchFamily="34" charset="0"/>
                <a:ea typeface="Calibri" panose="020F0502020204030204" pitchFamily="34" charset="0"/>
                <a:cs typeface="Calibri" panose="020F0502020204030204" pitchFamily="34" charset="0"/>
              </a:rPr>
              <a:t>’ wholesale revenue (price x quantity)</a:t>
            </a:r>
          </a:p>
        </p:txBody>
      </p:sp>
      <p:sp>
        <p:nvSpPr>
          <p:cNvPr id="2" name="Title 1">
            <a:extLst>
              <a:ext uri="{FF2B5EF4-FFF2-40B4-BE49-F238E27FC236}">
                <a16:creationId xmlns:a16="http://schemas.microsoft.com/office/drawing/2014/main" id="{DCE5E0DD-9038-0059-56B6-C54A6F6F0C84}"/>
              </a:ext>
            </a:extLst>
          </p:cNvPr>
          <p:cNvSpPr>
            <a:spLocks noGrp="1"/>
          </p:cNvSpPr>
          <p:nvPr>
            <p:ph type="title"/>
          </p:nvPr>
        </p:nvSpPr>
        <p:spPr>
          <a:xfrm>
            <a:off x="838200" y="82912"/>
            <a:ext cx="10515600" cy="496723"/>
          </a:xfrm>
        </p:spPr>
        <p:txBody>
          <a:bodyPr>
            <a:normAutofit fontScale="90000"/>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Using the bucket-diagram model for competing supply technologies 3: Distributed supply becomes competitive [abstracting from local network costs] and prosumers stay connected</a:t>
            </a:r>
          </a:p>
        </p:txBody>
      </p:sp>
      <p:cxnSp>
        <p:nvCxnSpPr>
          <p:cNvPr id="3" name="Straight Connector 2">
            <a:extLst>
              <a:ext uri="{FF2B5EF4-FFF2-40B4-BE49-F238E27FC236}">
                <a16:creationId xmlns:a16="http://schemas.microsoft.com/office/drawing/2014/main" id="{9B1C054F-22D1-E8A6-8600-30FE96D29FDF}"/>
              </a:ext>
            </a:extLst>
          </p:cNvPr>
          <p:cNvCxnSpPr>
            <a:cxnSpLocks/>
          </p:cNvCxnSpPr>
          <p:nvPr/>
        </p:nvCxnSpPr>
        <p:spPr>
          <a:xfrm>
            <a:off x="2069535" y="916462"/>
            <a:ext cx="0" cy="500768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4B5F19C3-B0EF-A626-C913-2021BAABCBE7}"/>
              </a:ext>
            </a:extLst>
          </p:cNvPr>
          <p:cNvCxnSpPr/>
          <p:nvPr/>
        </p:nvCxnSpPr>
        <p:spPr>
          <a:xfrm>
            <a:off x="9421023" y="130134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0028F7C1-CB2E-F9C6-D6E0-BC583FDF801D}"/>
              </a:ext>
            </a:extLst>
          </p:cNvPr>
          <p:cNvCxnSpPr>
            <a:cxnSpLocks/>
          </p:cNvCxnSpPr>
          <p:nvPr/>
        </p:nvCxnSpPr>
        <p:spPr>
          <a:xfrm flipH="1">
            <a:off x="2098566" y="590237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C7444FC-E718-5FCC-E448-E6107877B74D}"/>
              </a:ext>
            </a:extLst>
          </p:cNvPr>
          <p:cNvSpPr txBox="1"/>
          <p:nvPr/>
        </p:nvSpPr>
        <p:spPr>
          <a:xfrm>
            <a:off x="478305" y="593297"/>
            <a:ext cx="1701671" cy="646331"/>
          </a:xfrm>
          <a:prstGeom prst="rect">
            <a:avLst/>
          </a:prstGeom>
          <a:noFill/>
        </p:spPr>
        <p:txBody>
          <a:bodyPr wrap="square" rtlCol="0">
            <a:spAutoFit/>
          </a:bodyPr>
          <a:lstStyle/>
          <a:p>
            <a:pPr algn="ctr"/>
            <a:r>
              <a:rPr lang="en-NZ" dirty="0">
                <a:solidFill>
                  <a:srgbClr val="FF0000"/>
                </a:solidFill>
              </a:rPr>
              <a:t>Supply price of grid technology </a:t>
            </a:r>
          </a:p>
        </p:txBody>
      </p:sp>
      <p:sp>
        <p:nvSpPr>
          <p:cNvPr id="8" name="TextBox 7">
            <a:extLst>
              <a:ext uri="{FF2B5EF4-FFF2-40B4-BE49-F238E27FC236}">
                <a16:creationId xmlns:a16="http://schemas.microsoft.com/office/drawing/2014/main" id="{DEE88CF9-A377-2CF4-2719-68E1E4DF2193}"/>
              </a:ext>
            </a:extLst>
          </p:cNvPr>
          <p:cNvSpPr txBox="1"/>
          <p:nvPr/>
        </p:nvSpPr>
        <p:spPr>
          <a:xfrm>
            <a:off x="8657406" y="580205"/>
            <a:ext cx="1701671" cy="923330"/>
          </a:xfrm>
          <a:prstGeom prst="rect">
            <a:avLst/>
          </a:prstGeom>
          <a:noFill/>
        </p:spPr>
        <p:txBody>
          <a:bodyPr wrap="square" rtlCol="0">
            <a:spAutoFit/>
          </a:bodyPr>
          <a:lstStyle/>
          <a:p>
            <a:pPr algn="ctr"/>
            <a:r>
              <a:rPr lang="en-NZ" dirty="0">
                <a:solidFill>
                  <a:srgbClr val="00B050"/>
                </a:solidFill>
              </a:rPr>
              <a:t>Supply price of distributed technology </a:t>
            </a:r>
          </a:p>
        </p:txBody>
      </p:sp>
      <p:sp>
        <p:nvSpPr>
          <p:cNvPr id="10" name="TextBox 9">
            <a:extLst>
              <a:ext uri="{FF2B5EF4-FFF2-40B4-BE49-F238E27FC236}">
                <a16:creationId xmlns:a16="http://schemas.microsoft.com/office/drawing/2014/main" id="{AAB4AC72-7B38-5ACE-5711-4EAAFC0B9294}"/>
              </a:ext>
            </a:extLst>
          </p:cNvPr>
          <p:cNvSpPr txBox="1"/>
          <p:nvPr/>
        </p:nvSpPr>
        <p:spPr>
          <a:xfrm>
            <a:off x="1530381" y="6215029"/>
            <a:ext cx="8258625" cy="369332"/>
          </a:xfrm>
          <a:prstGeom prst="rect">
            <a:avLst/>
          </a:prstGeom>
          <a:noFill/>
        </p:spPr>
        <p:txBody>
          <a:bodyPr wrap="square" rtlCol="0">
            <a:spAutoFit/>
          </a:bodyPr>
          <a:lstStyle/>
          <a:p>
            <a:pPr algn="ctr"/>
            <a:r>
              <a:rPr lang="en-NZ" dirty="0"/>
              <a:t>Total market demand for electricity per period assumed fixed (inelastic)</a:t>
            </a:r>
          </a:p>
        </p:txBody>
      </p:sp>
      <p:sp>
        <p:nvSpPr>
          <p:cNvPr id="12" name="Right Brace 11">
            <a:extLst>
              <a:ext uri="{FF2B5EF4-FFF2-40B4-BE49-F238E27FC236}">
                <a16:creationId xmlns:a16="http://schemas.microsoft.com/office/drawing/2014/main" id="{67178A7A-C0F4-76C0-D3FD-2AF9530DC008}"/>
              </a:ext>
            </a:extLst>
          </p:cNvPr>
          <p:cNvSpPr/>
          <p:nvPr/>
        </p:nvSpPr>
        <p:spPr>
          <a:xfrm rot="5400000">
            <a:off x="5605577" y="2509439"/>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16" name="Straight Connector 15">
            <a:extLst>
              <a:ext uri="{FF2B5EF4-FFF2-40B4-BE49-F238E27FC236}">
                <a16:creationId xmlns:a16="http://schemas.microsoft.com/office/drawing/2014/main" id="{8CAD3B0A-ED54-30BD-EF67-AA9850C5B094}"/>
              </a:ext>
            </a:extLst>
          </p:cNvPr>
          <p:cNvCxnSpPr/>
          <p:nvPr/>
        </p:nvCxnSpPr>
        <p:spPr>
          <a:xfrm>
            <a:off x="2069535" y="4645572"/>
            <a:ext cx="735148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BCA261D3-B726-B0A4-D63F-D863B07BA39A}"/>
              </a:ext>
            </a:extLst>
          </p:cNvPr>
          <p:cNvCxnSpPr/>
          <p:nvPr/>
        </p:nvCxnSpPr>
        <p:spPr>
          <a:xfrm>
            <a:off x="9407380" y="5037555"/>
            <a:ext cx="2203418" cy="0"/>
          </a:xfrm>
          <a:prstGeom prst="line">
            <a:avLst/>
          </a:prstGeom>
          <a:ln w="38100">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C4A6799F-6740-7BF9-03D8-C1561D83461C}"/>
              </a:ext>
            </a:extLst>
          </p:cNvPr>
          <p:cNvSpPr txBox="1"/>
          <p:nvPr/>
        </p:nvSpPr>
        <p:spPr>
          <a:xfrm>
            <a:off x="10107945" y="4714389"/>
            <a:ext cx="1835451" cy="646331"/>
          </a:xfrm>
          <a:prstGeom prst="rect">
            <a:avLst/>
          </a:prstGeom>
          <a:noFill/>
        </p:spPr>
        <p:txBody>
          <a:bodyPr wrap="square" rtlCol="0">
            <a:spAutoFit/>
          </a:bodyPr>
          <a:lstStyle/>
          <a:p>
            <a:pPr algn="ctr"/>
            <a:r>
              <a:rPr lang="en-NZ" dirty="0"/>
              <a:t>Cost of wind and solar</a:t>
            </a:r>
          </a:p>
        </p:txBody>
      </p:sp>
      <p:sp>
        <p:nvSpPr>
          <p:cNvPr id="26" name="TextBox 25">
            <a:extLst>
              <a:ext uri="{FF2B5EF4-FFF2-40B4-BE49-F238E27FC236}">
                <a16:creationId xmlns:a16="http://schemas.microsoft.com/office/drawing/2014/main" id="{8D4A4D5B-CEF6-D6B1-3F1F-D9C4F888A88E}"/>
              </a:ext>
            </a:extLst>
          </p:cNvPr>
          <p:cNvSpPr txBox="1"/>
          <p:nvPr/>
        </p:nvSpPr>
        <p:spPr>
          <a:xfrm>
            <a:off x="9389366" y="4810625"/>
            <a:ext cx="564578" cy="605294"/>
          </a:xfrm>
          <a:prstGeom prst="rect">
            <a:avLst/>
          </a:prstGeom>
          <a:noFill/>
        </p:spPr>
        <p:txBody>
          <a:bodyPr wrap="none" rtlCol="0">
            <a:spAutoFit/>
          </a:bodyPr>
          <a:lstStyle/>
          <a:p>
            <a:r>
              <a:rPr lang="en-NZ" sz="2000" b="1" dirty="0" err="1"/>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d</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B9958A89-E012-8438-6759-54B776131923}"/>
              </a:ext>
            </a:extLst>
          </p:cNvPr>
          <p:cNvSpPr txBox="1"/>
          <p:nvPr/>
        </p:nvSpPr>
        <p:spPr>
          <a:xfrm>
            <a:off x="1279736" y="4101666"/>
            <a:ext cx="372218" cy="369332"/>
          </a:xfrm>
          <a:prstGeom prst="rect">
            <a:avLst/>
          </a:prstGeom>
          <a:noFill/>
        </p:spPr>
        <p:txBody>
          <a:bodyPr wrap="squar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t</a:t>
            </a:r>
            <a:endParaRPr lang="en-NZ" dirty="0"/>
          </a:p>
        </p:txBody>
      </p:sp>
      <p:sp>
        <p:nvSpPr>
          <p:cNvPr id="19" name="Left Brace 18">
            <a:extLst>
              <a:ext uri="{FF2B5EF4-FFF2-40B4-BE49-F238E27FC236}">
                <a16:creationId xmlns:a16="http://schemas.microsoft.com/office/drawing/2014/main" id="{802F8519-0335-B00D-1F32-8646D312FBD7}"/>
              </a:ext>
            </a:extLst>
          </p:cNvPr>
          <p:cNvSpPr/>
          <p:nvPr/>
        </p:nvSpPr>
        <p:spPr>
          <a:xfrm>
            <a:off x="1597685" y="3960184"/>
            <a:ext cx="435278" cy="698938"/>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27" name="Left Brace 26">
            <a:extLst>
              <a:ext uri="{FF2B5EF4-FFF2-40B4-BE49-F238E27FC236}">
                <a16:creationId xmlns:a16="http://schemas.microsoft.com/office/drawing/2014/main" id="{98ECF8AE-A167-5D9C-32D9-01F0EDED7A06}"/>
              </a:ext>
            </a:extLst>
          </p:cNvPr>
          <p:cNvSpPr/>
          <p:nvPr/>
        </p:nvSpPr>
        <p:spPr>
          <a:xfrm>
            <a:off x="1597685" y="4700252"/>
            <a:ext cx="435278" cy="11695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30" name="TextBox 29">
            <a:extLst>
              <a:ext uri="{FF2B5EF4-FFF2-40B4-BE49-F238E27FC236}">
                <a16:creationId xmlns:a16="http://schemas.microsoft.com/office/drawing/2014/main" id="{2087120F-8674-046E-56F4-46BA98DE9182}"/>
              </a:ext>
            </a:extLst>
          </p:cNvPr>
          <p:cNvSpPr txBox="1"/>
          <p:nvPr/>
        </p:nvSpPr>
        <p:spPr>
          <a:xfrm>
            <a:off x="1236174" y="5053001"/>
            <a:ext cx="434734"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w</a:t>
            </a:r>
            <a:endParaRPr lang="en-NZ" dirty="0"/>
          </a:p>
        </p:txBody>
      </p:sp>
      <p:sp>
        <p:nvSpPr>
          <p:cNvPr id="31" name="TextBox 30">
            <a:extLst>
              <a:ext uri="{FF2B5EF4-FFF2-40B4-BE49-F238E27FC236}">
                <a16:creationId xmlns:a16="http://schemas.microsoft.com/office/drawing/2014/main" id="{19AA5F00-A9DE-1711-98C2-58E543F19ADB}"/>
              </a:ext>
            </a:extLst>
          </p:cNvPr>
          <p:cNvSpPr txBox="1"/>
          <p:nvPr/>
        </p:nvSpPr>
        <p:spPr>
          <a:xfrm>
            <a:off x="847669" y="3670271"/>
            <a:ext cx="1232338" cy="605294"/>
          </a:xfrm>
          <a:prstGeom prst="rect">
            <a:avLst/>
          </a:prstGeom>
          <a:noFill/>
        </p:spPr>
        <p:txBody>
          <a:bodyPr wrap="square" rtlCol="0">
            <a:spAutoFit/>
          </a:bodyPr>
          <a:lstStyle/>
          <a:p>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g</a:t>
            </a:r>
            <a:r>
              <a:rPr lang="en-NZ" sz="2000" b="1" baseline="-25000" dirty="0">
                <a:latin typeface="Calibri" panose="020F0502020204030204" pitchFamily="34" charset="0"/>
                <a:ea typeface="Calibri" panose="020F0502020204030204" pitchFamily="34" charset="0"/>
                <a:cs typeface="Calibri" panose="020F0502020204030204" pitchFamily="34" charset="0"/>
              </a:rPr>
              <a:t>=</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w+</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80A3D745-EE5E-8605-E4D4-85B0C760AEBA}"/>
              </a:ext>
            </a:extLst>
          </p:cNvPr>
          <p:cNvCxnSpPr/>
          <p:nvPr/>
        </p:nvCxnSpPr>
        <p:spPr>
          <a:xfrm>
            <a:off x="2084054" y="3953410"/>
            <a:ext cx="7351488"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0BABA7C2-CB12-7743-65B4-8DA6158E090E}"/>
              </a:ext>
            </a:extLst>
          </p:cNvPr>
          <p:cNvSpPr/>
          <p:nvPr/>
        </p:nvSpPr>
        <p:spPr>
          <a:xfrm>
            <a:off x="2069535" y="3953410"/>
            <a:ext cx="7319831" cy="692159"/>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TextBox 16">
            <a:extLst>
              <a:ext uri="{FF2B5EF4-FFF2-40B4-BE49-F238E27FC236}">
                <a16:creationId xmlns:a16="http://schemas.microsoft.com/office/drawing/2014/main" id="{C199D71E-B581-04E4-4966-08CC0F109A3C}"/>
              </a:ext>
            </a:extLst>
          </p:cNvPr>
          <p:cNvSpPr txBox="1"/>
          <p:nvPr/>
        </p:nvSpPr>
        <p:spPr>
          <a:xfrm>
            <a:off x="2959909" y="3976323"/>
            <a:ext cx="5497184" cy="646331"/>
          </a:xfrm>
          <a:prstGeom prst="rect">
            <a:avLst/>
          </a:prstGeom>
          <a:noFill/>
        </p:spPr>
        <p:txBody>
          <a:bodyPr wrap="square" rtlCol="0">
            <a:spAutoFit/>
          </a:bodyPr>
          <a:lstStyle/>
          <a:p>
            <a:pPr algn="ctr"/>
            <a:r>
              <a:rPr lang="en-NZ" b="1" dirty="0">
                <a:solidFill>
                  <a:schemeClr val="tx1"/>
                </a:solidFill>
              </a:rPr>
              <a:t>Transpower’s recoverable </a:t>
            </a:r>
            <a:r>
              <a:rPr lang="en-NZ" b="1" dirty="0"/>
              <a:t>grid </a:t>
            </a:r>
            <a:r>
              <a:rPr lang="en-NZ" b="1" dirty="0">
                <a:solidFill>
                  <a:schemeClr val="tx1"/>
                </a:solidFill>
              </a:rPr>
              <a:t>revenue (set by Commerce Commission)</a:t>
            </a:r>
            <a:endParaRPr lang="en-NZ" b="1" dirty="0"/>
          </a:p>
        </p:txBody>
      </p:sp>
      <p:sp>
        <p:nvSpPr>
          <p:cNvPr id="18" name="Arc 17">
            <a:extLst>
              <a:ext uri="{FF2B5EF4-FFF2-40B4-BE49-F238E27FC236}">
                <a16:creationId xmlns:a16="http://schemas.microsoft.com/office/drawing/2014/main" id="{AC0F2CE8-55A2-4E64-C838-702C2CD79FAE}"/>
              </a:ext>
            </a:extLst>
          </p:cNvPr>
          <p:cNvSpPr/>
          <p:nvPr/>
        </p:nvSpPr>
        <p:spPr>
          <a:xfrm rot="10997521">
            <a:off x="3171718" y="-3841794"/>
            <a:ext cx="12691102" cy="7780694"/>
          </a:xfrm>
          <a:prstGeom prst="arc">
            <a:avLst>
              <a:gd name="adj1" fmla="val 16068494"/>
              <a:gd name="adj2" fmla="val 20952069"/>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9" name="Rectangle 8">
            <a:extLst>
              <a:ext uri="{FF2B5EF4-FFF2-40B4-BE49-F238E27FC236}">
                <a16:creationId xmlns:a16="http://schemas.microsoft.com/office/drawing/2014/main" id="{FC474A68-D525-4795-5DFE-480AB36457E2}"/>
              </a:ext>
            </a:extLst>
          </p:cNvPr>
          <p:cNvSpPr/>
          <p:nvPr/>
        </p:nvSpPr>
        <p:spPr>
          <a:xfrm>
            <a:off x="7126015" y="5053001"/>
            <a:ext cx="2280488" cy="835821"/>
          </a:xfrm>
          <a:prstGeom prst="rect">
            <a:avLst/>
          </a:prstGeom>
          <a:solidFill>
            <a:srgbClr val="B4E5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solidFill>
                  <a:schemeClr val="tx1"/>
                </a:solidFill>
              </a:rPr>
              <a:t>Prosumer supply cost</a:t>
            </a:r>
          </a:p>
        </p:txBody>
      </p:sp>
      <p:sp>
        <p:nvSpPr>
          <p:cNvPr id="14" name="TextBox 13">
            <a:extLst>
              <a:ext uri="{FF2B5EF4-FFF2-40B4-BE49-F238E27FC236}">
                <a16:creationId xmlns:a16="http://schemas.microsoft.com/office/drawing/2014/main" id="{B1BD26D4-4357-702F-B23B-2028BCAA7F05}"/>
              </a:ext>
            </a:extLst>
          </p:cNvPr>
          <p:cNvSpPr txBox="1"/>
          <p:nvPr/>
        </p:nvSpPr>
        <p:spPr>
          <a:xfrm>
            <a:off x="9937069" y="1340335"/>
            <a:ext cx="2006327" cy="1754326"/>
          </a:xfrm>
          <a:prstGeom prst="rect">
            <a:avLst/>
          </a:prstGeom>
          <a:noFill/>
        </p:spPr>
        <p:txBody>
          <a:bodyPr wrap="square" rtlCol="0">
            <a:spAutoFit/>
          </a:bodyPr>
          <a:lstStyle/>
          <a:p>
            <a:pPr algn="ctr"/>
            <a:r>
              <a:rPr lang="en-NZ" dirty="0"/>
              <a:t>The connected prosumer pays </a:t>
            </a:r>
          </a:p>
          <a:p>
            <a:pPr algn="ctr"/>
            <a:r>
              <a:rPr lang="en-NZ" dirty="0" err="1"/>
              <a:t>p”</a:t>
            </a:r>
            <a:r>
              <a:rPr lang="en-NZ" baseline="-25000" dirty="0" err="1"/>
              <a:t>d</a:t>
            </a:r>
            <a:r>
              <a:rPr lang="en-NZ" baseline="-25000" dirty="0"/>
              <a:t> </a:t>
            </a:r>
            <a:r>
              <a:rPr lang="en-NZ" dirty="0"/>
              <a:t>+ p</a:t>
            </a:r>
            <a:r>
              <a:rPr lang="en-NZ" baseline="-25000" dirty="0"/>
              <a:t>t </a:t>
            </a:r>
            <a:r>
              <a:rPr lang="en-NZ" dirty="0"/>
              <a:t>&lt; </a:t>
            </a:r>
            <a:r>
              <a:rPr lang="en-NZ" dirty="0" err="1"/>
              <a:t>p</a:t>
            </a:r>
            <a:r>
              <a:rPr lang="en-NZ" baseline="-25000" dirty="0" err="1"/>
              <a:t>g</a:t>
            </a:r>
            <a:r>
              <a:rPr lang="en-NZ" baseline="-25000" dirty="0"/>
              <a:t> </a:t>
            </a:r>
            <a:r>
              <a:rPr lang="en-NZ" dirty="0"/>
              <a:t>which is effectively a cross-subsidy to their competitor</a:t>
            </a:r>
          </a:p>
        </p:txBody>
      </p:sp>
      <p:cxnSp>
        <p:nvCxnSpPr>
          <p:cNvPr id="28" name="Straight Connector 27">
            <a:extLst>
              <a:ext uri="{FF2B5EF4-FFF2-40B4-BE49-F238E27FC236}">
                <a16:creationId xmlns:a16="http://schemas.microsoft.com/office/drawing/2014/main" id="{2144AFF7-2FFD-E008-7522-E19B8F873CE7}"/>
              </a:ext>
            </a:extLst>
          </p:cNvPr>
          <p:cNvCxnSpPr/>
          <p:nvPr/>
        </p:nvCxnSpPr>
        <p:spPr>
          <a:xfrm flipV="1">
            <a:off x="7126015" y="3732904"/>
            <a:ext cx="0" cy="21559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BD8E3752-F25E-10BB-3114-4B566532DDDE}"/>
              </a:ext>
            </a:extLst>
          </p:cNvPr>
          <p:cNvCxnSpPr/>
          <p:nvPr/>
        </p:nvCxnSpPr>
        <p:spPr>
          <a:xfrm flipV="1">
            <a:off x="7126015" y="5037554"/>
            <a:ext cx="2263351" cy="15447"/>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D97E3981-99F0-8AA8-2F20-0528BC2D80CC}"/>
              </a:ext>
            </a:extLst>
          </p:cNvPr>
          <p:cNvSpPr/>
          <p:nvPr/>
        </p:nvSpPr>
        <p:spPr>
          <a:xfrm>
            <a:off x="7126015" y="4645569"/>
            <a:ext cx="2276992" cy="376540"/>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solidFill>
                  <a:schemeClr val="tx1"/>
                </a:solidFill>
                <a:latin typeface="Calibri" panose="020F0502020204030204" pitchFamily="34" charset="0"/>
                <a:ea typeface="Calibri" panose="020F0502020204030204" pitchFamily="34" charset="0"/>
                <a:cs typeface="Calibri" panose="020F0502020204030204" pitchFamily="34" charset="0"/>
              </a:rPr>
              <a:t>Saving</a:t>
            </a:r>
          </a:p>
        </p:txBody>
      </p:sp>
      <p:sp>
        <p:nvSpPr>
          <p:cNvPr id="35" name="TextBox 34">
            <a:extLst>
              <a:ext uri="{FF2B5EF4-FFF2-40B4-BE49-F238E27FC236}">
                <a16:creationId xmlns:a16="http://schemas.microsoft.com/office/drawing/2014/main" id="{B53A2A8F-FD50-2E49-D904-E0B8382705E3}"/>
              </a:ext>
            </a:extLst>
          </p:cNvPr>
          <p:cNvSpPr txBox="1"/>
          <p:nvPr/>
        </p:nvSpPr>
        <p:spPr>
          <a:xfrm>
            <a:off x="9901414" y="3229339"/>
            <a:ext cx="2006328" cy="1200329"/>
          </a:xfrm>
          <a:prstGeom prst="rect">
            <a:avLst/>
          </a:prstGeom>
          <a:noFill/>
        </p:spPr>
        <p:txBody>
          <a:bodyPr wrap="square" rtlCol="0">
            <a:spAutoFit/>
          </a:bodyPr>
          <a:lstStyle/>
          <a:p>
            <a:pPr algn="ctr"/>
            <a:r>
              <a:rPr lang="en-NZ" dirty="0"/>
              <a:t>Market price stays the same while </a:t>
            </a:r>
            <a:r>
              <a:rPr lang="en-NZ" dirty="0" err="1"/>
              <a:t>gentailers</a:t>
            </a:r>
            <a:r>
              <a:rPr lang="en-NZ" dirty="0"/>
              <a:t>’ asset values fall</a:t>
            </a:r>
          </a:p>
        </p:txBody>
      </p:sp>
      <p:sp>
        <p:nvSpPr>
          <p:cNvPr id="37" name="Footer Placeholder 36">
            <a:extLst>
              <a:ext uri="{FF2B5EF4-FFF2-40B4-BE49-F238E27FC236}">
                <a16:creationId xmlns:a16="http://schemas.microsoft.com/office/drawing/2014/main" id="{F059EA09-7791-1335-DC1C-FEA1B21FAE3D}"/>
              </a:ext>
            </a:extLst>
          </p:cNvPr>
          <p:cNvSpPr>
            <a:spLocks noGrp="1"/>
          </p:cNvSpPr>
          <p:nvPr>
            <p:ph type="ftr" sz="quarter" idx="11"/>
          </p:nvPr>
        </p:nvSpPr>
        <p:spPr/>
        <p:txBody>
          <a:bodyPr/>
          <a:lstStyle/>
          <a:p>
            <a:r>
              <a:rPr lang="en-NZ"/>
              <a:t>Geoff Bertram</a:t>
            </a:r>
          </a:p>
        </p:txBody>
      </p:sp>
      <p:sp>
        <p:nvSpPr>
          <p:cNvPr id="38" name="Slide Number Placeholder 37">
            <a:extLst>
              <a:ext uri="{FF2B5EF4-FFF2-40B4-BE49-F238E27FC236}">
                <a16:creationId xmlns:a16="http://schemas.microsoft.com/office/drawing/2014/main" id="{47934FC4-6228-0D49-30D6-FE46C829B84D}"/>
              </a:ext>
            </a:extLst>
          </p:cNvPr>
          <p:cNvSpPr>
            <a:spLocks noGrp="1"/>
          </p:cNvSpPr>
          <p:nvPr>
            <p:ph type="sldNum" sz="quarter" idx="12"/>
          </p:nvPr>
        </p:nvSpPr>
        <p:spPr/>
        <p:txBody>
          <a:bodyPr/>
          <a:lstStyle/>
          <a:p>
            <a:fld id="{FBFD2361-A777-489E-AE15-9CA2EE224833}" type="slidenum">
              <a:rPr lang="en-NZ" smtClean="0"/>
              <a:t>24</a:t>
            </a:fld>
            <a:endParaRPr lang="en-NZ"/>
          </a:p>
        </p:txBody>
      </p:sp>
      <p:sp>
        <p:nvSpPr>
          <p:cNvPr id="39" name="Date Placeholder 38">
            <a:extLst>
              <a:ext uri="{FF2B5EF4-FFF2-40B4-BE49-F238E27FC236}">
                <a16:creationId xmlns:a16="http://schemas.microsoft.com/office/drawing/2014/main" id="{618278FA-000A-F58F-F680-7415AE2CF299}"/>
              </a:ext>
            </a:extLst>
          </p:cNvPr>
          <p:cNvSpPr>
            <a:spLocks noGrp="1"/>
          </p:cNvSpPr>
          <p:nvPr>
            <p:ph type="dt" sz="half" idx="10"/>
          </p:nvPr>
        </p:nvSpPr>
        <p:spPr/>
        <p:txBody>
          <a:bodyPr/>
          <a:lstStyle/>
          <a:p>
            <a:fld id="{41ADBD5A-278B-4BE3-A66C-4D08A1DBCFB4}" type="datetime1">
              <a:rPr lang="en-NZ" smtClean="0"/>
              <a:t>18/07/2026</a:t>
            </a:fld>
            <a:endParaRPr lang="en-NZ"/>
          </a:p>
        </p:txBody>
      </p:sp>
    </p:spTree>
    <p:extLst>
      <p:ext uri="{BB962C8B-B14F-4D97-AF65-F5344CB8AC3E}">
        <p14:creationId xmlns:p14="http://schemas.microsoft.com/office/powerpoint/2010/main" val="92698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9" grpId="0" animBg="1"/>
      <p:bldP spid="14" grpId="0"/>
      <p:bldP spid="34" grpId="0" animBg="1"/>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CD39-A81F-4C27-155A-4947D771601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B2A914C-E378-A0CC-2F74-D1BF26A2C9E6}"/>
              </a:ext>
            </a:extLst>
          </p:cNvPr>
          <p:cNvSpPr/>
          <p:nvPr/>
        </p:nvSpPr>
        <p:spPr>
          <a:xfrm>
            <a:off x="2084055" y="4659122"/>
            <a:ext cx="6360752" cy="124325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2000" b="1" dirty="0" err="1">
                <a:solidFill>
                  <a:schemeClr val="tx1"/>
                </a:solidFill>
                <a:latin typeface="Calibri" panose="020F0502020204030204" pitchFamily="34" charset="0"/>
                <a:ea typeface="Calibri" panose="020F0502020204030204" pitchFamily="34" charset="0"/>
                <a:cs typeface="Calibri" panose="020F0502020204030204" pitchFamily="34" charset="0"/>
              </a:rPr>
              <a:t>Gentailers</a:t>
            </a:r>
            <a:r>
              <a:rPr lang="en-NZ" sz="2000" b="1" dirty="0">
                <a:solidFill>
                  <a:schemeClr val="tx1"/>
                </a:solidFill>
                <a:latin typeface="Calibri" panose="020F0502020204030204" pitchFamily="34" charset="0"/>
                <a:ea typeface="Calibri" panose="020F0502020204030204" pitchFamily="34" charset="0"/>
                <a:cs typeface="Calibri" panose="020F0502020204030204" pitchFamily="34" charset="0"/>
              </a:rPr>
              <a:t>’ wholesale revenue (price x quantity)</a:t>
            </a:r>
          </a:p>
        </p:txBody>
      </p:sp>
      <p:sp>
        <p:nvSpPr>
          <p:cNvPr id="2" name="Title 1">
            <a:extLst>
              <a:ext uri="{FF2B5EF4-FFF2-40B4-BE49-F238E27FC236}">
                <a16:creationId xmlns:a16="http://schemas.microsoft.com/office/drawing/2014/main" id="{9F24CD5E-809F-94F9-955A-C816225EE7C3}"/>
              </a:ext>
            </a:extLst>
          </p:cNvPr>
          <p:cNvSpPr>
            <a:spLocks noGrp="1"/>
          </p:cNvSpPr>
          <p:nvPr>
            <p:ph type="title"/>
          </p:nvPr>
        </p:nvSpPr>
        <p:spPr>
          <a:xfrm>
            <a:off x="838200" y="144408"/>
            <a:ext cx="10515600" cy="496723"/>
          </a:xfrm>
        </p:spPr>
        <p:txBody>
          <a:bodyPr>
            <a:normAutofit fontScale="90000"/>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Using the bucket-diagram model for competing supply technologies 4: Distributed supply gains market share and prosumers go off-grid (or don’t pay grid charge)</a:t>
            </a:r>
          </a:p>
        </p:txBody>
      </p:sp>
      <p:cxnSp>
        <p:nvCxnSpPr>
          <p:cNvPr id="3" name="Straight Connector 2">
            <a:extLst>
              <a:ext uri="{FF2B5EF4-FFF2-40B4-BE49-F238E27FC236}">
                <a16:creationId xmlns:a16="http://schemas.microsoft.com/office/drawing/2014/main" id="{20A526B5-133E-4DEE-2E74-7D295B066105}"/>
              </a:ext>
            </a:extLst>
          </p:cNvPr>
          <p:cNvCxnSpPr>
            <a:cxnSpLocks/>
          </p:cNvCxnSpPr>
          <p:nvPr/>
        </p:nvCxnSpPr>
        <p:spPr>
          <a:xfrm>
            <a:off x="2069535" y="916462"/>
            <a:ext cx="0" cy="500768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FF46827-2DD5-2EE2-2403-0D16700C075C}"/>
              </a:ext>
            </a:extLst>
          </p:cNvPr>
          <p:cNvCxnSpPr/>
          <p:nvPr/>
        </p:nvCxnSpPr>
        <p:spPr>
          <a:xfrm>
            <a:off x="9421023" y="130134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FA49A36-7821-D5CB-3C4C-B8543261FAC9}"/>
              </a:ext>
            </a:extLst>
          </p:cNvPr>
          <p:cNvCxnSpPr>
            <a:cxnSpLocks/>
          </p:cNvCxnSpPr>
          <p:nvPr/>
        </p:nvCxnSpPr>
        <p:spPr>
          <a:xfrm flipH="1">
            <a:off x="2098566" y="590237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17ADA77-F7A0-456D-8CB8-01A69990D613}"/>
              </a:ext>
            </a:extLst>
          </p:cNvPr>
          <p:cNvSpPr txBox="1"/>
          <p:nvPr/>
        </p:nvSpPr>
        <p:spPr>
          <a:xfrm>
            <a:off x="478305" y="593297"/>
            <a:ext cx="1701671" cy="646331"/>
          </a:xfrm>
          <a:prstGeom prst="rect">
            <a:avLst/>
          </a:prstGeom>
          <a:noFill/>
        </p:spPr>
        <p:txBody>
          <a:bodyPr wrap="square" rtlCol="0">
            <a:spAutoFit/>
          </a:bodyPr>
          <a:lstStyle/>
          <a:p>
            <a:pPr algn="ctr"/>
            <a:r>
              <a:rPr lang="en-NZ" dirty="0">
                <a:solidFill>
                  <a:srgbClr val="FF0000"/>
                </a:solidFill>
              </a:rPr>
              <a:t>Supply price of grid technology </a:t>
            </a:r>
          </a:p>
        </p:txBody>
      </p:sp>
      <p:sp>
        <p:nvSpPr>
          <p:cNvPr id="8" name="TextBox 7">
            <a:extLst>
              <a:ext uri="{FF2B5EF4-FFF2-40B4-BE49-F238E27FC236}">
                <a16:creationId xmlns:a16="http://schemas.microsoft.com/office/drawing/2014/main" id="{965710D6-3769-FE47-41C6-5B3A417DF79E}"/>
              </a:ext>
            </a:extLst>
          </p:cNvPr>
          <p:cNvSpPr txBox="1"/>
          <p:nvPr/>
        </p:nvSpPr>
        <p:spPr>
          <a:xfrm>
            <a:off x="8436096" y="549259"/>
            <a:ext cx="1701671" cy="923330"/>
          </a:xfrm>
          <a:prstGeom prst="rect">
            <a:avLst/>
          </a:prstGeom>
          <a:noFill/>
        </p:spPr>
        <p:txBody>
          <a:bodyPr wrap="square" rtlCol="0">
            <a:spAutoFit/>
          </a:bodyPr>
          <a:lstStyle/>
          <a:p>
            <a:pPr algn="ctr"/>
            <a:r>
              <a:rPr lang="en-NZ" dirty="0">
                <a:solidFill>
                  <a:srgbClr val="00B050"/>
                </a:solidFill>
              </a:rPr>
              <a:t>Supply price of distributed technology </a:t>
            </a:r>
          </a:p>
        </p:txBody>
      </p:sp>
      <p:sp>
        <p:nvSpPr>
          <p:cNvPr id="10" name="TextBox 9">
            <a:extLst>
              <a:ext uri="{FF2B5EF4-FFF2-40B4-BE49-F238E27FC236}">
                <a16:creationId xmlns:a16="http://schemas.microsoft.com/office/drawing/2014/main" id="{F117EA1C-16FD-F394-45ED-B63348C9FD96}"/>
              </a:ext>
            </a:extLst>
          </p:cNvPr>
          <p:cNvSpPr txBox="1"/>
          <p:nvPr/>
        </p:nvSpPr>
        <p:spPr>
          <a:xfrm>
            <a:off x="1530381" y="6215029"/>
            <a:ext cx="8258625" cy="369332"/>
          </a:xfrm>
          <a:prstGeom prst="rect">
            <a:avLst/>
          </a:prstGeom>
          <a:noFill/>
        </p:spPr>
        <p:txBody>
          <a:bodyPr wrap="square" rtlCol="0">
            <a:spAutoFit/>
          </a:bodyPr>
          <a:lstStyle/>
          <a:p>
            <a:pPr algn="ctr"/>
            <a:r>
              <a:rPr lang="en-NZ" dirty="0"/>
              <a:t>Total market demand for electricity per period assumed fixed (inelastic)</a:t>
            </a:r>
          </a:p>
        </p:txBody>
      </p:sp>
      <p:sp>
        <p:nvSpPr>
          <p:cNvPr id="12" name="Right Brace 11">
            <a:extLst>
              <a:ext uri="{FF2B5EF4-FFF2-40B4-BE49-F238E27FC236}">
                <a16:creationId xmlns:a16="http://schemas.microsoft.com/office/drawing/2014/main" id="{7A9D6266-B5B8-A4DA-7DC5-C54E435D0EF1}"/>
              </a:ext>
            </a:extLst>
          </p:cNvPr>
          <p:cNvSpPr/>
          <p:nvPr/>
        </p:nvSpPr>
        <p:spPr>
          <a:xfrm rot="5400000">
            <a:off x="5605577" y="2509439"/>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16" name="Straight Connector 15">
            <a:extLst>
              <a:ext uri="{FF2B5EF4-FFF2-40B4-BE49-F238E27FC236}">
                <a16:creationId xmlns:a16="http://schemas.microsoft.com/office/drawing/2014/main" id="{FE927711-1FCA-C8C0-54E0-262652F02FFF}"/>
              </a:ext>
            </a:extLst>
          </p:cNvPr>
          <p:cNvCxnSpPr>
            <a:cxnSpLocks/>
          </p:cNvCxnSpPr>
          <p:nvPr/>
        </p:nvCxnSpPr>
        <p:spPr>
          <a:xfrm>
            <a:off x="2069535" y="4645572"/>
            <a:ext cx="6375274"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850C0EDB-0EE0-0B72-5D2D-40E01BC7F6B2}"/>
              </a:ext>
            </a:extLst>
          </p:cNvPr>
          <p:cNvCxnSpPr>
            <a:cxnSpLocks/>
          </p:cNvCxnSpPr>
          <p:nvPr/>
        </p:nvCxnSpPr>
        <p:spPr>
          <a:xfrm>
            <a:off x="8443504" y="4305592"/>
            <a:ext cx="976216" cy="9070"/>
          </a:xfrm>
          <a:prstGeom prst="line">
            <a:avLst/>
          </a:prstGeom>
          <a:ln w="38100">
            <a:solidFill>
              <a:srgbClr val="00B050"/>
            </a:solidFill>
            <a:prstDash val="solid"/>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F16B694-600E-9955-17A6-C4F2B7031445}"/>
              </a:ext>
            </a:extLst>
          </p:cNvPr>
          <p:cNvSpPr txBox="1"/>
          <p:nvPr/>
        </p:nvSpPr>
        <p:spPr>
          <a:xfrm>
            <a:off x="10085727" y="4064269"/>
            <a:ext cx="1835451" cy="646331"/>
          </a:xfrm>
          <a:prstGeom prst="rect">
            <a:avLst/>
          </a:prstGeom>
          <a:noFill/>
        </p:spPr>
        <p:txBody>
          <a:bodyPr wrap="square" rtlCol="0">
            <a:spAutoFit/>
          </a:bodyPr>
          <a:lstStyle/>
          <a:p>
            <a:pPr algn="ctr"/>
            <a:r>
              <a:rPr lang="en-NZ" dirty="0"/>
              <a:t>Cost of wind and solar +battery</a:t>
            </a:r>
          </a:p>
        </p:txBody>
      </p:sp>
      <p:sp>
        <p:nvSpPr>
          <p:cNvPr id="21" name="TextBox 20">
            <a:extLst>
              <a:ext uri="{FF2B5EF4-FFF2-40B4-BE49-F238E27FC236}">
                <a16:creationId xmlns:a16="http://schemas.microsoft.com/office/drawing/2014/main" id="{45711C17-AA29-3D76-3A14-B499C14C10AA}"/>
              </a:ext>
            </a:extLst>
          </p:cNvPr>
          <p:cNvSpPr txBox="1"/>
          <p:nvPr/>
        </p:nvSpPr>
        <p:spPr>
          <a:xfrm>
            <a:off x="9421023" y="4124319"/>
            <a:ext cx="527709" cy="369332"/>
          </a:xfrm>
          <a:prstGeom prst="rect">
            <a:avLst/>
          </a:prstGeom>
          <a:noFill/>
        </p:spPr>
        <p:txBody>
          <a:bodyPr wrap="none" rtlCol="0">
            <a:spAutoFit/>
          </a:bodyPr>
          <a:lstStyle/>
          <a:p>
            <a:r>
              <a:rPr lang="en-NZ" b="1" dirty="0" err="1"/>
              <a:t>p”</a:t>
            </a:r>
            <a:r>
              <a:rPr lang="en-NZ" b="1" baseline="-25000" dirty="0" err="1">
                <a:latin typeface="Calibri" panose="020F0502020204030204" pitchFamily="34" charset="0"/>
                <a:ea typeface="Calibri" panose="020F0502020204030204" pitchFamily="34" charset="0"/>
                <a:cs typeface="Calibri" panose="020F0502020204030204" pitchFamily="34" charset="0"/>
              </a:rPr>
              <a:t>d</a:t>
            </a:r>
            <a:endParaRPr lang="en-NZ" dirty="0"/>
          </a:p>
        </p:txBody>
      </p:sp>
      <p:cxnSp>
        <p:nvCxnSpPr>
          <p:cNvPr id="27" name="Straight Arrow Connector 26">
            <a:extLst>
              <a:ext uri="{FF2B5EF4-FFF2-40B4-BE49-F238E27FC236}">
                <a16:creationId xmlns:a16="http://schemas.microsoft.com/office/drawing/2014/main" id="{E3D75600-EF36-46EC-8BC7-215327F1A7A6}"/>
              </a:ext>
            </a:extLst>
          </p:cNvPr>
          <p:cNvCxnSpPr>
            <a:cxnSpLocks/>
          </p:cNvCxnSpPr>
          <p:nvPr/>
        </p:nvCxnSpPr>
        <p:spPr>
          <a:xfrm flipH="1" flipV="1">
            <a:off x="9832193" y="4337276"/>
            <a:ext cx="289268" cy="263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0F6585-E3CF-7B4B-AF4A-15AD40A8EB47}"/>
              </a:ext>
            </a:extLst>
          </p:cNvPr>
          <p:cNvCxnSpPr>
            <a:cxnSpLocks/>
          </p:cNvCxnSpPr>
          <p:nvPr/>
        </p:nvCxnSpPr>
        <p:spPr>
          <a:xfrm flipH="1" flipV="1">
            <a:off x="8431944" y="3163118"/>
            <a:ext cx="23120" cy="2739257"/>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2ECD5E14-38A8-12CE-CE96-8733334E239E}"/>
              </a:ext>
            </a:extLst>
          </p:cNvPr>
          <p:cNvSpPr txBox="1"/>
          <p:nvPr/>
        </p:nvSpPr>
        <p:spPr>
          <a:xfrm>
            <a:off x="7477241" y="1709543"/>
            <a:ext cx="1798724" cy="1200329"/>
          </a:xfrm>
          <a:prstGeom prst="rect">
            <a:avLst/>
          </a:prstGeom>
          <a:noFill/>
        </p:spPr>
        <p:txBody>
          <a:bodyPr wrap="square" rtlCol="0">
            <a:spAutoFit/>
          </a:bodyPr>
          <a:lstStyle/>
          <a:p>
            <a:pPr algn="ctr"/>
            <a:r>
              <a:rPr lang="en-NZ" dirty="0"/>
              <a:t>Distributed market share = installed capacity</a:t>
            </a:r>
          </a:p>
        </p:txBody>
      </p:sp>
      <p:cxnSp>
        <p:nvCxnSpPr>
          <p:cNvPr id="37" name="Straight Arrow Connector 36">
            <a:extLst>
              <a:ext uri="{FF2B5EF4-FFF2-40B4-BE49-F238E27FC236}">
                <a16:creationId xmlns:a16="http://schemas.microsoft.com/office/drawing/2014/main" id="{C076F2F2-6D37-C8AE-9491-235A9006C085}"/>
              </a:ext>
            </a:extLst>
          </p:cNvPr>
          <p:cNvCxnSpPr>
            <a:cxnSpLocks/>
          </p:cNvCxnSpPr>
          <p:nvPr/>
        </p:nvCxnSpPr>
        <p:spPr>
          <a:xfrm>
            <a:off x="8639894" y="2960506"/>
            <a:ext cx="250669" cy="198531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CD790879-365E-2F8F-EDCE-8BD01A71A10C}"/>
              </a:ext>
            </a:extLst>
          </p:cNvPr>
          <p:cNvCxnSpPr/>
          <p:nvPr/>
        </p:nvCxnSpPr>
        <p:spPr>
          <a:xfrm>
            <a:off x="8475207" y="5044965"/>
            <a:ext cx="940959"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2C87BF6D-054F-976D-A3E2-94B40ED927E4}"/>
              </a:ext>
            </a:extLst>
          </p:cNvPr>
          <p:cNvSpPr txBox="1"/>
          <p:nvPr/>
        </p:nvSpPr>
        <p:spPr>
          <a:xfrm>
            <a:off x="9622796" y="1179551"/>
            <a:ext cx="2522317" cy="923330"/>
          </a:xfrm>
          <a:prstGeom prst="rect">
            <a:avLst/>
          </a:prstGeom>
          <a:noFill/>
        </p:spPr>
        <p:txBody>
          <a:bodyPr wrap="square" rtlCol="0">
            <a:spAutoFit/>
          </a:bodyPr>
          <a:lstStyle/>
          <a:p>
            <a:pPr algn="ctr"/>
            <a:r>
              <a:rPr lang="en-NZ" dirty="0"/>
              <a:t>Price to other consumers goes up to </a:t>
            </a:r>
            <a:r>
              <a:rPr lang="en-NZ" dirty="0" err="1"/>
              <a:t>p’</a:t>
            </a:r>
            <a:r>
              <a:rPr lang="en-NZ" baseline="-25000" dirty="0" err="1"/>
              <a:t>g</a:t>
            </a:r>
            <a:r>
              <a:rPr lang="en-NZ" dirty="0"/>
              <a:t>&gt;</a:t>
            </a:r>
            <a:r>
              <a:rPr lang="en-NZ" dirty="0" err="1"/>
              <a:t>p</a:t>
            </a:r>
            <a:r>
              <a:rPr lang="en-NZ" baseline="-25000" dirty="0" err="1"/>
              <a:t>g</a:t>
            </a:r>
            <a:endParaRPr lang="en-NZ" baseline="-25000" dirty="0"/>
          </a:p>
        </p:txBody>
      </p:sp>
      <p:sp>
        <p:nvSpPr>
          <p:cNvPr id="50" name="TextBox 49">
            <a:extLst>
              <a:ext uri="{FF2B5EF4-FFF2-40B4-BE49-F238E27FC236}">
                <a16:creationId xmlns:a16="http://schemas.microsoft.com/office/drawing/2014/main" id="{258877B7-8080-9585-1AE9-113E5BA4365B}"/>
              </a:ext>
            </a:extLst>
          </p:cNvPr>
          <p:cNvSpPr txBox="1"/>
          <p:nvPr/>
        </p:nvSpPr>
        <p:spPr>
          <a:xfrm>
            <a:off x="1222020" y="4078070"/>
            <a:ext cx="546449" cy="369332"/>
          </a:xfrm>
          <a:prstGeom prst="rect">
            <a:avLst/>
          </a:prstGeom>
          <a:noFill/>
        </p:spPr>
        <p:txBody>
          <a:bodyPr wrap="square" rtlCol="0">
            <a:spAutoFit/>
          </a:bodyPr>
          <a:lstStyle/>
          <a:p>
            <a:r>
              <a:rPr lang="en-NZ" b="1" dirty="0" err="1"/>
              <a:t>p’</a:t>
            </a:r>
            <a:r>
              <a:rPr lang="en-NZ" b="1" baseline="-25000" dirty="0" err="1">
                <a:latin typeface="Calibri" panose="020F0502020204030204" pitchFamily="34" charset="0"/>
                <a:ea typeface="Calibri" panose="020F0502020204030204" pitchFamily="34" charset="0"/>
                <a:cs typeface="Calibri" panose="020F0502020204030204" pitchFamily="34" charset="0"/>
              </a:rPr>
              <a:t>t</a:t>
            </a:r>
            <a:endParaRPr lang="en-NZ" dirty="0"/>
          </a:p>
        </p:txBody>
      </p:sp>
      <p:sp>
        <p:nvSpPr>
          <p:cNvPr id="51" name="Left Brace 50">
            <a:extLst>
              <a:ext uri="{FF2B5EF4-FFF2-40B4-BE49-F238E27FC236}">
                <a16:creationId xmlns:a16="http://schemas.microsoft.com/office/drawing/2014/main" id="{AEFC676B-5BF2-8955-0629-67B97A25AB73}"/>
              </a:ext>
            </a:extLst>
          </p:cNvPr>
          <p:cNvSpPr/>
          <p:nvPr/>
        </p:nvSpPr>
        <p:spPr>
          <a:xfrm>
            <a:off x="1648776" y="3845419"/>
            <a:ext cx="435278" cy="7989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55" name="Left Brace 54">
            <a:extLst>
              <a:ext uri="{FF2B5EF4-FFF2-40B4-BE49-F238E27FC236}">
                <a16:creationId xmlns:a16="http://schemas.microsoft.com/office/drawing/2014/main" id="{5BEE39FD-688C-89FC-4709-356C423E9C9D}"/>
              </a:ext>
            </a:extLst>
          </p:cNvPr>
          <p:cNvSpPr/>
          <p:nvPr/>
        </p:nvSpPr>
        <p:spPr>
          <a:xfrm>
            <a:off x="1602366" y="4707983"/>
            <a:ext cx="435278" cy="11695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57" name="TextBox 56">
            <a:extLst>
              <a:ext uri="{FF2B5EF4-FFF2-40B4-BE49-F238E27FC236}">
                <a16:creationId xmlns:a16="http://schemas.microsoft.com/office/drawing/2014/main" id="{74B8D5C7-B7F2-F88E-3360-0E8302D8F4B3}"/>
              </a:ext>
            </a:extLst>
          </p:cNvPr>
          <p:cNvSpPr txBox="1"/>
          <p:nvPr/>
        </p:nvSpPr>
        <p:spPr>
          <a:xfrm>
            <a:off x="1240855" y="5060732"/>
            <a:ext cx="434734"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w</a:t>
            </a:r>
            <a:endParaRPr lang="en-NZ" dirty="0"/>
          </a:p>
        </p:txBody>
      </p:sp>
      <p:cxnSp>
        <p:nvCxnSpPr>
          <p:cNvPr id="58" name="Straight Connector 57">
            <a:extLst>
              <a:ext uri="{FF2B5EF4-FFF2-40B4-BE49-F238E27FC236}">
                <a16:creationId xmlns:a16="http://schemas.microsoft.com/office/drawing/2014/main" id="{0FB33CD9-BF27-DB4F-D2F9-7CEDB8E19B64}"/>
              </a:ext>
            </a:extLst>
          </p:cNvPr>
          <p:cNvCxnSpPr>
            <a:cxnSpLocks/>
          </p:cNvCxnSpPr>
          <p:nvPr/>
        </p:nvCxnSpPr>
        <p:spPr>
          <a:xfrm>
            <a:off x="2076794" y="3833038"/>
            <a:ext cx="6375274"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6A6551BE-56C7-EC37-D238-46271FEF66DB}"/>
              </a:ext>
            </a:extLst>
          </p:cNvPr>
          <p:cNvSpPr txBox="1"/>
          <p:nvPr/>
        </p:nvSpPr>
        <p:spPr>
          <a:xfrm>
            <a:off x="734192" y="3578425"/>
            <a:ext cx="1232338" cy="605294"/>
          </a:xfrm>
          <a:prstGeom prst="rect">
            <a:avLst/>
          </a:prstGeom>
          <a:noFill/>
        </p:spPr>
        <p:txBody>
          <a:bodyPr wrap="square" rtlCol="0">
            <a:spAutoFit/>
          </a:bodyPr>
          <a:lstStyle/>
          <a:p>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g</a:t>
            </a:r>
            <a:r>
              <a:rPr lang="en-NZ" sz="2000" b="1" baseline="-25000" dirty="0">
                <a:latin typeface="Calibri" panose="020F0502020204030204" pitchFamily="34" charset="0"/>
                <a:ea typeface="Calibri" panose="020F0502020204030204" pitchFamily="34" charset="0"/>
                <a:cs typeface="Calibri" panose="020F0502020204030204" pitchFamily="34" charset="0"/>
              </a:rPr>
              <a:t>=</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w+</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61" name="TextBox 60">
            <a:extLst>
              <a:ext uri="{FF2B5EF4-FFF2-40B4-BE49-F238E27FC236}">
                <a16:creationId xmlns:a16="http://schemas.microsoft.com/office/drawing/2014/main" id="{4B1A22E9-28AE-AC97-E428-998974825CF4}"/>
              </a:ext>
            </a:extLst>
          </p:cNvPr>
          <p:cNvSpPr txBox="1"/>
          <p:nvPr/>
        </p:nvSpPr>
        <p:spPr>
          <a:xfrm>
            <a:off x="9654260" y="2354532"/>
            <a:ext cx="2490853" cy="1477328"/>
          </a:xfrm>
          <a:prstGeom prst="rect">
            <a:avLst/>
          </a:prstGeom>
          <a:noFill/>
        </p:spPr>
        <p:txBody>
          <a:bodyPr wrap="square" rtlCol="0">
            <a:spAutoFit/>
          </a:bodyPr>
          <a:lstStyle/>
          <a:p>
            <a:pPr algn="ctr"/>
            <a:r>
              <a:rPr lang="en-NZ" dirty="0">
                <a:latin typeface="Calibri" panose="020F0502020204030204" pitchFamily="34" charset="0"/>
                <a:ea typeface="Calibri" panose="020F0502020204030204" pitchFamily="34" charset="0"/>
                <a:cs typeface="Calibri" panose="020F0502020204030204" pitchFamily="34" charset="0"/>
              </a:rPr>
              <a:t>Adding grid charges would prevent price increase but make connected prosumers uncompetitive</a:t>
            </a:r>
            <a:endParaRPr lang="en-NZ" dirty="0"/>
          </a:p>
        </p:txBody>
      </p:sp>
      <p:cxnSp>
        <p:nvCxnSpPr>
          <p:cNvPr id="62" name="Straight Arrow Connector 61">
            <a:extLst>
              <a:ext uri="{FF2B5EF4-FFF2-40B4-BE49-F238E27FC236}">
                <a16:creationId xmlns:a16="http://schemas.microsoft.com/office/drawing/2014/main" id="{EE91C760-FF34-1251-EA9C-B391EA978CEE}"/>
              </a:ext>
            </a:extLst>
          </p:cNvPr>
          <p:cNvCxnSpPr>
            <a:cxnSpLocks/>
          </p:cNvCxnSpPr>
          <p:nvPr/>
        </p:nvCxnSpPr>
        <p:spPr>
          <a:xfrm flipH="1">
            <a:off x="9496954" y="3526992"/>
            <a:ext cx="544231" cy="44933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 name="Arc 10">
            <a:extLst>
              <a:ext uri="{FF2B5EF4-FFF2-40B4-BE49-F238E27FC236}">
                <a16:creationId xmlns:a16="http://schemas.microsoft.com/office/drawing/2014/main" id="{CCE55387-10B3-5F31-01A5-53BC05B43F4F}"/>
              </a:ext>
            </a:extLst>
          </p:cNvPr>
          <p:cNvSpPr/>
          <p:nvPr/>
        </p:nvSpPr>
        <p:spPr>
          <a:xfrm rot="10997521">
            <a:off x="3171718" y="-3841794"/>
            <a:ext cx="12691102" cy="7780694"/>
          </a:xfrm>
          <a:prstGeom prst="arc">
            <a:avLst>
              <a:gd name="adj1" fmla="val 16068494"/>
              <a:gd name="adj2" fmla="val 20952069"/>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18" name="Rectangle 17">
            <a:extLst>
              <a:ext uri="{FF2B5EF4-FFF2-40B4-BE49-F238E27FC236}">
                <a16:creationId xmlns:a16="http://schemas.microsoft.com/office/drawing/2014/main" id="{01A573FF-ED81-A596-9D6B-F0F6645827D4}"/>
              </a:ext>
            </a:extLst>
          </p:cNvPr>
          <p:cNvSpPr/>
          <p:nvPr/>
        </p:nvSpPr>
        <p:spPr>
          <a:xfrm>
            <a:off x="2069536" y="3846588"/>
            <a:ext cx="6357770" cy="79898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0" name="TextBox 19">
            <a:extLst>
              <a:ext uri="{FF2B5EF4-FFF2-40B4-BE49-F238E27FC236}">
                <a16:creationId xmlns:a16="http://schemas.microsoft.com/office/drawing/2014/main" id="{BE582066-2797-A2B5-FBEA-63B996764952}"/>
              </a:ext>
            </a:extLst>
          </p:cNvPr>
          <p:cNvSpPr txBox="1"/>
          <p:nvPr/>
        </p:nvSpPr>
        <p:spPr>
          <a:xfrm>
            <a:off x="2959909" y="3976323"/>
            <a:ext cx="5497184" cy="646331"/>
          </a:xfrm>
          <a:prstGeom prst="rect">
            <a:avLst/>
          </a:prstGeom>
          <a:noFill/>
        </p:spPr>
        <p:txBody>
          <a:bodyPr wrap="square" rtlCol="0">
            <a:spAutoFit/>
          </a:bodyPr>
          <a:lstStyle/>
          <a:p>
            <a:pPr algn="ctr"/>
            <a:r>
              <a:rPr lang="en-NZ" b="1" dirty="0">
                <a:solidFill>
                  <a:schemeClr val="tx1"/>
                </a:solidFill>
              </a:rPr>
              <a:t>Transpower’s recoverable </a:t>
            </a:r>
            <a:r>
              <a:rPr lang="en-NZ" b="1" dirty="0"/>
              <a:t>grid </a:t>
            </a:r>
            <a:r>
              <a:rPr lang="en-NZ" b="1" dirty="0">
                <a:solidFill>
                  <a:schemeClr val="tx1"/>
                </a:solidFill>
              </a:rPr>
              <a:t>revenue (set by Commerce Commission)</a:t>
            </a:r>
            <a:endParaRPr lang="en-NZ" b="1" dirty="0"/>
          </a:p>
        </p:txBody>
      </p:sp>
      <p:sp>
        <p:nvSpPr>
          <p:cNvPr id="19" name="Footer Placeholder 18">
            <a:extLst>
              <a:ext uri="{FF2B5EF4-FFF2-40B4-BE49-F238E27FC236}">
                <a16:creationId xmlns:a16="http://schemas.microsoft.com/office/drawing/2014/main" id="{AA9ECAE3-80CB-DE20-696F-E51352DD8899}"/>
              </a:ext>
            </a:extLst>
          </p:cNvPr>
          <p:cNvSpPr>
            <a:spLocks noGrp="1"/>
          </p:cNvSpPr>
          <p:nvPr>
            <p:ph type="ftr" sz="quarter" idx="11"/>
          </p:nvPr>
        </p:nvSpPr>
        <p:spPr/>
        <p:txBody>
          <a:bodyPr/>
          <a:lstStyle/>
          <a:p>
            <a:r>
              <a:rPr lang="en-NZ"/>
              <a:t>Geoff Bertram</a:t>
            </a:r>
          </a:p>
        </p:txBody>
      </p:sp>
      <p:sp>
        <p:nvSpPr>
          <p:cNvPr id="25" name="Slide Number Placeholder 24">
            <a:extLst>
              <a:ext uri="{FF2B5EF4-FFF2-40B4-BE49-F238E27FC236}">
                <a16:creationId xmlns:a16="http://schemas.microsoft.com/office/drawing/2014/main" id="{D231C013-A660-929C-703C-826412FA0C07}"/>
              </a:ext>
            </a:extLst>
          </p:cNvPr>
          <p:cNvSpPr>
            <a:spLocks noGrp="1"/>
          </p:cNvSpPr>
          <p:nvPr>
            <p:ph type="sldNum" sz="quarter" idx="12"/>
          </p:nvPr>
        </p:nvSpPr>
        <p:spPr/>
        <p:txBody>
          <a:bodyPr/>
          <a:lstStyle/>
          <a:p>
            <a:fld id="{FBFD2361-A777-489E-AE15-9CA2EE224833}" type="slidenum">
              <a:rPr lang="en-NZ" smtClean="0"/>
              <a:t>25</a:t>
            </a:fld>
            <a:endParaRPr lang="en-NZ"/>
          </a:p>
        </p:txBody>
      </p:sp>
      <p:sp>
        <p:nvSpPr>
          <p:cNvPr id="26" name="Date Placeholder 25">
            <a:extLst>
              <a:ext uri="{FF2B5EF4-FFF2-40B4-BE49-F238E27FC236}">
                <a16:creationId xmlns:a16="http://schemas.microsoft.com/office/drawing/2014/main" id="{3B2F24AF-2F80-536F-E1FE-01D02BAAEF2C}"/>
              </a:ext>
            </a:extLst>
          </p:cNvPr>
          <p:cNvSpPr>
            <a:spLocks noGrp="1"/>
          </p:cNvSpPr>
          <p:nvPr>
            <p:ph type="dt" sz="half" idx="10"/>
          </p:nvPr>
        </p:nvSpPr>
        <p:spPr/>
        <p:txBody>
          <a:bodyPr/>
          <a:lstStyle/>
          <a:p>
            <a:fld id="{BAB91429-8184-4D7E-A26E-ED47E22FE9FD}" type="datetime1">
              <a:rPr lang="en-NZ" smtClean="0"/>
              <a:t>18/07/2026</a:t>
            </a:fld>
            <a:endParaRPr lang="en-NZ"/>
          </a:p>
        </p:txBody>
      </p:sp>
    </p:spTree>
    <p:extLst>
      <p:ext uri="{BB962C8B-B14F-4D97-AF65-F5344CB8AC3E}">
        <p14:creationId xmlns:p14="http://schemas.microsoft.com/office/powerpoint/2010/main" val="201347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B7496-2F90-00DE-34B4-314E3B302A5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DB4DD13-C507-E021-D3A5-866E9C45701B}"/>
              </a:ext>
            </a:extLst>
          </p:cNvPr>
          <p:cNvSpPr/>
          <p:nvPr/>
        </p:nvSpPr>
        <p:spPr>
          <a:xfrm>
            <a:off x="2066642" y="3131802"/>
            <a:ext cx="3842407" cy="1493680"/>
          </a:xfrm>
          <a:prstGeom prst="rect">
            <a:avLst/>
          </a:prstGeom>
          <a:solidFill>
            <a:srgbClr val="FFD9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Rectangle 12">
            <a:extLst>
              <a:ext uri="{FF2B5EF4-FFF2-40B4-BE49-F238E27FC236}">
                <a16:creationId xmlns:a16="http://schemas.microsoft.com/office/drawing/2014/main" id="{04426EF0-4F70-820A-B48B-7E505FF5F4EE}"/>
              </a:ext>
            </a:extLst>
          </p:cNvPr>
          <p:cNvSpPr/>
          <p:nvPr/>
        </p:nvSpPr>
        <p:spPr>
          <a:xfrm>
            <a:off x="2084055" y="4659122"/>
            <a:ext cx="3796201" cy="124325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2000" b="1" dirty="0" err="1">
                <a:solidFill>
                  <a:schemeClr val="tx1"/>
                </a:solidFill>
                <a:latin typeface="Calibri" panose="020F0502020204030204" pitchFamily="34" charset="0"/>
                <a:ea typeface="Calibri" panose="020F0502020204030204" pitchFamily="34" charset="0"/>
                <a:cs typeface="Calibri" panose="020F0502020204030204" pitchFamily="34" charset="0"/>
              </a:rPr>
              <a:t>Gentailers</a:t>
            </a:r>
            <a:r>
              <a:rPr lang="en-NZ" sz="2000" b="1" dirty="0">
                <a:solidFill>
                  <a:schemeClr val="tx1"/>
                </a:solidFill>
                <a:latin typeface="Calibri" panose="020F0502020204030204" pitchFamily="34" charset="0"/>
                <a:ea typeface="Calibri" panose="020F0502020204030204" pitchFamily="34" charset="0"/>
                <a:cs typeface="Calibri" panose="020F0502020204030204" pitchFamily="34" charset="0"/>
              </a:rPr>
              <a:t>’ wholesale revenue (price x quantity)</a:t>
            </a:r>
          </a:p>
        </p:txBody>
      </p:sp>
      <p:sp>
        <p:nvSpPr>
          <p:cNvPr id="2" name="Title 1">
            <a:extLst>
              <a:ext uri="{FF2B5EF4-FFF2-40B4-BE49-F238E27FC236}">
                <a16:creationId xmlns:a16="http://schemas.microsoft.com/office/drawing/2014/main" id="{9717E9AF-E2B3-3F60-197D-7FE21F564296}"/>
              </a:ext>
            </a:extLst>
          </p:cNvPr>
          <p:cNvSpPr>
            <a:spLocks noGrp="1"/>
          </p:cNvSpPr>
          <p:nvPr>
            <p:ph type="title"/>
          </p:nvPr>
        </p:nvSpPr>
        <p:spPr>
          <a:xfrm>
            <a:off x="838200" y="-35127"/>
            <a:ext cx="10515600" cy="496723"/>
          </a:xfrm>
        </p:spPr>
        <p:txBody>
          <a:bodyPr>
            <a:normAutofit fontScale="90000"/>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Using the bucket-diagram model for competing supply technologies 5: Getting serious</a:t>
            </a:r>
          </a:p>
        </p:txBody>
      </p:sp>
      <p:cxnSp>
        <p:nvCxnSpPr>
          <p:cNvPr id="3" name="Straight Connector 2">
            <a:extLst>
              <a:ext uri="{FF2B5EF4-FFF2-40B4-BE49-F238E27FC236}">
                <a16:creationId xmlns:a16="http://schemas.microsoft.com/office/drawing/2014/main" id="{27A25C2D-4B02-A80F-C6AF-C6FF4B33A377}"/>
              </a:ext>
            </a:extLst>
          </p:cNvPr>
          <p:cNvCxnSpPr>
            <a:cxnSpLocks/>
          </p:cNvCxnSpPr>
          <p:nvPr/>
        </p:nvCxnSpPr>
        <p:spPr>
          <a:xfrm>
            <a:off x="2069535" y="916462"/>
            <a:ext cx="0" cy="500768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80DBE675-2496-9D16-4CE4-0EFF3CE67A0B}"/>
              </a:ext>
            </a:extLst>
          </p:cNvPr>
          <p:cNvCxnSpPr/>
          <p:nvPr/>
        </p:nvCxnSpPr>
        <p:spPr>
          <a:xfrm>
            <a:off x="9421023" y="130134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6686DBF-78D4-A11F-7016-6818C6FEF575}"/>
              </a:ext>
            </a:extLst>
          </p:cNvPr>
          <p:cNvCxnSpPr>
            <a:cxnSpLocks/>
          </p:cNvCxnSpPr>
          <p:nvPr/>
        </p:nvCxnSpPr>
        <p:spPr>
          <a:xfrm flipH="1">
            <a:off x="2098566" y="590237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4CD2463-7DC4-21F7-E063-D887E16FCC0A}"/>
              </a:ext>
            </a:extLst>
          </p:cNvPr>
          <p:cNvSpPr txBox="1"/>
          <p:nvPr/>
        </p:nvSpPr>
        <p:spPr>
          <a:xfrm>
            <a:off x="478305" y="593297"/>
            <a:ext cx="1701671" cy="646331"/>
          </a:xfrm>
          <a:prstGeom prst="rect">
            <a:avLst/>
          </a:prstGeom>
          <a:noFill/>
        </p:spPr>
        <p:txBody>
          <a:bodyPr wrap="square" rtlCol="0">
            <a:spAutoFit/>
          </a:bodyPr>
          <a:lstStyle/>
          <a:p>
            <a:pPr algn="ctr"/>
            <a:r>
              <a:rPr lang="en-NZ" dirty="0">
                <a:solidFill>
                  <a:srgbClr val="FF0000"/>
                </a:solidFill>
              </a:rPr>
              <a:t>Supply price of grid technology </a:t>
            </a:r>
          </a:p>
        </p:txBody>
      </p:sp>
      <p:sp>
        <p:nvSpPr>
          <p:cNvPr id="8" name="TextBox 7">
            <a:extLst>
              <a:ext uri="{FF2B5EF4-FFF2-40B4-BE49-F238E27FC236}">
                <a16:creationId xmlns:a16="http://schemas.microsoft.com/office/drawing/2014/main" id="{351A66D4-2EFA-3AD7-3D7A-09099C9890BB}"/>
              </a:ext>
            </a:extLst>
          </p:cNvPr>
          <p:cNvSpPr txBox="1"/>
          <p:nvPr/>
        </p:nvSpPr>
        <p:spPr>
          <a:xfrm>
            <a:off x="8376603" y="516076"/>
            <a:ext cx="1701671" cy="923330"/>
          </a:xfrm>
          <a:prstGeom prst="rect">
            <a:avLst/>
          </a:prstGeom>
          <a:noFill/>
        </p:spPr>
        <p:txBody>
          <a:bodyPr wrap="square" rtlCol="0">
            <a:spAutoFit/>
          </a:bodyPr>
          <a:lstStyle/>
          <a:p>
            <a:pPr algn="ctr"/>
            <a:r>
              <a:rPr lang="en-NZ" dirty="0">
                <a:solidFill>
                  <a:srgbClr val="00B050"/>
                </a:solidFill>
              </a:rPr>
              <a:t>Supply price of distributed technology </a:t>
            </a:r>
          </a:p>
        </p:txBody>
      </p:sp>
      <p:sp>
        <p:nvSpPr>
          <p:cNvPr id="10" name="TextBox 9">
            <a:extLst>
              <a:ext uri="{FF2B5EF4-FFF2-40B4-BE49-F238E27FC236}">
                <a16:creationId xmlns:a16="http://schemas.microsoft.com/office/drawing/2014/main" id="{92A4557B-975C-A45E-6397-CEB38EAB190E}"/>
              </a:ext>
            </a:extLst>
          </p:cNvPr>
          <p:cNvSpPr txBox="1"/>
          <p:nvPr/>
        </p:nvSpPr>
        <p:spPr>
          <a:xfrm>
            <a:off x="1530381" y="6215029"/>
            <a:ext cx="8258625" cy="369332"/>
          </a:xfrm>
          <a:prstGeom prst="rect">
            <a:avLst/>
          </a:prstGeom>
          <a:noFill/>
        </p:spPr>
        <p:txBody>
          <a:bodyPr wrap="square" rtlCol="0">
            <a:spAutoFit/>
          </a:bodyPr>
          <a:lstStyle/>
          <a:p>
            <a:pPr algn="ctr"/>
            <a:r>
              <a:rPr lang="en-NZ" dirty="0"/>
              <a:t>Total market demand for electricity per period assumed fixed (inelastic)</a:t>
            </a:r>
          </a:p>
        </p:txBody>
      </p:sp>
      <p:sp>
        <p:nvSpPr>
          <p:cNvPr id="12" name="Right Brace 11">
            <a:extLst>
              <a:ext uri="{FF2B5EF4-FFF2-40B4-BE49-F238E27FC236}">
                <a16:creationId xmlns:a16="http://schemas.microsoft.com/office/drawing/2014/main" id="{6ECEC5B9-E522-409D-94FA-3409389B477B}"/>
              </a:ext>
            </a:extLst>
          </p:cNvPr>
          <p:cNvSpPr/>
          <p:nvPr/>
        </p:nvSpPr>
        <p:spPr>
          <a:xfrm rot="5400000">
            <a:off x="5605577" y="2509439"/>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7" name="TextBox 6">
            <a:extLst>
              <a:ext uri="{FF2B5EF4-FFF2-40B4-BE49-F238E27FC236}">
                <a16:creationId xmlns:a16="http://schemas.microsoft.com/office/drawing/2014/main" id="{B343057F-0F24-A752-4F7E-84CAEB3E8931}"/>
              </a:ext>
            </a:extLst>
          </p:cNvPr>
          <p:cNvSpPr txBox="1"/>
          <p:nvPr/>
        </p:nvSpPr>
        <p:spPr>
          <a:xfrm>
            <a:off x="2176777" y="3468971"/>
            <a:ext cx="3559583" cy="923330"/>
          </a:xfrm>
          <a:prstGeom prst="rect">
            <a:avLst/>
          </a:prstGeom>
          <a:noFill/>
        </p:spPr>
        <p:txBody>
          <a:bodyPr wrap="square" rtlCol="0">
            <a:spAutoFit/>
          </a:bodyPr>
          <a:lstStyle/>
          <a:p>
            <a:pPr algn="ctr"/>
            <a:r>
              <a:rPr lang="en-NZ" b="1" dirty="0">
                <a:latin typeface="Calibri" panose="020F0502020204030204" pitchFamily="34" charset="0"/>
                <a:ea typeface="Calibri" panose="020F0502020204030204" pitchFamily="34" charset="0"/>
                <a:cs typeface="Calibri" panose="020F0502020204030204" pitchFamily="34" charset="0"/>
              </a:rPr>
              <a:t>Transpower’s recoverable grid revenue (set by Commerce Commission)</a:t>
            </a:r>
          </a:p>
        </p:txBody>
      </p:sp>
      <p:cxnSp>
        <p:nvCxnSpPr>
          <p:cNvPr id="16" name="Straight Connector 15">
            <a:extLst>
              <a:ext uri="{FF2B5EF4-FFF2-40B4-BE49-F238E27FC236}">
                <a16:creationId xmlns:a16="http://schemas.microsoft.com/office/drawing/2014/main" id="{484AF8A2-1474-5EF2-9539-2CA918D96A2E}"/>
              </a:ext>
            </a:extLst>
          </p:cNvPr>
          <p:cNvCxnSpPr>
            <a:cxnSpLocks/>
          </p:cNvCxnSpPr>
          <p:nvPr/>
        </p:nvCxnSpPr>
        <p:spPr>
          <a:xfrm flipV="1">
            <a:off x="2069535" y="4620697"/>
            <a:ext cx="3828370" cy="2487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25E07C7-476D-0B6A-A6B6-BAAE84FA10FB}"/>
              </a:ext>
            </a:extLst>
          </p:cNvPr>
          <p:cNvCxnSpPr>
            <a:cxnSpLocks/>
          </p:cNvCxnSpPr>
          <p:nvPr/>
        </p:nvCxnSpPr>
        <p:spPr>
          <a:xfrm>
            <a:off x="5903380" y="4895489"/>
            <a:ext cx="3517645" cy="19740"/>
          </a:xfrm>
          <a:prstGeom prst="line">
            <a:avLst/>
          </a:prstGeom>
          <a:ln w="38100">
            <a:solidFill>
              <a:srgbClr val="00B050"/>
            </a:solidFill>
            <a:prstDash val="solid"/>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7D91E373-AD22-7294-253F-B43379CA3CD7}"/>
              </a:ext>
            </a:extLst>
          </p:cNvPr>
          <p:cNvSpPr txBox="1"/>
          <p:nvPr/>
        </p:nvSpPr>
        <p:spPr>
          <a:xfrm>
            <a:off x="10135223" y="4675590"/>
            <a:ext cx="1835451" cy="646331"/>
          </a:xfrm>
          <a:prstGeom prst="rect">
            <a:avLst/>
          </a:prstGeom>
          <a:noFill/>
        </p:spPr>
        <p:txBody>
          <a:bodyPr wrap="square" rtlCol="0">
            <a:spAutoFit/>
          </a:bodyPr>
          <a:lstStyle/>
          <a:p>
            <a:pPr algn="ctr"/>
            <a:r>
              <a:rPr lang="en-NZ" dirty="0"/>
              <a:t>Cost of wind and solar c2035, say</a:t>
            </a:r>
          </a:p>
        </p:txBody>
      </p:sp>
      <p:sp>
        <p:nvSpPr>
          <p:cNvPr id="21" name="TextBox 20">
            <a:extLst>
              <a:ext uri="{FF2B5EF4-FFF2-40B4-BE49-F238E27FC236}">
                <a16:creationId xmlns:a16="http://schemas.microsoft.com/office/drawing/2014/main" id="{56560FE8-1214-F844-F6D6-2816A5100FE0}"/>
              </a:ext>
            </a:extLst>
          </p:cNvPr>
          <p:cNvSpPr txBox="1"/>
          <p:nvPr/>
        </p:nvSpPr>
        <p:spPr>
          <a:xfrm>
            <a:off x="9429646" y="4689068"/>
            <a:ext cx="596638" cy="369332"/>
          </a:xfrm>
          <a:prstGeom prst="rect">
            <a:avLst/>
          </a:prstGeom>
          <a:noFill/>
        </p:spPr>
        <p:txBody>
          <a:bodyPr wrap="none" rtlCol="0">
            <a:spAutoFit/>
          </a:bodyPr>
          <a:lstStyle/>
          <a:p>
            <a:r>
              <a:rPr lang="en-NZ" b="1" dirty="0" err="1"/>
              <a:t>p’”</a:t>
            </a:r>
            <a:r>
              <a:rPr lang="en-NZ" b="1" baseline="-25000" dirty="0" err="1">
                <a:latin typeface="Calibri" panose="020F0502020204030204" pitchFamily="34" charset="0"/>
                <a:ea typeface="Calibri" panose="020F0502020204030204" pitchFamily="34" charset="0"/>
                <a:cs typeface="Calibri" panose="020F0502020204030204" pitchFamily="34" charset="0"/>
              </a:rPr>
              <a:t>d</a:t>
            </a:r>
            <a:endParaRPr lang="en-NZ" dirty="0"/>
          </a:p>
        </p:txBody>
      </p:sp>
      <p:cxnSp>
        <p:nvCxnSpPr>
          <p:cNvPr id="27" name="Straight Arrow Connector 26">
            <a:extLst>
              <a:ext uri="{FF2B5EF4-FFF2-40B4-BE49-F238E27FC236}">
                <a16:creationId xmlns:a16="http://schemas.microsoft.com/office/drawing/2014/main" id="{F0C6F17E-ECB5-1CA6-BC02-CA7EDA8A3EBD}"/>
              </a:ext>
            </a:extLst>
          </p:cNvPr>
          <p:cNvCxnSpPr>
            <a:cxnSpLocks/>
          </p:cNvCxnSpPr>
          <p:nvPr/>
        </p:nvCxnSpPr>
        <p:spPr>
          <a:xfrm flipH="1" flipV="1">
            <a:off x="9948955" y="4913914"/>
            <a:ext cx="289268" cy="263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496FA3C8-0A0C-88A1-39DA-02E0CFC07C28}"/>
              </a:ext>
            </a:extLst>
          </p:cNvPr>
          <p:cNvCxnSpPr>
            <a:cxnSpLocks/>
          </p:cNvCxnSpPr>
          <p:nvPr/>
        </p:nvCxnSpPr>
        <p:spPr>
          <a:xfrm flipV="1">
            <a:off x="5894249" y="2842593"/>
            <a:ext cx="0" cy="3046233"/>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D3EEF659-2E2F-9158-C5AA-4AA6104961A6}"/>
              </a:ext>
            </a:extLst>
          </p:cNvPr>
          <p:cNvSpPr txBox="1"/>
          <p:nvPr/>
        </p:nvSpPr>
        <p:spPr>
          <a:xfrm>
            <a:off x="6554987" y="904091"/>
            <a:ext cx="1798724" cy="1200329"/>
          </a:xfrm>
          <a:prstGeom prst="rect">
            <a:avLst/>
          </a:prstGeom>
          <a:noFill/>
        </p:spPr>
        <p:txBody>
          <a:bodyPr wrap="square" rtlCol="0">
            <a:spAutoFit/>
          </a:bodyPr>
          <a:lstStyle/>
          <a:p>
            <a:pPr algn="ctr"/>
            <a:r>
              <a:rPr lang="en-NZ" dirty="0"/>
              <a:t>Distributed market share ≤ installed capacity</a:t>
            </a:r>
          </a:p>
        </p:txBody>
      </p:sp>
      <p:cxnSp>
        <p:nvCxnSpPr>
          <p:cNvPr id="37" name="Straight Arrow Connector 36">
            <a:extLst>
              <a:ext uri="{FF2B5EF4-FFF2-40B4-BE49-F238E27FC236}">
                <a16:creationId xmlns:a16="http://schemas.microsoft.com/office/drawing/2014/main" id="{3EF46632-91E4-4EE2-6CDA-2428E236F2B1}"/>
              </a:ext>
            </a:extLst>
          </p:cNvPr>
          <p:cNvCxnSpPr>
            <a:cxnSpLocks/>
          </p:cNvCxnSpPr>
          <p:nvPr/>
        </p:nvCxnSpPr>
        <p:spPr>
          <a:xfrm>
            <a:off x="7629902" y="2078024"/>
            <a:ext cx="20738" cy="90352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49B14530-A5AB-798B-9A26-B3848824CD53}"/>
              </a:ext>
            </a:extLst>
          </p:cNvPr>
          <p:cNvCxnSpPr>
            <a:cxnSpLocks/>
          </p:cNvCxnSpPr>
          <p:nvPr/>
        </p:nvCxnSpPr>
        <p:spPr>
          <a:xfrm>
            <a:off x="5926928" y="3000061"/>
            <a:ext cx="3447423" cy="0"/>
          </a:xfrm>
          <a:prstGeom prst="straightConnector1">
            <a:avLst/>
          </a:prstGeom>
          <a:ln>
            <a:prstDash val="sysDot"/>
            <a:headEnd type="arrow"/>
            <a:tailEnd type="arrow"/>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C927E5F4-A71C-42E4-3095-4B9C2377513D}"/>
              </a:ext>
            </a:extLst>
          </p:cNvPr>
          <p:cNvSpPr txBox="1"/>
          <p:nvPr/>
        </p:nvSpPr>
        <p:spPr>
          <a:xfrm>
            <a:off x="9669683" y="942666"/>
            <a:ext cx="2522317" cy="2031325"/>
          </a:xfrm>
          <a:prstGeom prst="rect">
            <a:avLst/>
          </a:prstGeom>
          <a:noFill/>
        </p:spPr>
        <p:txBody>
          <a:bodyPr wrap="square" rtlCol="0">
            <a:spAutoFit/>
          </a:bodyPr>
          <a:lstStyle/>
          <a:p>
            <a:pPr algn="ctr"/>
            <a:r>
              <a:rPr lang="en-NZ" dirty="0" err="1"/>
              <a:t>p’”</a:t>
            </a:r>
            <a:r>
              <a:rPr lang="en-NZ" baseline="-25000" dirty="0" err="1">
                <a:latin typeface="Calibri" panose="020F0502020204030204" pitchFamily="34" charset="0"/>
                <a:ea typeface="Calibri" panose="020F0502020204030204" pitchFamily="34" charset="0"/>
                <a:cs typeface="Calibri" panose="020F0502020204030204" pitchFamily="34" charset="0"/>
              </a:rPr>
              <a:t>d</a:t>
            </a:r>
            <a:r>
              <a:rPr lang="en-NZ" dirty="0">
                <a:latin typeface="Calibri" panose="020F0502020204030204" pitchFamily="34" charset="0"/>
                <a:ea typeface="Calibri" panose="020F0502020204030204" pitchFamily="34" charset="0"/>
                <a:cs typeface="Calibri" panose="020F0502020204030204" pitchFamily="34" charset="0"/>
              </a:rPr>
              <a:t> could be the price of stand-alone supply (rooftop solar + battery), or rooftop etc generation cost + local lines charges in an energy community. </a:t>
            </a:r>
            <a:endParaRPr lang="en-NZ" dirty="0"/>
          </a:p>
        </p:txBody>
      </p:sp>
      <p:sp>
        <p:nvSpPr>
          <p:cNvPr id="48" name="TextBox 47">
            <a:extLst>
              <a:ext uri="{FF2B5EF4-FFF2-40B4-BE49-F238E27FC236}">
                <a16:creationId xmlns:a16="http://schemas.microsoft.com/office/drawing/2014/main" id="{3631E123-EE07-932F-0E94-72A4135B5AE3}"/>
              </a:ext>
            </a:extLst>
          </p:cNvPr>
          <p:cNvSpPr txBox="1"/>
          <p:nvPr/>
        </p:nvSpPr>
        <p:spPr>
          <a:xfrm>
            <a:off x="9411641" y="3119432"/>
            <a:ext cx="1072409" cy="605294"/>
          </a:xfrm>
          <a:prstGeom prst="rect">
            <a:avLst/>
          </a:prstGeom>
          <a:noFill/>
        </p:spPr>
        <p:txBody>
          <a:bodyPr wrap="none" rtlCol="0">
            <a:spAutoFit/>
          </a:bodyPr>
          <a:lstStyle/>
          <a:p>
            <a:r>
              <a:rPr lang="en-NZ" b="1" dirty="0"/>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d</a:t>
            </a:r>
            <a:r>
              <a:rPr lang="en-NZ" sz="2000" b="1" dirty="0" err="1">
                <a:latin typeface="Calibri" panose="020F0502020204030204" pitchFamily="34" charset="0"/>
                <a:ea typeface="Calibri" panose="020F0502020204030204" pitchFamily="34" charset="0"/>
                <a:cs typeface="Calibri" panose="020F0502020204030204" pitchFamily="34" charset="0"/>
              </a:rPr>
              <a:t>+</a:t>
            </a:r>
            <a:r>
              <a:rPr lang="en-NZ" sz="2000" b="1" dirty="0" err="1"/>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23D3CBCE-A752-6536-61C7-81AB7350653D}"/>
              </a:ext>
            </a:extLst>
          </p:cNvPr>
          <p:cNvSpPr txBox="1"/>
          <p:nvPr/>
        </p:nvSpPr>
        <p:spPr>
          <a:xfrm>
            <a:off x="1129189" y="3632233"/>
            <a:ext cx="546449" cy="369332"/>
          </a:xfrm>
          <a:prstGeom prst="rect">
            <a:avLst/>
          </a:prstGeom>
          <a:noFill/>
        </p:spPr>
        <p:txBody>
          <a:bodyPr wrap="square" rtlCol="0">
            <a:spAutoFit/>
          </a:bodyPr>
          <a:lstStyle/>
          <a:p>
            <a:r>
              <a:rPr lang="en-NZ" b="1" dirty="0" err="1"/>
              <a:t>p”</a:t>
            </a:r>
            <a:r>
              <a:rPr lang="en-NZ" b="1" baseline="-25000" dirty="0" err="1">
                <a:latin typeface="Calibri" panose="020F0502020204030204" pitchFamily="34" charset="0"/>
                <a:ea typeface="Calibri" panose="020F0502020204030204" pitchFamily="34" charset="0"/>
                <a:cs typeface="Calibri" panose="020F0502020204030204" pitchFamily="34" charset="0"/>
              </a:rPr>
              <a:t>t</a:t>
            </a:r>
            <a:endParaRPr lang="en-NZ" dirty="0"/>
          </a:p>
        </p:txBody>
      </p:sp>
      <p:sp>
        <p:nvSpPr>
          <p:cNvPr id="51" name="Left Brace 50">
            <a:extLst>
              <a:ext uri="{FF2B5EF4-FFF2-40B4-BE49-F238E27FC236}">
                <a16:creationId xmlns:a16="http://schemas.microsoft.com/office/drawing/2014/main" id="{68A1D16A-13AA-5480-5F00-6E7B4C8C6122}"/>
              </a:ext>
            </a:extLst>
          </p:cNvPr>
          <p:cNvSpPr/>
          <p:nvPr/>
        </p:nvSpPr>
        <p:spPr>
          <a:xfrm>
            <a:off x="1648776" y="3111356"/>
            <a:ext cx="434750" cy="1548143"/>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55" name="Left Brace 54">
            <a:extLst>
              <a:ext uri="{FF2B5EF4-FFF2-40B4-BE49-F238E27FC236}">
                <a16:creationId xmlns:a16="http://schemas.microsoft.com/office/drawing/2014/main" id="{D0FD9B25-9FDC-8DC4-2755-44B343E7DBEA}"/>
              </a:ext>
            </a:extLst>
          </p:cNvPr>
          <p:cNvSpPr/>
          <p:nvPr/>
        </p:nvSpPr>
        <p:spPr>
          <a:xfrm>
            <a:off x="1602366" y="4707983"/>
            <a:ext cx="435278" cy="1169581"/>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57" name="TextBox 56">
            <a:extLst>
              <a:ext uri="{FF2B5EF4-FFF2-40B4-BE49-F238E27FC236}">
                <a16:creationId xmlns:a16="http://schemas.microsoft.com/office/drawing/2014/main" id="{A2241CAE-8BA4-3288-E023-D579C9C88444}"/>
              </a:ext>
            </a:extLst>
          </p:cNvPr>
          <p:cNvSpPr txBox="1"/>
          <p:nvPr/>
        </p:nvSpPr>
        <p:spPr>
          <a:xfrm>
            <a:off x="1240855" y="5060732"/>
            <a:ext cx="434734" cy="369332"/>
          </a:xfrm>
          <a:prstGeom prst="rect">
            <a:avLst/>
          </a:prstGeom>
          <a:noFill/>
        </p:spPr>
        <p:txBody>
          <a:bodyPr wrap="none" rtlCol="0">
            <a:spAutoFit/>
          </a:bodyPr>
          <a:lstStyle/>
          <a:p>
            <a:r>
              <a:rPr lang="en-NZ" b="1" dirty="0"/>
              <a:t>p</a:t>
            </a:r>
            <a:r>
              <a:rPr lang="en-NZ" b="1" baseline="-25000" dirty="0">
                <a:latin typeface="Calibri" panose="020F0502020204030204" pitchFamily="34" charset="0"/>
                <a:ea typeface="Calibri" panose="020F0502020204030204" pitchFamily="34" charset="0"/>
                <a:cs typeface="Calibri" panose="020F0502020204030204" pitchFamily="34" charset="0"/>
              </a:rPr>
              <a:t>w</a:t>
            </a:r>
            <a:endParaRPr lang="en-NZ" dirty="0"/>
          </a:p>
        </p:txBody>
      </p:sp>
      <p:sp>
        <p:nvSpPr>
          <p:cNvPr id="60" name="TextBox 59">
            <a:extLst>
              <a:ext uri="{FF2B5EF4-FFF2-40B4-BE49-F238E27FC236}">
                <a16:creationId xmlns:a16="http://schemas.microsoft.com/office/drawing/2014/main" id="{62E2F3D6-D1D5-0A9F-8114-4ADB893AD0CE}"/>
              </a:ext>
            </a:extLst>
          </p:cNvPr>
          <p:cNvSpPr txBox="1"/>
          <p:nvPr/>
        </p:nvSpPr>
        <p:spPr>
          <a:xfrm>
            <a:off x="504270" y="2844708"/>
            <a:ext cx="1541222" cy="605294"/>
          </a:xfrm>
          <a:prstGeom prst="rect">
            <a:avLst/>
          </a:prstGeom>
          <a:noFill/>
        </p:spPr>
        <p:txBody>
          <a:bodyPr wrap="square" rtlCol="0">
            <a:spAutoFit/>
          </a:bodyPr>
          <a:lstStyle/>
          <a:p>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g</a:t>
            </a:r>
            <a:r>
              <a:rPr lang="en-NZ" sz="2000" b="1" baseline="-25000" dirty="0">
                <a:latin typeface="Calibri" panose="020F0502020204030204" pitchFamily="34" charset="0"/>
                <a:ea typeface="Calibri" panose="020F0502020204030204" pitchFamily="34" charset="0"/>
                <a:cs typeface="Calibri" panose="020F0502020204030204" pitchFamily="34" charset="0"/>
              </a:rPr>
              <a:t>=</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w+</a:t>
            </a:r>
            <a:r>
              <a:rPr lang="en-NZ" sz="2000" b="1" dirty="0" err="1">
                <a:latin typeface="Calibri" panose="020F0502020204030204" pitchFamily="34" charset="0"/>
                <a:ea typeface="Calibri" panose="020F0502020204030204" pitchFamily="34" charset="0"/>
                <a:cs typeface="Calibri" panose="020F0502020204030204" pitchFamily="34" charset="0"/>
              </a:rPr>
              <a:t>p”</a:t>
            </a:r>
            <a:r>
              <a:rPr lang="en-NZ" sz="20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20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61" name="TextBox 60">
            <a:extLst>
              <a:ext uri="{FF2B5EF4-FFF2-40B4-BE49-F238E27FC236}">
                <a16:creationId xmlns:a16="http://schemas.microsoft.com/office/drawing/2014/main" id="{5F3ADB0C-BBAF-E844-7895-8B1E09BDFD5C}"/>
              </a:ext>
            </a:extLst>
          </p:cNvPr>
          <p:cNvSpPr txBox="1"/>
          <p:nvPr/>
        </p:nvSpPr>
        <p:spPr>
          <a:xfrm>
            <a:off x="10377570" y="3258456"/>
            <a:ext cx="1835450" cy="1200329"/>
          </a:xfrm>
          <a:prstGeom prst="rect">
            <a:avLst/>
          </a:prstGeom>
          <a:noFill/>
        </p:spPr>
        <p:txBody>
          <a:bodyPr wrap="square" rtlCol="0">
            <a:spAutoFit/>
          </a:bodyPr>
          <a:lstStyle/>
          <a:p>
            <a:pPr algn="ctr"/>
            <a:r>
              <a:rPr lang="en-NZ" dirty="0">
                <a:latin typeface="Calibri" panose="020F0502020204030204" pitchFamily="34" charset="0"/>
                <a:ea typeface="Calibri" panose="020F0502020204030204" pitchFamily="34" charset="0"/>
                <a:cs typeface="Calibri" panose="020F0502020204030204" pitchFamily="34" charset="0"/>
              </a:rPr>
              <a:t>Even with grid charges added, grid assets would be stranded</a:t>
            </a:r>
            <a:endParaRPr lang="en-NZ" dirty="0"/>
          </a:p>
        </p:txBody>
      </p:sp>
      <p:cxnSp>
        <p:nvCxnSpPr>
          <p:cNvPr id="62" name="Straight Arrow Connector 61">
            <a:extLst>
              <a:ext uri="{FF2B5EF4-FFF2-40B4-BE49-F238E27FC236}">
                <a16:creationId xmlns:a16="http://schemas.microsoft.com/office/drawing/2014/main" id="{27F79B4A-FE33-E977-488E-D27EA72C14AA}"/>
              </a:ext>
            </a:extLst>
          </p:cNvPr>
          <p:cNvCxnSpPr>
            <a:cxnSpLocks/>
          </p:cNvCxnSpPr>
          <p:nvPr/>
        </p:nvCxnSpPr>
        <p:spPr>
          <a:xfrm flipH="1" flipV="1">
            <a:off x="10238223" y="3429585"/>
            <a:ext cx="299691" cy="31070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4F91FA7-8409-EB0C-FD0A-F7458E9C64F3}"/>
              </a:ext>
            </a:extLst>
          </p:cNvPr>
          <p:cNvCxnSpPr>
            <a:cxnSpLocks/>
          </p:cNvCxnSpPr>
          <p:nvPr/>
        </p:nvCxnSpPr>
        <p:spPr>
          <a:xfrm>
            <a:off x="5923042" y="3306831"/>
            <a:ext cx="3556070" cy="18743"/>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5" name="Arc 14">
            <a:extLst>
              <a:ext uri="{FF2B5EF4-FFF2-40B4-BE49-F238E27FC236}">
                <a16:creationId xmlns:a16="http://schemas.microsoft.com/office/drawing/2014/main" id="{832DFFE4-F73A-734E-6059-DE5098956BA1}"/>
              </a:ext>
            </a:extLst>
          </p:cNvPr>
          <p:cNvSpPr/>
          <p:nvPr/>
        </p:nvSpPr>
        <p:spPr>
          <a:xfrm rot="10997521">
            <a:off x="3171718" y="-3841794"/>
            <a:ext cx="12691102" cy="7780694"/>
          </a:xfrm>
          <a:prstGeom prst="arc">
            <a:avLst>
              <a:gd name="adj1" fmla="val 16068494"/>
              <a:gd name="adj2" fmla="val 20952069"/>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19" name="Straight Connector 18">
            <a:extLst>
              <a:ext uri="{FF2B5EF4-FFF2-40B4-BE49-F238E27FC236}">
                <a16:creationId xmlns:a16="http://schemas.microsoft.com/office/drawing/2014/main" id="{9EC8E7E8-810F-76A9-193B-B6C2BDA3ABBD}"/>
              </a:ext>
            </a:extLst>
          </p:cNvPr>
          <p:cNvCxnSpPr>
            <a:cxnSpLocks/>
          </p:cNvCxnSpPr>
          <p:nvPr/>
        </p:nvCxnSpPr>
        <p:spPr>
          <a:xfrm flipV="1">
            <a:off x="2048793" y="3111356"/>
            <a:ext cx="3849988" cy="2628"/>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5" name="Left Brace 24">
            <a:extLst>
              <a:ext uri="{FF2B5EF4-FFF2-40B4-BE49-F238E27FC236}">
                <a16:creationId xmlns:a16="http://schemas.microsoft.com/office/drawing/2014/main" id="{0995FDA8-4A67-7DEF-14CD-AB12B89FB2A6}"/>
              </a:ext>
            </a:extLst>
          </p:cNvPr>
          <p:cNvSpPr/>
          <p:nvPr/>
        </p:nvSpPr>
        <p:spPr>
          <a:xfrm>
            <a:off x="8524222" y="3347346"/>
            <a:ext cx="434750" cy="1548143"/>
          </a:xfrm>
          <a:prstGeom prst="leftBrace">
            <a:avLst>
              <a:gd name="adj1" fmla="val 8333"/>
              <a:gd name="adj2" fmla="val 48659"/>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9" name="Footer Placeholder 8">
            <a:extLst>
              <a:ext uri="{FF2B5EF4-FFF2-40B4-BE49-F238E27FC236}">
                <a16:creationId xmlns:a16="http://schemas.microsoft.com/office/drawing/2014/main" id="{5CD47AA7-924D-6D1C-63BA-50F9AA16C0BC}"/>
              </a:ext>
            </a:extLst>
          </p:cNvPr>
          <p:cNvSpPr>
            <a:spLocks noGrp="1"/>
          </p:cNvSpPr>
          <p:nvPr>
            <p:ph type="ftr" sz="quarter" idx="11"/>
          </p:nvPr>
        </p:nvSpPr>
        <p:spPr/>
        <p:txBody>
          <a:bodyPr/>
          <a:lstStyle/>
          <a:p>
            <a:r>
              <a:rPr lang="en-NZ"/>
              <a:t>Geoff Bertram</a:t>
            </a:r>
          </a:p>
        </p:txBody>
      </p:sp>
      <p:sp>
        <p:nvSpPr>
          <p:cNvPr id="11" name="Slide Number Placeholder 10">
            <a:extLst>
              <a:ext uri="{FF2B5EF4-FFF2-40B4-BE49-F238E27FC236}">
                <a16:creationId xmlns:a16="http://schemas.microsoft.com/office/drawing/2014/main" id="{9D753A24-0A62-BF60-253A-693C82DDA4A2}"/>
              </a:ext>
            </a:extLst>
          </p:cNvPr>
          <p:cNvSpPr>
            <a:spLocks noGrp="1"/>
          </p:cNvSpPr>
          <p:nvPr>
            <p:ph type="sldNum" sz="quarter" idx="12"/>
          </p:nvPr>
        </p:nvSpPr>
        <p:spPr/>
        <p:txBody>
          <a:bodyPr/>
          <a:lstStyle/>
          <a:p>
            <a:fld id="{FBFD2361-A777-489E-AE15-9CA2EE224833}" type="slidenum">
              <a:rPr lang="en-NZ" smtClean="0"/>
              <a:t>26</a:t>
            </a:fld>
            <a:endParaRPr lang="en-NZ"/>
          </a:p>
        </p:txBody>
      </p:sp>
      <p:sp>
        <p:nvSpPr>
          <p:cNvPr id="14" name="Date Placeholder 13">
            <a:extLst>
              <a:ext uri="{FF2B5EF4-FFF2-40B4-BE49-F238E27FC236}">
                <a16:creationId xmlns:a16="http://schemas.microsoft.com/office/drawing/2014/main" id="{D6728C8A-CEE9-C596-536D-72B119F878BC}"/>
              </a:ext>
            </a:extLst>
          </p:cNvPr>
          <p:cNvSpPr>
            <a:spLocks noGrp="1"/>
          </p:cNvSpPr>
          <p:nvPr>
            <p:ph type="dt" sz="half" idx="10"/>
          </p:nvPr>
        </p:nvSpPr>
        <p:spPr/>
        <p:txBody>
          <a:bodyPr/>
          <a:lstStyle/>
          <a:p>
            <a:fld id="{57C215C9-A303-4BB4-9209-C731BA1DE84F}" type="datetime1">
              <a:rPr lang="en-NZ" smtClean="0"/>
              <a:t>18/07/2026</a:t>
            </a:fld>
            <a:endParaRPr lang="en-NZ"/>
          </a:p>
        </p:txBody>
      </p:sp>
    </p:spTree>
    <p:extLst>
      <p:ext uri="{BB962C8B-B14F-4D97-AF65-F5344CB8AC3E}">
        <p14:creationId xmlns:p14="http://schemas.microsoft.com/office/powerpoint/2010/main" val="73965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3" grpId="0" animBg="1"/>
      <p:bldP spid="7" grpId="0"/>
      <p:bldP spid="23" grpId="0"/>
      <p:bldP spid="21" grpId="0"/>
      <p:bldP spid="34" grpId="0"/>
      <p:bldP spid="46" grpId="0"/>
      <p:bldP spid="48" grpId="0"/>
      <p:bldP spid="50" grpId="0"/>
      <p:bldP spid="51" grpId="0" animBg="1"/>
      <p:bldP spid="55" grpId="0" animBg="1"/>
      <p:bldP spid="57" grpId="0"/>
      <p:bldP spid="60" grpId="0"/>
      <p:bldP spid="61" grpId="0"/>
      <p:bldP spid="15"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8C926-B060-BD53-8228-32067CEC2757}"/>
              </a:ext>
            </a:extLst>
          </p:cNvPr>
          <p:cNvSpPr>
            <a:spLocks noGrp="1"/>
          </p:cNvSpPr>
          <p:nvPr>
            <p:ph type="title"/>
          </p:nvPr>
        </p:nvSpPr>
        <p:spPr>
          <a:xfrm>
            <a:off x="922283" y="358973"/>
            <a:ext cx="10515600" cy="749389"/>
          </a:xfrm>
        </p:spPr>
        <p:txBody>
          <a:bodyPr>
            <a:noAutofit/>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A different price formation process: commercial distributed supply matches the price of grid supply but doesn’t pick up grid charge </a:t>
            </a:r>
            <a:endParaRPr lang="en-NZ" sz="2400" dirty="0"/>
          </a:p>
        </p:txBody>
      </p:sp>
      <p:pic>
        <p:nvPicPr>
          <p:cNvPr id="4" name="Picture 3">
            <a:extLst>
              <a:ext uri="{FF2B5EF4-FFF2-40B4-BE49-F238E27FC236}">
                <a16:creationId xmlns:a16="http://schemas.microsoft.com/office/drawing/2014/main" id="{47B62686-57A0-376E-52CB-2A153A2B08A2}"/>
              </a:ext>
            </a:extLst>
          </p:cNvPr>
          <p:cNvPicPr>
            <a:picLocks noChangeAspect="1"/>
          </p:cNvPicPr>
          <p:nvPr/>
        </p:nvPicPr>
        <p:blipFill>
          <a:blip r:embed="rId2"/>
          <a:stretch>
            <a:fillRect/>
          </a:stretch>
        </p:blipFill>
        <p:spPr>
          <a:xfrm>
            <a:off x="538004" y="1712628"/>
            <a:ext cx="7344755" cy="4293247"/>
          </a:xfrm>
          <a:prstGeom prst="rect">
            <a:avLst/>
          </a:prstGeom>
        </p:spPr>
      </p:pic>
      <p:sp>
        <p:nvSpPr>
          <p:cNvPr id="8" name="TextBox 7">
            <a:extLst>
              <a:ext uri="{FF2B5EF4-FFF2-40B4-BE49-F238E27FC236}">
                <a16:creationId xmlns:a16="http://schemas.microsoft.com/office/drawing/2014/main" id="{72C2B043-06BA-7380-A27F-80227F1594BD}"/>
              </a:ext>
            </a:extLst>
          </p:cNvPr>
          <p:cNvSpPr txBox="1"/>
          <p:nvPr/>
        </p:nvSpPr>
        <p:spPr>
          <a:xfrm>
            <a:off x="6747643" y="3918142"/>
            <a:ext cx="1232338" cy="451406"/>
          </a:xfrm>
          <a:prstGeom prst="rect">
            <a:avLst/>
          </a:prstGeom>
          <a:noFill/>
        </p:spPr>
        <p:txBody>
          <a:bodyPr wrap="square" rtlCol="0">
            <a:spAutoFit/>
          </a:bodyPr>
          <a:lstStyle/>
          <a:p>
            <a:r>
              <a:rPr lang="en-NZ" sz="1400" b="1" dirty="0" err="1">
                <a:latin typeface="Calibri" panose="020F0502020204030204" pitchFamily="34" charset="0"/>
                <a:ea typeface="Calibri" panose="020F0502020204030204" pitchFamily="34" charset="0"/>
                <a:cs typeface="Calibri" panose="020F0502020204030204" pitchFamily="34" charset="0"/>
              </a:rPr>
              <a:t>p</a:t>
            </a:r>
            <a:r>
              <a:rPr lang="en-NZ" sz="1400" b="1" baseline="-25000" dirty="0" err="1">
                <a:latin typeface="Calibri" panose="020F0502020204030204" pitchFamily="34" charset="0"/>
                <a:ea typeface="Calibri" panose="020F0502020204030204" pitchFamily="34" charset="0"/>
                <a:cs typeface="Calibri" panose="020F0502020204030204" pitchFamily="34" charset="0"/>
              </a:rPr>
              <a:t>g</a:t>
            </a:r>
            <a:r>
              <a:rPr lang="en-NZ" sz="1400" b="1" baseline="-25000" dirty="0">
                <a:latin typeface="Calibri" panose="020F0502020204030204" pitchFamily="34" charset="0"/>
                <a:ea typeface="Calibri" panose="020F0502020204030204" pitchFamily="34" charset="0"/>
                <a:cs typeface="Calibri" panose="020F0502020204030204" pitchFamily="34" charset="0"/>
              </a:rPr>
              <a:t>=</a:t>
            </a:r>
            <a:r>
              <a:rPr lang="en-NZ" sz="1400" b="1" dirty="0" err="1">
                <a:latin typeface="Calibri" panose="020F0502020204030204" pitchFamily="34" charset="0"/>
                <a:ea typeface="Calibri" panose="020F0502020204030204" pitchFamily="34" charset="0"/>
                <a:cs typeface="Calibri" panose="020F0502020204030204" pitchFamily="34" charset="0"/>
              </a:rPr>
              <a:t>p</a:t>
            </a:r>
            <a:r>
              <a:rPr lang="en-NZ" sz="1400" b="1" baseline="-25000" dirty="0" err="1">
                <a:latin typeface="Calibri" panose="020F0502020204030204" pitchFamily="34" charset="0"/>
                <a:ea typeface="Calibri" panose="020F0502020204030204" pitchFamily="34" charset="0"/>
                <a:cs typeface="Calibri" panose="020F0502020204030204" pitchFamily="34" charset="0"/>
              </a:rPr>
              <a:t>w+</a:t>
            </a:r>
            <a:r>
              <a:rPr lang="en-NZ" sz="1400" b="1" dirty="0" err="1">
                <a:latin typeface="Calibri" panose="020F0502020204030204" pitchFamily="34" charset="0"/>
                <a:ea typeface="Calibri" panose="020F0502020204030204" pitchFamily="34" charset="0"/>
                <a:cs typeface="Calibri" panose="020F0502020204030204" pitchFamily="34" charset="0"/>
              </a:rPr>
              <a:t>p</a:t>
            </a:r>
            <a:r>
              <a:rPr lang="en-NZ" sz="1400" b="1" baseline="-25000" dirty="0" err="1">
                <a:latin typeface="Calibri" panose="020F0502020204030204" pitchFamily="34" charset="0"/>
                <a:ea typeface="Calibri" panose="020F0502020204030204" pitchFamily="34" charset="0"/>
                <a:cs typeface="Calibri" panose="020F0502020204030204" pitchFamily="34" charset="0"/>
              </a:rPr>
              <a:t>t</a:t>
            </a:r>
            <a:endParaRPr lang="en-NZ" sz="1400" b="1" baseline="-25000" dirty="0">
              <a:latin typeface="Calibri" panose="020F0502020204030204" pitchFamily="34" charset="0"/>
              <a:ea typeface="Calibri" panose="020F0502020204030204" pitchFamily="34" charset="0"/>
              <a:cs typeface="Calibri" panose="020F0502020204030204" pitchFamily="34" charset="0"/>
            </a:endParaRPr>
          </a:p>
          <a:p>
            <a:endParaRPr lang="en-NZ" sz="14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A034644-20FE-E9D0-6501-2231B746EC43}"/>
              </a:ext>
            </a:extLst>
          </p:cNvPr>
          <p:cNvSpPr txBox="1"/>
          <p:nvPr/>
        </p:nvSpPr>
        <p:spPr>
          <a:xfrm>
            <a:off x="7630511" y="3407979"/>
            <a:ext cx="3153104" cy="923330"/>
          </a:xfrm>
          <a:prstGeom prst="rect">
            <a:avLst/>
          </a:prstGeom>
          <a:noFill/>
        </p:spPr>
        <p:txBody>
          <a:bodyPr wrap="square" rtlCol="0">
            <a:spAutoFit/>
          </a:bodyPr>
          <a:lstStyle/>
          <a:p>
            <a:pPr algn="ctr"/>
            <a:r>
              <a:rPr lang="en-NZ" dirty="0"/>
              <a:t>Market price has gone </a:t>
            </a:r>
            <a:r>
              <a:rPr lang="en-NZ" u="sng" dirty="0"/>
              <a:t>up, not down, </a:t>
            </a:r>
            <a:r>
              <a:rPr lang="en-NZ" dirty="0"/>
              <a:t>with entry of low-cost renewables</a:t>
            </a:r>
          </a:p>
        </p:txBody>
      </p:sp>
      <p:cxnSp>
        <p:nvCxnSpPr>
          <p:cNvPr id="11" name="Straight Arrow Connector 10">
            <a:extLst>
              <a:ext uri="{FF2B5EF4-FFF2-40B4-BE49-F238E27FC236}">
                <a16:creationId xmlns:a16="http://schemas.microsoft.com/office/drawing/2014/main" id="{93C24507-F052-9E4C-8054-DC5A7FF842A0}"/>
              </a:ext>
            </a:extLst>
          </p:cNvPr>
          <p:cNvCxnSpPr>
            <a:cxnSpLocks/>
          </p:cNvCxnSpPr>
          <p:nvPr/>
        </p:nvCxnSpPr>
        <p:spPr>
          <a:xfrm flipV="1">
            <a:off x="7630511" y="3484457"/>
            <a:ext cx="0" cy="70570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E4209DC4-6941-240C-D8BA-1150700D6CB3}"/>
              </a:ext>
            </a:extLst>
          </p:cNvPr>
          <p:cNvSpPr/>
          <p:nvPr/>
        </p:nvSpPr>
        <p:spPr>
          <a:xfrm>
            <a:off x="4336445" y="3540613"/>
            <a:ext cx="2448292" cy="1206463"/>
          </a:xfrm>
          <a:prstGeom prst="rect">
            <a:avLst/>
          </a:prstGeom>
          <a:solidFill>
            <a:srgbClr val="B4E5A2">
              <a:alpha val="321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sz="1600" dirty="0">
                <a:solidFill>
                  <a:schemeClr val="tx1"/>
                </a:solidFill>
                <a:latin typeface="Calibri" panose="020F0502020204030204" pitchFamily="34" charset="0"/>
                <a:ea typeface="Calibri" panose="020F0502020204030204" pitchFamily="34" charset="0"/>
                <a:cs typeface="Calibri" panose="020F0502020204030204" pitchFamily="34" charset="0"/>
              </a:rPr>
              <a:t>Profits to commercial solar, wind and batteries</a:t>
            </a:r>
          </a:p>
        </p:txBody>
      </p:sp>
      <p:cxnSp>
        <p:nvCxnSpPr>
          <p:cNvPr id="15" name="Straight Arrow Connector 14">
            <a:extLst>
              <a:ext uri="{FF2B5EF4-FFF2-40B4-BE49-F238E27FC236}">
                <a16:creationId xmlns:a16="http://schemas.microsoft.com/office/drawing/2014/main" id="{BB24D7C8-D6B4-E21A-250A-2FD490B22FC0}"/>
              </a:ext>
            </a:extLst>
          </p:cNvPr>
          <p:cNvCxnSpPr/>
          <p:nvPr/>
        </p:nvCxnSpPr>
        <p:spPr>
          <a:xfrm>
            <a:off x="1692166" y="3450576"/>
            <a:ext cx="2644279" cy="0"/>
          </a:xfrm>
          <a:prstGeom prst="straightConnector1">
            <a:avLst/>
          </a:prstGeom>
          <a:ln w="12700">
            <a:solidFill>
              <a:srgbClr val="00B0F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8CCEFBA7-969D-60AD-BA12-0DD8286FDBE9}"/>
              </a:ext>
            </a:extLst>
          </p:cNvPr>
          <p:cNvSpPr txBox="1"/>
          <p:nvPr/>
        </p:nvSpPr>
        <p:spPr>
          <a:xfrm>
            <a:off x="2388939" y="2218205"/>
            <a:ext cx="1250731" cy="738664"/>
          </a:xfrm>
          <a:prstGeom prst="rect">
            <a:avLst/>
          </a:prstGeom>
          <a:noFill/>
        </p:spPr>
        <p:txBody>
          <a:bodyPr wrap="square" rtlCol="0">
            <a:spAutoFit/>
          </a:bodyPr>
          <a:lstStyle/>
          <a:p>
            <a:pPr algn="ctr"/>
            <a:r>
              <a:rPr lang="en-NZ" sz="1400" dirty="0" err="1">
                <a:latin typeface="Calibri" panose="020F0502020204030204" pitchFamily="34" charset="0"/>
                <a:ea typeface="Calibri" panose="020F0502020204030204" pitchFamily="34" charset="0"/>
                <a:cs typeface="Calibri" panose="020F0502020204030204" pitchFamily="34" charset="0"/>
              </a:rPr>
              <a:t>Gentailers</a:t>
            </a:r>
            <a:r>
              <a:rPr lang="en-NZ" sz="1400" dirty="0">
                <a:latin typeface="Calibri" panose="020F0502020204030204" pitchFamily="34" charset="0"/>
                <a:ea typeface="Calibri" panose="020F0502020204030204" pitchFamily="34" charset="0"/>
                <a:cs typeface="Calibri" panose="020F0502020204030204" pitchFamily="34" charset="0"/>
              </a:rPr>
              <a:t>’ reduced market share</a:t>
            </a:r>
          </a:p>
        </p:txBody>
      </p:sp>
      <p:cxnSp>
        <p:nvCxnSpPr>
          <p:cNvPr id="18" name="Straight Arrow Connector 17">
            <a:extLst>
              <a:ext uri="{FF2B5EF4-FFF2-40B4-BE49-F238E27FC236}">
                <a16:creationId xmlns:a16="http://schemas.microsoft.com/office/drawing/2014/main" id="{5D5C73A4-291C-60FD-C070-9E4D9E81EE1D}"/>
              </a:ext>
            </a:extLst>
          </p:cNvPr>
          <p:cNvCxnSpPr>
            <a:cxnSpLocks/>
          </p:cNvCxnSpPr>
          <p:nvPr/>
        </p:nvCxnSpPr>
        <p:spPr>
          <a:xfrm>
            <a:off x="3014304" y="2914272"/>
            <a:ext cx="0" cy="493707"/>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723969C-540E-7F98-32E4-E861C20510FA}"/>
              </a:ext>
            </a:extLst>
          </p:cNvPr>
          <p:cNvSpPr txBox="1"/>
          <p:nvPr/>
        </p:nvSpPr>
        <p:spPr>
          <a:xfrm>
            <a:off x="7656006" y="4549308"/>
            <a:ext cx="3697794" cy="1200329"/>
          </a:xfrm>
          <a:prstGeom prst="rect">
            <a:avLst/>
          </a:prstGeom>
          <a:noFill/>
        </p:spPr>
        <p:txBody>
          <a:bodyPr wrap="square" rtlCol="0">
            <a:spAutoFit/>
          </a:bodyPr>
          <a:lstStyle/>
          <a:p>
            <a:pPr algn="ctr"/>
            <a:r>
              <a:rPr lang="en-NZ" dirty="0"/>
              <a:t>The reason is that Transpower’s total grid charges have stayed the same while average grid charge has increased</a:t>
            </a:r>
          </a:p>
        </p:txBody>
      </p:sp>
      <p:sp>
        <p:nvSpPr>
          <p:cNvPr id="20" name="Footer Placeholder 19">
            <a:extLst>
              <a:ext uri="{FF2B5EF4-FFF2-40B4-BE49-F238E27FC236}">
                <a16:creationId xmlns:a16="http://schemas.microsoft.com/office/drawing/2014/main" id="{95C3A420-2BAF-5850-A81A-F53363D98F31}"/>
              </a:ext>
            </a:extLst>
          </p:cNvPr>
          <p:cNvSpPr>
            <a:spLocks noGrp="1"/>
          </p:cNvSpPr>
          <p:nvPr>
            <p:ph type="ftr" sz="quarter" idx="11"/>
          </p:nvPr>
        </p:nvSpPr>
        <p:spPr/>
        <p:txBody>
          <a:bodyPr/>
          <a:lstStyle/>
          <a:p>
            <a:r>
              <a:rPr lang="en-NZ"/>
              <a:t>Geoff Bertram</a:t>
            </a:r>
          </a:p>
        </p:txBody>
      </p:sp>
      <p:sp>
        <p:nvSpPr>
          <p:cNvPr id="21" name="Slide Number Placeholder 20">
            <a:extLst>
              <a:ext uri="{FF2B5EF4-FFF2-40B4-BE49-F238E27FC236}">
                <a16:creationId xmlns:a16="http://schemas.microsoft.com/office/drawing/2014/main" id="{9103E82F-99CB-CDD2-8E75-4432F98C509C}"/>
              </a:ext>
            </a:extLst>
          </p:cNvPr>
          <p:cNvSpPr>
            <a:spLocks noGrp="1"/>
          </p:cNvSpPr>
          <p:nvPr>
            <p:ph type="sldNum" sz="quarter" idx="12"/>
          </p:nvPr>
        </p:nvSpPr>
        <p:spPr/>
        <p:txBody>
          <a:bodyPr/>
          <a:lstStyle/>
          <a:p>
            <a:fld id="{FBFD2361-A777-489E-AE15-9CA2EE224833}" type="slidenum">
              <a:rPr lang="en-NZ" smtClean="0"/>
              <a:t>27</a:t>
            </a:fld>
            <a:endParaRPr lang="en-NZ"/>
          </a:p>
        </p:txBody>
      </p:sp>
      <p:sp>
        <p:nvSpPr>
          <p:cNvPr id="22" name="Date Placeholder 21">
            <a:extLst>
              <a:ext uri="{FF2B5EF4-FFF2-40B4-BE49-F238E27FC236}">
                <a16:creationId xmlns:a16="http://schemas.microsoft.com/office/drawing/2014/main" id="{1ABA7D6D-0D48-6544-8BF1-4D713B1E74B8}"/>
              </a:ext>
            </a:extLst>
          </p:cNvPr>
          <p:cNvSpPr>
            <a:spLocks noGrp="1"/>
          </p:cNvSpPr>
          <p:nvPr>
            <p:ph type="dt" sz="half" idx="10"/>
          </p:nvPr>
        </p:nvSpPr>
        <p:spPr/>
        <p:txBody>
          <a:bodyPr/>
          <a:lstStyle/>
          <a:p>
            <a:fld id="{E0AA9510-B838-4DC8-9DAA-77975B3F2804}" type="datetime1">
              <a:rPr lang="en-NZ" smtClean="0"/>
              <a:t>18/07/2026</a:t>
            </a:fld>
            <a:endParaRPr lang="en-NZ"/>
          </a:p>
        </p:txBody>
      </p:sp>
    </p:spTree>
    <p:extLst>
      <p:ext uri="{BB962C8B-B14F-4D97-AF65-F5344CB8AC3E}">
        <p14:creationId xmlns:p14="http://schemas.microsoft.com/office/powerpoint/2010/main" val="96297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animBg="1"/>
      <p:bldP spid="16"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C5DE3-2B59-2AC8-330A-1C6FC8D8EE7C}"/>
              </a:ext>
            </a:extLst>
          </p:cNvPr>
          <p:cNvSpPr>
            <a:spLocks noGrp="1"/>
          </p:cNvSpPr>
          <p:nvPr>
            <p:ph type="title"/>
          </p:nvPr>
        </p:nvSpPr>
        <p:spPr>
          <a:xfrm>
            <a:off x="1279635" y="2103437"/>
            <a:ext cx="10515600" cy="1325563"/>
          </a:xfrm>
        </p:spPr>
        <p:txBody>
          <a:bodyPr/>
          <a:lstStyle/>
          <a:p>
            <a:pPr algn="ctr"/>
            <a:r>
              <a:rPr lang="en-NZ" dirty="0"/>
              <a:t>Market architecture</a:t>
            </a:r>
          </a:p>
        </p:txBody>
      </p:sp>
      <p:sp>
        <p:nvSpPr>
          <p:cNvPr id="3" name="Footer Placeholder 2">
            <a:extLst>
              <a:ext uri="{FF2B5EF4-FFF2-40B4-BE49-F238E27FC236}">
                <a16:creationId xmlns:a16="http://schemas.microsoft.com/office/drawing/2014/main" id="{541C26AB-BDCE-5003-31D6-692E0AB6339A}"/>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54B8EFF9-BF5B-92A8-CB0F-970142B389B4}"/>
              </a:ext>
            </a:extLst>
          </p:cNvPr>
          <p:cNvSpPr>
            <a:spLocks noGrp="1"/>
          </p:cNvSpPr>
          <p:nvPr>
            <p:ph type="sldNum" sz="quarter" idx="12"/>
          </p:nvPr>
        </p:nvSpPr>
        <p:spPr/>
        <p:txBody>
          <a:bodyPr/>
          <a:lstStyle/>
          <a:p>
            <a:fld id="{FBFD2361-A777-489E-AE15-9CA2EE224833}" type="slidenum">
              <a:rPr lang="en-NZ" smtClean="0"/>
              <a:t>28</a:t>
            </a:fld>
            <a:endParaRPr lang="en-NZ"/>
          </a:p>
        </p:txBody>
      </p:sp>
      <p:sp>
        <p:nvSpPr>
          <p:cNvPr id="5" name="Date Placeholder 4">
            <a:extLst>
              <a:ext uri="{FF2B5EF4-FFF2-40B4-BE49-F238E27FC236}">
                <a16:creationId xmlns:a16="http://schemas.microsoft.com/office/drawing/2014/main" id="{EEC1F21A-9504-311D-4DEC-1C7BA35986FD}"/>
              </a:ext>
            </a:extLst>
          </p:cNvPr>
          <p:cNvSpPr>
            <a:spLocks noGrp="1"/>
          </p:cNvSpPr>
          <p:nvPr>
            <p:ph type="dt" sz="half" idx="10"/>
          </p:nvPr>
        </p:nvSpPr>
        <p:spPr/>
        <p:txBody>
          <a:bodyPr/>
          <a:lstStyle/>
          <a:p>
            <a:fld id="{1A952B00-CD6E-4A80-93C1-47B47F8E295A}" type="datetime1">
              <a:rPr lang="en-NZ" smtClean="0"/>
              <a:t>18/07/2026</a:t>
            </a:fld>
            <a:endParaRPr lang="en-NZ"/>
          </a:p>
        </p:txBody>
      </p:sp>
    </p:spTree>
    <p:extLst>
      <p:ext uri="{BB962C8B-B14F-4D97-AF65-F5344CB8AC3E}">
        <p14:creationId xmlns:p14="http://schemas.microsoft.com/office/powerpoint/2010/main" val="180931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6A040-B60F-2B8F-5C7B-0ACB10845D53}"/>
              </a:ext>
            </a:extLst>
          </p:cNvPr>
          <p:cNvSpPr>
            <a:spLocks noGrp="1"/>
          </p:cNvSpPr>
          <p:nvPr>
            <p:ph type="title"/>
          </p:nvPr>
        </p:nvSpPr>
        <p:spPr>
          <a:xfrm>
            <a:off x="609600" y="274638"/>
            <a:ext cx="10972800" cy="547848"/>
          </a:xfrm>
        </p:spPr>
        <p:txBody>
          <a:bodyPr>
            <a:normAutofit fontScale="90000"/>
          </a:bodyPr>
          <a:lstStyle/>
          <a:p>
            <a:r>
              <a:rPr lang="en-NZ" sz="3600" dirty="0"/>
              <a:t>The crucial market interface is shifting</a:t>
            </a:r>
          </a:p>
        </p:txBody>
      </p:sp>
      <p:sp>
        <p:nvSpPr>
          <p:cNvPr id="5" name="Content Placeholder 4">
            <a:extLst>
              <a:ext uri="{FF2B5EF4-FFF2-40B4-BE49-F238E27FC236}">
                <a16:creationId xmlns:a16="http://schemas.microsoft.com/office/drawing/2014/main" id="{EA4109DD-6BFD-B73C-66BF-AFC6B5465D1C}"/>
              </a:ext>
            </a:extLst>
          </p:cNvPr>
          <p:cNvSpPr>
            <a:spLocks noGrp="1"/>
          </p:cNvSpPr>
          <p:nvPr>
            <p:ph idx="1"/>
          </p:nvPr>
        </p:nvSpPr>
        <p:spPr>
          <a:xfrm>
            <a:off x="609600" y="1120141"/>
            <a:ext cx="10972800" cy="5006024"/>
          </a:xfrm>
        </p:spPr>
        <p:txBody>
          <a:bodyPr>
            <a:normAutofit/>
          </a:bodyPr>
          <a:lstStyle/>
          <a:p>
            <a:pPr>
              <a:spcAft>
                <a:spcPts val="1200"/>
              </a:spcAft>
            </a:pPr>
            <a:r>
              <a:rPr lang="en-NZ" dirty="0"/>
              <a:t>Currently the system is coordinated and priced at the top</a:t>
            </a:r>
          </a:p>
          <a:p>
            <a:pPr lvl="1">
              <a:spcAft>
                <a:spcPts val="1200"/>
              </a:spcAft>
            </a:pPr>
            <a:r>
              <a:rPr lang="en-NZ" dirty="0"/>
              <a:t> wholesale spot market to price grid-connected generation at the margin </a:t>
            </a:r>
          </a:p>
          <a:p>
            <a:pPr lvl="1">
              <a:spcAft>
                <a:spcPts val="1200"/>
              </a:spcAft>
            </a:pPr>
            <a:r>
              <a:rPr lang="en-NZ" dirty="0"/>
              <a:t>Transpower system operator to coordinate dispatch and calculate nodal prices of delivered wholesale power</a:t>
            </a:r>
          </a:p>
          <a:p>
            <a:pPr>
              <a:spcAft>
                <a:spcPts val="1200"/>
              </a:spcAft>
            </a:pPr>
            <a:r>
              <a:rPr lang="en-NZ" dirty="0"/>
              <a:t>The future challenge is optimal coordination of grid-connected (remote) generation and transmission with distributed generation which does not require transmission</a:t>
            </a:r>
          </a:p>
          <a:p>
            <a:pPr>
              <a:spcAft>
                <a:spcPts val="1200"/>
              </a:spcAft>
            </a:pPr>
            <a:r>
              <a:rPr lang="en-NZ" dirty="0"/>
              <a:t>Present operating and pricing policies are designed to perpetuate dominance of remote generation and the grid</a:t>
            </a:r>
          </a:p>
        </p:txBody>
      </p:sp>
      <p:sp>
        <p:nvSpPr>
          <p:cNvPr id="3" name="Footer Placeholder 2">
            <a:extLst>
              <a:ext uri="{FF2B5EF4-FFF2-40B4-BE49-F238E27FC236}">
                <a16:creationId xmlns:a16="http://schemas.microsoft.com/office/drawing/2014/main" id="{3798F95C-F715-0D9B-73F3-43FD5BEA336E}"/>
              </a:ext>
            </a:extLst>
          </p:cNvPr>
          <p:cNvSpPr>
            <a:spLocks noGrp="1"/>
          </p:cNvSpPr>
          <p:nvPr>
            <p:ph type="ftr" sz="quarter" idx="11"/>
          </p:nvPr>
        </p:nvSpPr>
        <p:spPr/>
        <p:txBody>
          <a:bodyPr/>
          <a:lstStyle/>
          <a:p>
            <a:r>
              <a:rPr lang="en-NZ"/>
              <a:t>Geoff Bertram</a:t>
            </a:r>
            <a:endParaRPr lang="en-US"/>
          </a:p>
        </p:txBody>
      </p:sp>
      <p:sp>
        <p:nvSpPr>
          <p:cNvPr id="4" name="Slide Number Placeholder 3">
            <a:extLst>
              <a:ext uri="{FF2B5EF4-FFF2-40B4-BE49-F238E27FC236}">
                <a16:creationId xmlns:a16="http://schemas.microsoft.com/office/drawing/2014/main" id="{D3D4D48B-F3A7-0D0E-54B6-9142180991B8}"/>
              </a:ext>
            </a:extLst>
          </p:cNvPr>
          <p:cNvSpPr>
            <a:spLocks noGrp="1"/>
          </p:cNvSpPr>
          <p:nvPr>
            <p:ph type="sldNum" sz="quarter" idx="12"/>
          </p:nvPr>
        </p:nvSpPr>
        <p:spPr/>
        <p:txBody>
          <a:bodyPr/>
          <a:lstStyle/>
          <a:p>
            <a:fld id="{0ED95122-A112-0844-98BC-D2A9AE745818}" type="slidenum">
              <a:rPr lang="en-US" smtClean="0"/>
              <a:pPr/>
              <a:t>29</a:t>
            </a:fld>
            <a:endParaRPr lang="en-US" dirty="0"/>
          </a:p>
        </p:txBody>
      </p:sp>
      <p:sp>
        <p:nvSpPr>
          <p:cNvPr id="6" name="Date Placeholder 5">
            <a:extLst>
              <a:ext uri="{FF2B5EF4-FFF2-40B4-BE49-F238E27FC236}">
                <a16:creationId xmlns:a16="http://schemas.microsoft.com/office/drawing/2014/main" id="{FB09E3BE-297D-C79C-1BB1-BDBD7128D3C0}"/>
              </a:ext>
            </a:extLst>
          </p:cNvPr>
          <p:cNvSpPr>
            <a:spLocks noGrp="1"/>
          </p:cNvSpPr>
          <p:nvPr>
            <p:ph type="dt" sz="half" idx="10"/>
          </p:nvPr>
        </p:nvSpPr>
        <p:spPr/>
        <p:txBody>
          <a:bodyPr/>
          <a:lstStyle/>
          <a:p>
            <a:fld id="{523BFEFB-5660-491B-A34E-E31A1D8A3CE9}" type="datetime1">
              <a:rPr lang="en-NZ" smtClean="0"/>
              <a:t>18/07/2026</a:t>
            </a:fld>
            <a:endParaRPr lang="en-NZ"/>
          </a:p>
        </p:txBody>
      </p:sp>
    </p:spTree>
    <p:extLst>
      <p:ext uri="{BB962C8B-B14F-4D97-AF65-F5344CB8AC3E}">
        <p14:creationId xmlns:p14="http://schemas.microsoft.com/office/powerpoint/2010/main" val="261046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chemeClr val="accent1"/>
                                      </p:to>
                                    </p:animClr>
                                  </p:sub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1"/>
                                      </p:to>
                                    </p:animClr>
                                  </p:sub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D0E60-2CB3-5BA8-F70C-B7B6E6293181}"/>
              </a:ext>
            </a:extLst>
          </p:cNvPr>
          <p:cNvSpPr>
            <a:spLocks noGrp="1"/>
          </p:cNvSpPr>
          <p:nvPr>
            <p:ph type="title"/>
          </p:nvPr>
        </p:nvSpPr>
        <p:spPr>
          <a:xfrm>
            <a:off x="838200" y="365126"/>
            <a:ext cx="10515600" cy="580806"/>
          </a:xfrm>
        </p:spPr>
        <p:txBody>
          <a:bodyPr>
            <a:normAutofit/>
          </a:bodyPr>
          <a:lstStyle/>
          <a:p>
            <a:pPr algn="ctr"/>
            <a:r>
              <a:rPr lang="en-NZ" sz="3200" dirty="0">
                <a:latin typeface="Calibri" panose="020F0502020204030204" pitchFamily="34" charset="0"/>
                <a:ea typeface="Calibri" panose="020F0502020204030204" pitchFamily="34" charset="0"/>
                <a:cs typeface="Calibri" panose="020F0502020204030204" pitchFamily="34" charset="0"/>
              </a:rPr>
              <a:t>My 2020 ESR presentation did the critique</a:t>
            </a:r>
          </a:p>
        </p:txBody>
      </p:sp>
      <p:sp>
        <p:nvSpPr>
          <p:cNvPr id="3" name="Content Placeholder 2">
            <a:extLst>
              <a:ext uri="{FF2B5EF4-FFF2-40B4-BE49-F238E27FC236}">
                <a16:creationId xmlns:a16="http://schemas.microsoft.com/office/drawing/2014/main" id="{10A4AFDA-7FE6-19E9-359E-DDB8683D247D}"/>
              </a:ext>
            </a:extLst>
          </p:cNvPr>
          <p:cNvSpPr>
            <a:spLocks noGrp="1"/>
          </p:cNvSpPr>
          <p:nvPr>
            <p:ph idx="1"/>
          </p:nvPr>
        </p:nvSpPr>
        <p:spPr>
          <a:xfrm>
            <a:off x="838200" y="1261241"/>
            <a:ext cx="10515600" cy="4915722"/>
          </a:xfrm>
        </p:spPr>
        <p:txBody>
          <a:bodyPr>
            <a:normAutofit lnSpcReduction="10000"/>
          </a:bodyPr>
          <a:lstStyle/>
          <a:p>
            <a:r>
              <a:rPr lang="en-NZ" dirty="0"/>
              <a:t>That’s at </a:t>
            </a:r>
            <a:r>
              <a:rPr lang="en-NZ" dirty="0">
                <a:hlinkClick r:id="rId2"/>
              </a:rPr>
              <a:t>https://youtu.be/bX0j1RvsBYk</a:t>
            </a:r>
            <a:r>
              <a:rPr lang="en-NZ" dirty="0"/>
              <a:t> </a:t>
            </a:r>
          </a:p>
          <a:p>
            <a:endParaRPr lang="en-NZ" dirty="0"/>
          </a:p>
          <a:p>
            <a:r>
              <a:rPr lang="en-NZ" dirty="0"/>
              <a:t>An updated version from a presentation a couple of weeks back is at </a:t>
            </a:r>
            <a:r>
              <a:rPr lang="en-NZ" dirty="0">
                <a:hlinkClick r:id="rId3"/>
              </a:rPr>
              <a:t>https://www.youtube.com/watch?v=VS_Bl2_OmGk</a:t>
            </a:r>
            <a:r>
              <a:rPr lang="en-NZ" dirty="0"/>
              <a:t>  and </a:t>
            </a:r>
            <a:r>
              <a:rPr lang="en-NZ" dirty="0">
                <a:hlinkClick r:id="rId4"/>
              </a:rPr>
              <a:t>https://geoffbertram.com/wp-content/uploads/2026/06/waikato-wellbeing-june-2026.pdf</a:t>
            </a:r>
            <a:r>
              <a:rPr lang="en-NZ" dirty="0"/>
              <a:t> .</a:t>
            </a:r>
          </a:p>
          <a:p>
            <a:endParaRPr lang="en-NZ" dirty="0"/>
          </a:p>
          <a:p>
            <a:r>
              <a:rPr lang="en-NZ" dirty="0"/>
              <a:t>Today is new stuff: basic economics of competition for a market, and design of institutions to match the new technological frontier</a:t>
            </a:r>
          </a:p>
          <a:p>
            <a:endParaRPr lang="en-NZ" dirty="0"/>
          </a:p>
          <a:p>
            <a:r>
              <a:rPr lang="en-NZ" dirty="0"/>
              <a:t>Start with the “bucket diagram” as a key analytical tool</a:t>
            </a:r>
          </a:p>
        </p:txBody>
      </p:sp>
      <p:sp>
        <p:nvSpPr>
          <p:cNvPr id="4" name="Footer Placeholder 3">
            <a:extLst>
              <a:ext uri="{FF2B5EF4-FFF2-40B4-BE49-F238E27FC236}">
                <a16:creationId xmlns:a16="http://schemas.microsoft.com/office/drawing/2014/main" id="{C2723FCB-0A49-3B27-63E8-B4CAE98E4BAD}"/>
              </a:ext>
            </a:extLst>
          </p:cNvPr>
          <p:cNvSpPr>
            <a:spLocks noGrp="1"/>
          </p:cNvSpPr>
          <p:nvPr>
            <p:ph type="ftr" sz="quarter" idx="11"/>
          </p:nvPr>
        </p:nvSpPr>
        <p:spPr/>
        <p:txBody>
          <a:bodyPr/>
          <a:lstStyle/>
          <a:p>
            <a:r>
              <a:rPr lang="en-NZ"/>
              <a:t>Geoff Bertram</a:t>
            </a:r>
          </a:p>
        </p:txBody>
      </p:sp>
      <p:sp>
        <p:nvSpPr>
          <p:cNvPr id="5" name="Slide Number Placeholder 4">
            <a:extLst>
              <a:ext uri="{FF2B5EF4-FFF2-40B4-BE49-F238E27FC236}">
                <a16:creationId xmlns:a16="http://schemas.microsoft.com/office/drawing/2014/main" id="{4AC0FF13-026D-9FEB-3742-B48D1729A087}"/>
              </a:ext>
            </a:extLst>
          </p:cNvPr>
          <p:cNvSpPr>
            <a:spLocks noGrp="1"/>
          </p:cNvSpPr>
          <p:nvPr>
            <p:ph type="sldNum" sz="quarter" idx="12"/>
          </p:nvPr>
        </p:nvSpPr>
        <p:spPr/>
        <p:txBody>
          <a:bodyPr/>
          <a:lstStyle/>
          <a:p>
            <a:fld id="{FBFD2361-A777-489E-AE15-9CA2EE224833}" type="slidenum">
              <a:rPr lang="en-NZ" smtClean="0"/>
              <a:t>3</a:t>
            </a:fld>
            <a:endParaRPr lang="en-NZ"/>
          </a:p>
        </p:txBody>
      </p:sp>
      <p:sp>
        <p:nvSpPr>
          <p:cNvPr id="6" name="Date Placeholder 5">
            <a:extLst>
              <a:ext uri="{FF2B5EF4-FFF2-40B4-BE49-F238E27FC236}">
                <a16:creationId xmlns:a16="http://schemas.microsoft.com/office/drawing/2014/main" id="{0699F22A-F4D5-8121-9913-6C774D248C40}"/>
              </a:ext>
            </a:extLst>
          </p:cNvPr>
          <p:cNvSpPr>
            <a:spLocks noGrp="1"/>
          </p:cNvSpPr>
          <p:nvPr>
            <p:ph type="dt" sz="half" idx="10"/>
          </p:nvPr>
        </p:nvSpPr>
        <p:spPr/>
        <p:txBody>
          <a:bodyPr/>
          <a:lstStyle/>
          <a:p>
            <a:fld id="{73AB49A5-147B-4B42-BD39-37896F6AAD4A}" type="datetime1">
              <a:rPr lang="en-NZ" smtClean="0"/>
              <a:t>18/07/2026</a:t>
            </a:fld>
            <a:endParaRPr lang="en-NZ"/>
          </a:p>
        </p:txBody>
      </p:sp>
    </p:spTree>
    <p:extLst>
      <p:ext uri="{BB962C8B-B14F-4D97-AF65-F5344CB8AC3E}">
        <p14:creationId xmlns:p14="http://schemas.microsoft.com/office/powerpoint/2010/main" val="334084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9F0972-FC0B-78C4-5C08-4BA283041C9A}"/>
              </a:ext>
            </a:extLst>
          </p:cNvPr>
          <p:cNvSpPr>
            <a:spLocks noGrp="1"/>
          </p:cNvSpPr>
          <p:nvPr>
            <p:ph type="title"/>
          </p:nvPr>
        </p:nvSpPr>
        <p:spPr>
          <a:xfrm>
            <a:off x="609600" y="274638"/>
            <a:ext cx="10972800" cy="457198"/>
          </a:xfrm>
        </p:spPr>
        <p:txBody>
          <a:bodyPr>
            <a:noAutofit/>
          </a:bodyPr>
          <a:lstStyle/>
          <a:p>
            <a:r>
              <a:rPr lang="en-NZ" sz="2800" dirty="0"/>
              <a:t>The new competitive threat</a:t>
            </a:r>
          </a:p>
        </p:txBody>
      </p:sp>
      <p:sp>
        <p:nvSpPr>
          <p:cNvPr id="5" name="Content Placeholder 4">
            <a:extLst>
              <a:ext uri="{FF2B5EF4-FFF2-40B4-BE49-F238E27FC236}">
                <a16:creationId xmlns:a16="http://schemas.microsoft.com/office/drawing/2014/main" id="{DA147784-D452-EA61-E82F-C0B0655AC68D}"/>
              </a:ext>
            </a:extLst>
          </p:cNvPr>
          <p:cNvSpPr>
            <a:spLocks noGrp="1"/>
          </p:cNvSpPr>
          <p:nvPr>
            <p:ph idx="1"/>
          </p:nvPr>
        </p:nvSpPr>
        <p:spPr>
          <a:xfrm>
            <a:off x="467360" y="1259557"/>
            <a:ext cx="10972800" cy="5164263"/>
          </a:xfrm>
        </p:spPr>
        <p:txBody>
          <a:bodyPr>
            <a:normAutofit/>
          </a:bodyPr>
          <a:lstStyle/>
          <a:p>
            <a:pPr>
              <a:spcAft>
                <a:spcPts val="1200"/>
              </a:spcAft>
            </a:pPr>
            <a:r>
              <a:rPr lang="en-NZ" sz="2400" dirty="0"/>
              <a:t>With no effective competition </a:t>
            </a:r>
            <a:r>
              <a:rPr lang="en-NZ" sz="2400" u="sng" dirty="0"/>
              <a:t>in</a:t>
            </a:r>
            <a:r>
              <a:rPr lang="en-NZ" sz="2400" dirty="0"/>
              <a:t> the market, the incumbent firms have been secure in their excess profits and inflated asset values – but only so long as they face no competition </a:t>
            </a:r>
            <a:r>
              <a:rPr lang="en-NZ" sz="2400" u="sng" dirty="0"/>
              <a:t>for</a:t>
            </a:r>
            <a:r>
              <a:rPr lang="en-NZ" sz="2400" dirty="0"/>
              <a:t> the market</a:t>
            </a:r>
          </a:p>
          <a:p>
            <a:pPr>
              <a:spcAft>
                <a:spcPts val="1200"/>
              </a:spcAft>
            </a:pPr>
            <a:r>
              <a:rPr lang="en-NZ" sz="2400" dirty="0"/>
              <a:t>The technology frontier has shifted in favour of (</a:t>
            </a:r>
            <a:r>
              <a:rPr lang="en-NZ" sz="2400" dirty="0" err="1"/>
              <a:t>i</a:t>
            </a:r>
            <a:r>
              <a:rPr lang="en-NZ" sz="2400" dirty="0"/>
              <a:t>) smaller scale generating units and (ii) dispersed generation rather than huge centralised/remote plant</a:t>
            </a:r>
          </a:p>
          <a:p>
            <a:pPr>
              <a:spcAft>
                <a:spcPts val="1200"/>
              </a:spcAft>
            </a:pPr>
            <a:r>
              <a:rPr lang="en-NZ" sz="2400" dirty="0"/>
              <a:t>For the incumbent cartel the big threat lies in an outside challenge from new entrants that can undercut monopoly prices</a:t>
            </a:r>
          </a:p>
          <a:p>
            <a:pPr>
              <a:spcAft>
                <a:spcPts val="1200"/>
              </a:spcAft>
            </a:pPr>
            <a:r>
              <a:rPr lang="en-NZ" sz="2400" dirty="0"/>
              <a:t>The strategic goal for both industry dominant firms and their captive regulators is to block or at least restrict the inroads of distributed generation into their market.</a:t>
            </a:r>
          </a:p>
        </p:txBody>
      </p:sp>
      <p:sp>
        <p:nvSpPr>
          <p:cNvPr id="3" name="Footer Placeholder 2">
            <a:extLst>
              <a:ext uri="{FF2B5EF4-FFF2-40B4-BE49-F238E27FC236}">
                <a16:creationId xmlns:a16="http://schemas.microsoft.com/office/drawing/2014/main" id="{361B24CF-4D8C-D021-CDEB-30E98252DAE3}"/>
              </a:ext>
            </a:extLst>
          </p:cNvPr>
          <p:cNvSpPr>
            <a:spLocks noGrp="1"/>
          </p:cNvSpPr>
          <p:nvPr>
            <p:ph type="ftr" sz="quarter" idx="11"/>
          </p:nvPr>
        </p:nvSpPr>
        <p:spPr/>
        <p:txBody>
          <a:bodyPr/>
          <a:lstStyle/>
          <a:p>
            <a:r>
              <a:rPr lang="en-US" sz="1400">
                <a:solidFill>
                  <a:schemeClr val="bg1"/>
                </a:solidFill>
              </a:rPr>
              <a:t>Geoff Bertram</a:t>
            </a:r>
            <a:endParaRPr lang="en-US" sz="1400" dirty="0">
              <a:solidFill>
                <a:schemeClr val="bg1"/>
              </a:solidFill>
            </a:endParaRPr>
          </a:p>
        </p:txBody>
      </p:sp>
      <p:sp>
        <p:nvSpPr>
          <p:cNvPr id="2" name="Slide Number Placeholder 1">
            <a:extLst>
              <a:ext uri="{FF2B5EF4-FFF2-40B4-BE49-F238E27FC236}">
                <a16:creationId xmlns:a16="http://schemas.microsoft.com/office/drawing/2014/main" id="{92B149B6-2464-6B66-C6B0-DDE09D6D5F05}"/>
              </a:ext>
            </a:extLst>
          </p:cNvPr>
          <p:cNvSpPr>
            <a:spLocks noGrp="1"/>
          </p:cNvSpPr>
          <p:nvPr>
            <p:ph type="sldNum" sz="quarter" idx="12"/>
          </p:nvPr>
        </p:nvSpPr>
        <p:spPr/>
        <p:txBody>
          <a:bodyPr/>
          <a:lstStyle/>
          <a:p>
            <a:pPr algn="ctr"/>
            <a:fld id="{0ED95122-A112-0844-98BC-D2A9AE745818}" type="slidenum">
              <a:rPr lang="en-US" sz="1600"/>
              <a:pPr algn="ctr"/>
              <a:t>30</a:t>
            </a:fld>
            <a:endParaRPr lang="en-US" sz="1600" dirty="0"/>
          </a:p>
        </p:txBody>
      </p:sp>
      <p:sp>
        <p:nvSpPr>
          <p:cNvPr id="6" name="Date Placeholder 5">
            <a:extLst>
              <a:ext uri="{FF2B5EF4-FFF2-40B4-BE49-F238E27FC236}">
                <a16:creationId xmlns:a16="http://schemas.microsoft.com/office/drawing/2014/main" id="{4C0FC20E-CC21-0C94-7F31-E48872FB5BE1}"/>
              </a:ext>
            </a:extLst>
          </p:cNvPr>
          <p:cNvSpPr>
            <a:spLocks noGrp="1"/>
          </p:cNvSpPr>
          <p:nvPr>
            <p:ph type="dt" sz="half" idx="10"/>
          </p:nvPr>
        </p:nvSpPr>
        <p:spPr/>
        <p:txBody>
          <a:bodyPr/>
          <a:lstStyle/>
          <a:p>
            <a:fld id="{38C79225-9C2E-4AF8-B969-3A7EAC8EBC23}" type="datetime1">
              <a:rPr lang="en-NZ" smtClean="0"/>
              <a:t>18/07/2026</a:t>
            </a:fld>
            <a:endParaRPr lang="en-NZ"/>
          </a:p>
        </p:txBody>
      </p:sp>
    </p:spTree>
    <p:extLst>
      <p:ext uri="{BB962C8B-B14F-4D97-AF65-F5344CB8AC3E}">
        <p14:creationId xmlns:p14="http://schemas.microsoft.com/office/powerpoint/2010/main" val="3259292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BED0D2-538B-BE61-EF49-AAA98F8877F5}"/>
              </a:ext>
            </a:extLst>
          </p:cNvPr>
          <p:cNvSpPr>
            <a:spLocks noGrp="1"/>
          </p:cNvSpPr>
          <p:nvPr>
            <p:ph type="title"/>
          </p:nvPr>
        </p:nvSpPr>
        <p:spPr>
          <a:xfrm>
            <a:off x="609600" y="274638"/>
            <a:ext cx="10972800" cy="457198"/>
          </a:xfrm>
        </p:spPr>
        <p:txBody>
          <a:bodyPr>
            <a:noAutofit/>
          </a:bodyPr>
          <a:lstStyle/>
          <a:p>
            <a:r>
              <a:rPr lang="en-NZ" sz="2400" dirty="0"/>
              <a:t>Function of a “pool” and pool operator</a:t>
            </a:r>
          </a:p>
        </p:txBody>
      </p:sp>
      <p:sp>
        <p:nvSpPr>
          <p:cNvPr id="6" name="Content Placeholder 5">
            <a:extLst>
              <a:ext uri="{FF2B5EF4-FFF2-40B4-BE49-F238E27FC236}">
                <a16:creationId xmlns:a16="http://schemas.microsoft.com/office/drawing/2014/main" id="{319CB669-B7BC-C9B0-6F58-98C3348531CF}"/>
              </a:ext>
            </a:extLst>
          </p:cNvPr>
          <p:cNvSpPr>
            <a:spLocks noGrp="1"/>
          </p:cNvSpPr>
          <p:nvPr>
            <p:ph idx="1"/>
          </p:nvPr>
        </p:nvSpPr>
        <p:spPr>
          <a:xfrm>
            <a:off x="609600" y="800891"/>
            <a:ext cx="10972800" cy="5325273"/>
          </a:xfrm>
        </p:spPr>
        <p:txBody>
          <a:bodyPr>
            <a:normAutofit fontScale="92500" lnSpcReduction="20000"/>
          </a:bodyPr>
          <a:lstStyle/>
          <a:p>
            <a:pPr>
              <a:spcAft>
                <a:spcPts val="1200"/>
              </a:spcAft>
            </a:pPr>
            <a:r>
              <a:rPr lang="en-NZ" dirty="0"/>
              <a:t>A pool exists to aggregate wide-ranging independent sources of electricity supply on the basis of merit order, into an optimal supply bundle that is then priced to recover all supply costs not otherwise covered.</a:t>
            </a:r>
          </a:p>
          <a:p>
            <a:pPr>
              <a:spcAft>
                <a:spcPts val="1200"/>
              </a:spcAft>
            </a:pPr>
            <a:r>
              <a:rPr lang="en-NZ" dirty="0"/>
              <a:t>In traditional top-down supply chains the pool is located at the point of entry into the grid.  A fleet of remote generators are dispatched in merit order to inject power into the grid which then delivers that power to direct-supply customers and distributors.</a:t>
            </a:r>
          </a:p>
          <a:p>
            <a:pPr>
              <a:spcAft>
                <a:spcPts val="1200"/>
              </a:spcAft>
            </a:pPr>
            <a:r>
              <a:rPr lang="en-NZ" dirty="0"/>
              <a:t>Pricing flows down the chain: wholesale spot price for remote generation, marked up for grid charges, then marked up again for distribution and retail before delivery to final consumers.</a:t>
            </a:r>
          </a:p>
          <a:p>
            <a:pPr>
              <a:spcAft>
                <a:spcPts val="1200"/>
              </a:spcAft>
            </a:pPr>
            <a:r>
              <a:rPr lang="en-NZ" dirty="0"/>
              <a:t>That pricing set-up can become dysfunctional in the presence of a rising amount of distributed generation – especially if (as in NZ) the price structures for remote generation and transmission are designed to protect incumbent monopolists on the “upstream” side of the market. </a:t>
            </a:r>
          </a:p>
        </p:txBody>
      </p:sp>
      <p:sp>
        <p:nvSpPr>
          <p:cNvPr id="3" name="Footer Placeholder 2">
            <a:extLst>
              <a:ext uri="{FF2B5EF4-FFF2-40B4-BE49-F238E27FC236}">
                <a16:creationId xmlns:a16="http://schemas.microsoft.com/office/drawing/2014/main" id="{9FD05BE4-A145-7D6B-2C74-27D8514027B7}"/>
              </a:ext>
            </a:extLst>
          </p:cNvPr>
          <p:cNvSpPr>
            <a:spLocks noGrp="1"/>
          </p:cNvSpPr>
          <p:nvPr>
            <p:ph type="ftr" sz="quarter" idx="11"/>
          </p:nvPr>
        </p:nvSpPr>
        <p:spPr/>
        <p:txBody>
          <a:bodyPr/>
          <a:lstStyle/>
          <a:p>
            <a:r>
              <a:rPr lang="en-NZ"/>
              <a:t>Geoff Bertram</a:t>
            </a:r>
            <a:endParaRPr lang="en-US"/>
          </a:p>
        </p:txBody>
      </p:sp>
      <p:sp>
        <p:nvSpPr>
          <p:cNvPr id="4" name="Slide Number Placeholder 3">
            <a:extLst>
              <a:ext uri="{FF2B5EF4-FFF2-40B4-BE49-F238E27FC236}">
                <a16:creationId xmlns:a16="http://schemas.microsoft.com/office/drawing/2014/main" id="{D7B8A51C-8824-D7ED-2142-2F2C42D31764}"/>
              </a:ext>
            </a:extLst>
          </p:cNvPr>
          <p:cNvSpPr>
            <a:spLocks noGrp="1"/>
          </p:cNvSpPr>
          <p:nvPr>
            <p:ph type="sldNum" sz="quarter" idx="12"/>
          </p:nvPr>
        </p:nvSpPr>
        <p:spPr/>
        <p:txBody>
          <a:bodyPr/>
          <a:lstStyle/>
          <a:p>
            <a:fld id="{0ED95122-A112-0844-98BC-D2A9AE745818}" type="slidenum">
              <a:rPr lang="en-US" smtClean="0"/>
              <a:pPr/>
              <a:t>31</a:t>
            </a:fld>
            <a:endParaRPr lang="en-US" dirty="0"/>
          </a:p>
        </p:txBody>
      </p:sp>
      <p:sp>
        <p:nvSpPr>
          <p:cNvPr id="2" name="Date Placeholder 1">
            <a:extLst>
              <a:ext uri="{FF2B5EF4-FFF2-40B4-BE49-F238E27FC236}">
                <a16:creationId xmlns:a16="http://schemas.microsoft.com/office/drawing/2014/main" id="{CB64A60E-D402-CCBC-3155-9EF451BA70AC}"/>
              </a:ext>
            </a:extLst>
          </p:cNvPr>
          <p:cNvSpPr>
            <a:spLocks noGrp="1"/>
          </p:cNvSpPr>
          <p:nvPr>
            <p:ph type="dt" sz="half" idx="10"/>
          </p:nvPr>
        </p:nvSpPr>
        <p:spPr/>
        <p:txBody>
          <a:bodyPr/>
          <a:lstStyle/>
          <a:p>
            <a:fld id="{1D97D45E-438D-409A-A4CB-C364F18B3895}" type="datetime1">
              <a:rPr lang="en-NZ" smtClean="0"/>
              <a:t>18/07/2026</a:t>
            </a:fld>
            <a:endParaRPr lang="en-NZ"/>
          </a:p>
        </p:txBody>
      </p:sp>
    </p:spTree>
    <p:extLst>
      <p:ext uri="{BB962C8B-B14F-4D97-AF65-F5344CB8AC3E}">
        <p14:creationId xmlns:p14="http://schemas.microsoft.com/office/powerpoint/2010/main" val="174152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 end="1"/>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2" end="2"/>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61B24CF-4D8C-D021-CDEB-30E98252DAE3}"/>
              </a:ext>
            </a:extLst>
          </p:cNvPr>
          <p:cNvSpPr>
            <a:spLocks noGrp="1"/>
          </p:cNvSpPr>
          <p:nvPr>
            <p:ph type="ftr" sz="quarter" idx="11"/>
          </p:nvPr>
        </p:nvSpPr>
        <p:spPr/>
        <p:txBody>
          <a:bodyPr/>
          <a:lstStyle/>
          <a:p>
            <a:r>
              <a:rPr lang="en-US" sz="1400">
                <a:solidFill>
                  <a:schemeClr val="bg1"/>
                </a:solidFill>
              </a:rPr>
              <a:t>Geoff Bertram</a:t>
            </a:r>
            <a:endParaRPr lang="en-US" sz="1400" dirty="0">
              <a:solidFill>
                <a:schemeClr val="bg1"/>
              </a:solidFill>
            </a:endParaRPr>
          </a:p>
        </p:txBody>
      </p:sp>
      <p:sp>
        <p:nvSpPr>
          <p:cNvPr id="2" name="Slide Number Placeholder 1">
            <a:extLst>
              <a:ext uri="{FF2B5EF4-FFF2-40B4-BE49-F238E27FC236}">
                <a16:creationId xmlns:a16="http://schemas.microsoft.com/office/drawing/2014/main" id="{92B149B6-2464-6B66-C6B0-DDE09D6D5F05}"/>
              </a:ext>
            </a:extLst>
          </p:cNvPr>
          <p:cNvSpPr>
            <a:spLocks noGrp="1"/>
          </p:cNvSpPr>
          <p:nvPr>
            <p:ph type="sldNum" sz="quarter" idx="12"/>
          </p:nvPr>
        </p:nvSpPr>
        <p:spPr/>
        <p:txBody>
          <a:bodyPr/>
          <a:lstStyle/>
          <a:p>
            <a:pPr algn="ctr"/>
            <a:fld id="{0ED95122-A112-0844-98BC-D2A9AE745818}" type="slidenum">
              <a:rPr lang="en-US" sz="1600">
                <a:solidFill>
                  <a:schemeClr val="bg1"/>
                </a:solidFill>
              </a:rPr>
              <a:pPr algn="ctr"/>
              <a:t>32</a:t>
            </a:fld>
            <a:endParaRPr lang="en-US" sz="1600" dirty="0">
              <a:solidFill>
                <a:schemeClr val="bg1"/>
              </a:solidFill>
            </a:endParaRPr>
          </a:p>
        </p:txBody>
      </p:sp>
      <p:pic>
        <p:nvPicPr>
          <p:cNvPr id="6" name="Picture 5">
            <a:extLst>
              <a:ext uri="{FF2B5EF4-FFF2-40B4-BE49-F238E27FC236}">
                <a16:creationId xmlns:a16="http://schemas.microsoft.com/office/drawing/2014/main" id="{50736A4C-469C-43B8-B304-AA8D2C055049}"/>
              </a:ext>
            </a:extLst>
          </p:cNvPr>
          <p:cNvPicPr>
            <a:picLocks noChangeAspect="1"/>
          </p:cNvPicPr>
          <p:nvPr/>
        </p:nvPicPr>
        <p:blipFill>
          <a:blip r:embed="rId2"/>
          <a:stretch>
            <a:fillRect/>
          </a:stretch>
        </p:blipFill>
        <p:spPr>
          <a:xfrm>
            <a:off x="1039836" y="46143"/>
            <a:ext cx="7902507" cy="5972825"/>
          </a:xfrm>
          <a:prstGeom prst="rect">
            <a:avLst/>
          </a:prstGeom>
        </p:spPr>
      </p:pic>
      <p:sp>
        <p:nvSpPr>
          <p:cNvPr id="7" name="TextBox 6">
            <a:extLst>
              <a:ext uri="{FF2B5EF4-FFF2-40B4-BE49-F238E27FC236}">
                <a16:creationId xmlns:a16="http://schemas.microsoft.com/office/drawing/2014/main" id="{94A8A6DD-E614-8CE5-9059-2FB0ADE54872}"/>
              </a:ext>
            </a:extLst>
          </p:cNvPr>
          <p:cNvSpPr txBox="1"/>
          <p:nvPr/>
        </p:nvSpPr>
        <p:spPr>
          <a:xfrm>
            <a:off x="934288" y="4493317"/>
            <a:ext cx="1527242" cy="1323439"/>
          </a:xfrm>
          <a:prstGeom prst="rect">
            <a:avLst/>
          </a:prstGeom>
          <a:noFill/>
        </p:spPr>
        <p:txBody>
          <a:bodyPr wrap="square" rtlCol="0">
            <a:spAutoFit/>
          </a:bodyPr>
          <a:lstStyle/>
          <a:p>
            <a:pPr algn="ctr"/>
            <a:r>
              <a:rPr lang="en-NZ" sz="1600" dirty="0">
                <a:solidFill>
                  <a:srgbClr val="FF0000"/>
                </a:solidFill>
              </a:rPr>
              <a:t>Ricardian rents, carbon rents, market manipulation rents</a:t>
            </a:r>
          </a:p>
        </p:txBody>
      </p:sp>
      <p:sp>
        <p:nvSpPr>
          <p:cNvPr id="8" name="TextBox 7">
            <a:extLst>
              <a:ext uri="{FF2B5EF4-FFF2-40B4-BE49-F238E27FC236}">
                <a16:creationId xmlns:a16="http://schemas.microsoft.com/office/drawing/2014/main" id="{1018CCDA-BD27-C448-82F7-17EB7CA67F37}"/>
              </a:ext>
            </a:extLst>
          </p:cNvPr>
          <p:cNvSpPr txBox="1"/>
          <p:nvPr/>
        </p:nvSpPr>
        <p:spPr>
          <a:xfrm>
            <a:off x="2499913" y="5300594"/>
            <a:ext cx="1148071" cy="923330"/>
          </a:xfrm>
          <a:prstGeom prst="rect">
            <a:avLst/>
          </a:prstGeom>
          <a:noFill/>
        </p:spPr>
        <p:txBody>
          <a:bodyPr wrap="none" rtlCol="0">
            <a:spAutoFit/>
          </a:bodyPr>
          <a:lstStyle/>
          <a:p>
            <a:pPr algn="ctr"/>
            <a:r>
              <a:rPr lang="en-NZ" dirty="0">
                <a:solidFill>
                  <a:srgbClr val="FF0000"/>
                </a:solidFill>
              </a:rPr>
              <a:t>Natural</a:t>
            </a:r>
          </a:p>
          <a:p>
            <a:pPr algn="ctr"/>
            <a:r>
              <a:rPr lang="en-NZ" dirty="0">
                <a:solidFill>
                  <a:srgbClr val="FF0000"/>
                </a:solidFill>
              </a:rPr>
              <a:t>monopoly</a:t>
            </a:r>
          </a:p>
          <a:p>
            <a:pPr algn="ctr"/>
            <a:r>
              <a:rPr lang="en-NZ" dirty="0">
                <a:solidFill>
                  <a:srgbClr val="FF0000"/>
                </a:solidFill>
              </a:rPr>
              <a:t>rents</a:t>
            </a:r>
          </a:p>
        </p:txBody>
      </p:sp>
      <p:sp>
        <p:nvSpPr>
          <p:cNvPr id="9" name="TextBox 8">
            <a:extLst>
              <a:ext uri="{FF2B5EF4-FFF2-40B4-BE49-F238E27FC236}">
                <a16:creationId xmlns:a16="http://schemas.microsoft.com/office/drawing/2014/main" id="{61185D21-3759-7E2A-02F1-462C038D5E8B}"/>
              </a:ext>
            </a:extLst>
          </p:cNvPr>
          <p:cNvSpPr txBox="1"/>
          <p:nvPr/>
        </p:nvSpPr>
        <p:spPr>
          <a:xfrm>
            <a:off x="4271050" y="4471811"/>
            <a:ext cx="1380506" cy="1077218"/>
          </a:xfrm>
          <a:prstGeom prst="rect">
            <a:avLst/>
          </a:prstGeom>
          <a:noFill/>
        </p:spPr>
        <p:txBody>
          <a:bodyPr wrap="none" rtlCol="0">
            <a:spAutoFit/>
          </a:bodyPr>
          <a:lstStyle/>
          <a:p>
            <a:pPr algn="ctr"/>
            <a:r>
              <a:rPr lang="en-NZ" sz="1600" dirty="0">
                <a:solidFill>
                  <a:srgbClr val="FF0000"/>
                </a:solidFill>
              </a:rPr>
              <a:t>Natural</a:t>
            </a:r>
          </a:p>
          <a:p>
            <a:pPr algn="ctr"/>
            <a:r>
              <a:rPr lang="en-NZ" sz="1600" dirty="0">
                <a:solidFill>
                  <a:srgbClr val="FF0000"/>
                </a:solidFill>
              </a:rPr>
              <a:t>monopoly </a:t>
            </a:r>
          </a:p>
          <a:p>
            <a:pPr algn="ctr"/>
            <a:r>
              <a:rPr lang="en-NZ" sz="1600" dirty="0">
                <a:solidFill>
                  <a:srgbClr val="FF0000"/>
                </a:solidFill>
              </a:rPr>
              <a:t>(revaluation)</a:t>
            </a:r>
          </a:p>
          <a:p>
            <a:pPr algn="ctr"/>
            <a:r>
              <a:rPr lang="en-NZ" sz="1600" dirty="0">
                <a:solidFill>
                  <a:srgbClr val="FF0000"/>
                </a:solidFill>
              </a:rPr>
              <a:t>rents</a:t>
            </a:r>
          </a:p>
        </p:txBody>
      </p:sp>
      <p:sp>
        <p:nvSpPr>
          <p:cNvPr id="10" name="TextBox 9">
            <a:extLst>
              <a:ext uri="{FF2B5EF4-FFF2-40B4-BE49-F238E27FC236}">
                <a16:creationId xmlns:a16="http://schemas.microsoft.com/office/drawing/2014/main" id="{D77589DB-8158-2417-9019-DFC7525B28F1}"/>
              </a:ext>
            </a:extLst>
          </p:cNvPr>
          <p:cNvSpPr txBox="1"/>
          <p:nvPr/>
        </p:nvSpPr>
        <p:spPr>
          <a:xfrm>
            <a:off x="3474193" y="5255480"/>
            <a:ext cx="1244186" cy="830997"/>
          </a:xfrm>
          <a:prstGeom prst="rect">
            <a:avLst/>
          </a:prstGeom>
          <a:noFill/>
        </p:spPr>
        <p:txBody>
          <a:bodyPr wrap="square" rtlCol="0">
            <a:spAutoFit/>
          </a:bodyPr>
          <a:lstStyle/>
          <a:p>
            <a:pPr algn="ctr"/>
            <a:r>
              <a:rPr lang="en-NZ" sz="1600" dirty="0">
                <a:solidFill>
                  <a:srgbClr val="FF0000"/>
                </a:solidFill>
              </a:rPr>
              <a:t>Vertical integration rents</a:t>
            </a:r>
          </a:p>
        </p:txBody>
      </p:sp>
      <p:sp>
        <p:nvSpPr>
          <p:cNvPr id="11" name="TextBox 10">
            <a:extLst>
              <a:ext uri="{FF2B5EF4-FFF2-40B4-BE49-F238E27FC236}">
                <a16:creationId xmlns:a16="http://schemas.microsoft.com/office/drawing/2014/main" id="{5F43F408-8C99-E233-7AEA-BEBEC233F6D3}"/>
              </a:ext>
            </a:extLst>
          </p:cNvPr>
          <p:cNvSpPr txBox="1"/>
          <p:nvPr/>
        </p:nvSpPr>
        <p:spPr>
          <a:xfrm>
            <a:off x="5642019" y="4763038"/>
            <a:ext cx="1715614" cy="1323439"/>
          </a:xfrm>
          <a:prstGeom prst="rect">
            <a:avLst/>
          </a:prstGeom>
          <a:noFill/>
        </p:spPr>
        <p:txBody>
          <a:bodyPr wrap="square" rtlCol="0">
            <a:spAutoFit/>
          </a:bodyPr>
          <a:lstStyle/>
          <a:p>
            <a:pPr algn="ctr"/>
            <a:r>
              <a:rPr lang="en-NZ" sz="1600" dirty="0">
                <a:solidFill>
                  <a:srgbClr val="FF0000"/>
                </a:solidFill>
              </a:rPr>
              <a:t>Ramsey pricing shifts the burden onto residential consumers</a:t>
            </a:r>
          </a:p>
        </p:txBody>
      </p:sp>
      <p:sp>
        <p:nvSpPr>
          <p:cNvPr id="12" name="TextBox 11">
            <a:extLst>
              <a:ext uri="{FF2B5EF4-FFF2-40B4-BE49-F238E27FC236}">
                <a16:creationId xmlns:a16="http://schemas.microsoft.com/office/drawing/2014/main" id="{0F3AE5B9-C5BD-402C-C585-D056A98B08B0}"/>
              </a:ext>
            </a:extLst>
          </p:cNvPr>
          <p:cNvSpPr txBox="1"/>
          <p:nvPr/>
        </p:nvSpPr>
        <p:spPr>
          <a:xfrm>
            <a:off x="7790686" y="4661476"/>
            <a:ext cx="2001339" cy="1323439"/>
          </a:xfrm>
          <a:prstGeom prst="rect">
            <a:avLst/>
          </a:prstGeom>
          <a:noFill/>
        </p:spPr>
        <p:txBody>
          <a:bodyPr wrap="square" rtlCol="0">
            <a:spAutoFit/>
          </a:bodyPr>
          <a:lstStyle/>
          <a:p>
            <a:pPr algn="ctr"/>
            <a:r>
              <a:rPr lang="en-NZ" sz="1600" dirty="0">
                <a:solidFill>
                  <a:srgbClr val="FF0000"/>
                </a:solidFill>
              </a:rPr>
              <a:t>Predatory pricing and captured regulators combine to obstruct rooftop solar etc</a:t>
            </a:r>
          </a:p>
        </p:txBody>
      </p:sp>
      <p:sp>
        <p:nvSpPr>
          <p:cNvPr id="4" name="TextBox 3">
            <a:extLst>
              <a:ext uri="{FF2B5EF4-FFF2-40B4-BE49-F238E27FC236}">
                <a16:creationId xmlns:a16="http://schemas.microsoft.com/office/drawing/2014/main" id="{321BFA43-A012-4F5E-CB82-4156D8D497DE}"/>
              </a:ext>
            </a:extLst>
          </p:cNvPr>
          <p:cNvSpPr txBox="1"/>
          <p:nvPr/>
        </p:nvSpPr>
        <p:spPr>
          <a:xfrm>
            <a:off x="9916623" y="4278914"/>
            <a:ext cx="2001339" cy="1384995"/>
          </a:xfrm>
          <a:prstGeom prst="rect">
            <a:avLst/>
          </a:prstGeom>
          <a:noFill/>
        </p:spPr>
        <p:txBody>
          <a:bodyPr wrap="square" rtlCol="0">
            <a:spAutoFit/>
          </a:bodyPr>
          <a:lstStyle/>
          <a:p>
            <a:pPr algn="ctr"/>
            <a:r>
              <a:rPr lang="en-NZ" sz="2800" dirty="0"/>
              <a:t>Antitrust problems at every step</a:t>
            </a:r>
          </a:p>
        </p:txBody>
      </p:sp>
      <p:sp>
        <p:nvSpPr>
          <p:cNvPr id="5" name="Date Placeholder 4">
            <a:extLst>
              <a:ext uri="{FF2B5EF4-FFF2-40B4-BE49-F238E27FC236}">
                <a16:creationId xmlns:a16="http://schemas.microsoft.com/office/drawing/2014/main" id="{A00EDE22-E783-66C5-30F3-8816C0FCC86E}"/>
              </a:ext>
            </a:extLst>
          </p:cNvPr>
          <p:cNvSpPr>
            <a:spLocks noGrp="1"/>
          </p:cNvSpPr>
          <p:nvPr>
            <p:ph type="dt" sz="half" idx="10"/>
          </p:nvPr>
        </p:nvSpPr>
        <p:spPr/>
        <p:txBody>
          <a:bodyPr/>
          <a:lstStyle/>
          <a:p>
            <a:fld id="{80DADB60-A2C1-496E-8A2B-D7E77C946DA8}" type="datetime1">
              <a:rPr lang="en-NZ" smtClean="0"/>
              <a:t>18/07/2026</a:t>
            </a:fld>
            <a:endParaRPr lang="en-NZ"/>
          </a:p>
        </p:txBody>
      </p:sp>
    </p:spTree>
    <p:extLst>
      <p:ext uri="{BB962C8B-B14F-4D97-AF65-F5344CB8AC3E}">
        <p14:creationId xmlns:p14="http://schemas.microsoft.com/office/powerpoint/2010/main" val="292089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animClr clrSpc="rgb" dir="cw">
                                      <p:cBhvr override="childStyle">
                                        <p:cTn dur="1" fill="hold" display="0" masterRel="nextClick" afterEffect="1"/>
                                        <p:tgtEl>
                                          <p:spTgt spid="7"/>
                                        </p:tgtEl>
                                        <p:attrNameLst>
                                          <p:attrName>ppt_c</p:attrName>
                                        </p:attrNameLst>
                                      </p:cBhvr>
                                      <p:to>
                                        <a:srgbClr val="6699FF"/>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subTnLst>
                                    <p:animClr clrSpc="rgb" dir="cw">
                                      <p:cBhvr override="childStyle">
                                        <p:cTn dur="1" fill="hold" display="0" masterRel="nextClick" afterEffect="1"/>
                                        <p:tgtEl>
                                          <p:spTgt spid="8"/>
                                        </p:tgtEl>
                                        <p:attrNameLst>
                                          <p:attrName>ppt_c</p:attrName>
                                        </p:attrNameLst>
                                      </p:cBhvr>
                                      <p:to>
                                        <a:srgbClr val="6699FF"/>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nimClr clrSpc="rgb" dir="cw">
                                      <p:cBhvr override="childStyle">
                                        <p:cTn dur="1" fill="hold" display="0" masterRel="nextClick" afterEffect="1"/>
                                        <p:tgtEl>
                                          <p:spTgt spid="10"/>
                                        </p:tgtEl>
                                        <p:attrNameLst>
                                          <p:attrName>ppt_c</p:attrName>
                                        </p:attrNameLst>
                                      </p:cBhvr>
                                      <p:to>
                                        <a:srgbClr val="6699FF"/>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subTnLst>
                                    <p:animClr clrSpc="rgb" dir="cw">
                                      <p:cBhvr override="childStyle">
                                        <p:cTn dur="1" fill="hold" display="0" masterRel="nextClick" afterEffect="1"/>
                                        <p:tgtEl>
                                          <p:spTgt spid="9"/>
                                        </p:tgtEl>
                                        <p:attrNameLst>
                                          <p:attrName>ppt_c</p:attrName>
                                        </p:attrNameLst>
                                      </p:cBhvr>
                                      <p:to>
                                        <a:srgbClr val="6699FF"/>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subTnLst>
                                    <p:animClr clrSpc="rgb" dir="cw">
                                      <p:cBhvr override="childStyle">
                                        <p:cTn dur="1" fill="hold" display="0" masterRel="nextClick" afterEffect="1"/>
                                        <p:tgtEl>
                                          <p:spTgt spid="11"/>
                                        </p:tgtEl>
                                        <p:attrNameLst>
                                          <p:attrName>ppt_c</p:attrName>
                                        </p:attrNameLst>
                                      </p:cBhvr>
                                      <p:to>
                                        <a:srgbClr val="6699FF"/>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D22826-3A4A-5C6F-0B6F-238851807DC7}"/>
              </a:ext>
            </a:extLst>
          </p:cNvPr>
          <p:cNvPicPr>
            <a:picLocks noChangeAspect="1"/>
          </p:cNvPicPr>
          <p:nvPr/>
        </p:nvPicPr>
        <p:blipFill>
          <a:blip r:embed="rId2"/>
          <a:stretch>
            <a:fillRect/>
          </a:stretch>
        </p:blipFill>
        <p:spPr>
          <a:xfrm>
            <a:off x="507418" y="865444"/>
            <a:ext cx="9910944" cy="4221805"/>
          </a:xfrm>
          <a:prstGeom prst="rect">
            <a:avLst/>
          </a:prstGeom>
        </p:spPr>
      </p:pic>
      <p:sp>
        <p:nvSpPr>
          <p:cNvPr id="8" name="TextBox 7">
            <a:extLst>
              <a:ext uri="{FF2B5EF4-FFF2-40B4-BE49-F238E27FC236}">
                <a16:creationId xmlns:a16="http://schemas.microsoft.com/office/drawing/2014/main" id="{9F2CBBFD-6B7E-8204-DCD4-1ADA6E944912}"/>
              </a:ext>
            </a:extLst>
          </p:cNvPr>
          <p:cNvSpPr txBox="1"/>
          <p:nvPr/>
        </p:nvSpPr>
        <p:spPr>
          <a:xfrm>
            <a:off x="5214026" y="5399492"/>
            <a:ext cx="6556441" cy="523220"/>
          </a:xfrm>
          <a:prstGeom prst="rect">
            <a:avLst/>
          </a:prstGeom>
          <a:noFill/>
        </p:spPr>
        <p:txBody>
          <a:bodyPr wrap="square" rtlCol="0">
            <a:spAutoFit/>
          </a:bodyPr>
          <a:lstStyle/>
          <a:p>
            <a:r>
              <a:rPr lang="en-NZ" sz="1400" dirty="0">
                <a:hlinkClick r:id="rId3"/>
              </a:rPr>
              <a:t>https://www.mbie.govt.nz/building-and-energy/energy-and-natural-resources/energy-generation-and-markets/electricity-market/electricity-industry/</a:t>
            </a:r>
            <a:r>
              <a:rPr lang="en-NZ" sz="1400" dirty="0"/>
              <a:t>  copied 4 May 2023.</a:t>
            </a:r>
          </a:p>
        </p:txBody>
      </p:sp>
      <p:sp>
        <p:nvSpPr>
          <p:cNvPr id="9" name="Title 8">
            <a:extLst>
              <a:ext uri="{FF2B5EF4-FFF2-40B4-BE49-F238E27FC236}">
                <a16:creationId xmlns:a16="http://schemas.microsoft.com/office/drawing/2014/main" id="{5FC9AB5D-51AA-BF06-2A4C-B81EACB5B9AC}"/>
              </a:ext>
            </a:extLst>
          </p:cNvPr>
          <p:cNvSpPr>
            <a:spLocks noGrp="1"/>
          </p:cNvSpPr>
          <p:nvPr>
            <p:ph type="title"/>
          </p:nvPr>
        </p:nvSpPr>
        <p:spPr>
          <a:xfrm>
            <a:off x="635460" y="135710"/>
            <a:ext cx="10515600" cy="729734"/>
          </a:xfrm>
        </p:spPr>
        <p:txBody>
          <a:bodyPr>
            <a:normAutofit/>
          </a:bodyPr>
          <a:lstStyle/>
          <a:p>
            <a:pPr algn="ctr"/>
            <a:r>
              <a:rPr lang="en-NZ" sz="2000" dirty="0"/>
              <a:t>Here’s the official MBIE picture of the industry with no distributed supply whatever</a:t>
            </a:r>
          </a:p>
        </p:txBody>
      </p:sp>
      <p:sp>
        <p:nvSpPr>
          <p:cNvPr id="12" name="Arrow: Right 11">
            <a:extLst>
              <a:ext uri="{FF2B5EF4-FFF2-40B4-BE49-F238E27FC236}">
                <a16:creationId xmlns:a16="http://schemas.microsoft.com/office/drawing/2014/main" id="{9A35EC60-3AEA-0781-BCD4-D91F40AF29DA}"/>
              </a:ext>
            </a:extLst>
          </p:cNvPr>
          <p:cNvSpPr/>
          <p:nvPr/>
        </p:nvSpPr>
        <p:spPr>
          <a:xfrm>
            <a:off x="2765095" y="4363654"/>
            <a:ext cx="6389706" cy="982494"/>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TextBox 12">
            <a:extLst>
              <a:ext uri="{FF2B5EF4-FFF2-40B4-BE49-F238E27FC236}">
                <a16:creationId xmlns:a16="http://schemas.microsoft.com/office/drawing/2014/main" id="{8B3E0F51-6249-7E42-F507-4214B7CE418D}"/>
              </a:ext>
            </a:extLst>
          </p:cNvPr>
          <p:cNvSpPr txBox="1"/>
          <p:nvPr/>
        </p:nvSpPr>
        <p:spPr>
          <a:xfrm>
            <a:off x="2786832" y="4662701"/>
            <a:ext cx="6212855" cy="369332"/>
          </a:xfrm>
          <a:prstGeom prst="rect">
            <a:avLst/>
          </a:prstGeom>
          <a:solidFill>
            <a:schemeClr val="bg1"/>
          </a:solidFill>
        </p:spPr>
        <p:txBody>
          <a:bodyPr wrap="none" rtlCol="0">
            <a:spAutoFit/>
          </a:bodyPr>
          <a:lstStyle/>
          <a:p>
            <a:r>
              <a:rPr lang="en-NZ" dirty="0"/>
              <a:t>Top-down one-way story with market power exercised upstream</a:t>
            </a:r>
          </a:p>
        </p:txBody>
      </p:sp>
      <p:sp>
        <p:nvSpPr>
          <p:cNvPr id="2" name="Footer Placeholder 1">
            <a:extLst>
              <a:ext uri="{FF2B5EF4-FFF2-40B4-BE49-F238E27FC236}">
                <a16:creationId xmlns:a16="http://schemas.microsoft.com/office/drawing/2014/main" id="{E222A3C5-7B09-6C58-628E-FB42709869B3}"/>
              </a:ext>
            </a:extLst>
          </p:cNvPr>
          <p:cNvSpPr>
            <a:spLocks noGrp="1"/>
          </p:cNvSpPr>
          <p:nvPr>
            <p:ph type="ftr" sz="quarter" idx="11"/>
          </p:nvPr>
        </p:nvSpPr>
        <p:spPr>
          <a:xfrm>
            <a:off x="3532490" y="5996745"/>
            <a:ext cx="3860800" cy="365125"/>
          </a:xfrm>
        </p:spPr>
        <p:txBody>
          <a:bodyPr/>
          <a:lstStyle/>
          <a:p>
            <a:r>
              <a:rPr lang="en-NZ"/>
              <a:t>Geoff Bertram</a:t>
            </a:r>
            <a:endParaRPr lang="en-US" dirty="0"/>
          </a:p>
        </p:txBody>
      </p:sp>
      <p:sp>
        <p:nvSpPr>
          <p:cNvPr id="3" name="Slide Number Placeholder 2">
            <a:extLst>
              <a:ext uri="{FF2B5EF4-FFF2-40B4-BE49-F238E27FC236}">
                <a16:creationId xmlns:a16="http://schemas.microsoft.com/office/drawing/2014/main" id="{55D32D09-2B1B-B3F7-B87E-F090B6680D15}"/>
              </a:ext>
            </a:extLst>
          </p:cNvPr>
          <p:cNvSpPr>
            <a:spLocks noGrp="1"/>
          </p:cNvSpPr>
          <p:nvPr>
            <p:ph type="sldNum" sz="quarter" idx="12"/>
          </p:nvPr>
        </p:nvSpPr>
        <p:spPr>
          <a:xfrm>
            <a:off x="4967614" y="6346585"/>
            <a:ext cx="774970" cy="365125"/>
          </a:xfrm>
        </p:spPr>
        <p:txBody>
          <a:bodyPr/>
          <a:lstStyle/>
          <a:p>
            <a:pPr algn="ctr"/>
            <a:fld id="{0ED95122-A112-0844-98BC-D2A9AE745818}" type="slidenum">
              <a:rPr lang="en-US" sz="1400" smtClean="0">
                <a:solidFill>
                  <a:schemeClr val="bg1"/>
                </a:solidFill>
              </a:rPr>
              <a:pPr algn="ctr"/>
              <a:t>33</a:t>
            </a:fld>
            <a:endParaRPr lang="en-US" sz="1400">
              <a:solidFill>
                <a:schemeClr val="bg1"/>
              </a:solidFill>
            </a:endParaRPr>
          </a:p>
        </p:txBody>
      </p:sp>
      <p:sp>
        <p:nvSpPr>
          <p:cNvPr id="4" name="TextBox 3">
            <a:extLst>
              <a:ext uri="{FF2B5EF4-FFF2-40B4-BE49-F238E27FC236}">
                <a16:creationId xmlns:a16="http://schemas.microsoft.com/office/drawing/2014/main" id="{087E9B78-6C9C-5AE9-20E3-66CBF7008EF6}"/>
              </a:ext>
            </a:extLst>
          </p:cNvPr>
          <p:cNvSpPr txBox="1"/>
          <p:nvPr/>
        </p:nvSpPr>
        <p:spPr>
          <a:xfrm>
            <a:off x="1866318" y="5133394"/>
            <a:ext cx="1275367" cy="923330"/>
          </a:xfrm>
          <a:prstGeom prst="rect">
            <a:avLst/>
          </a:prstGeom>
          <a:noFill/>
          <a:ln w="28575">
            <a:solidFill>
              <a:schemeClr val="tx1"/>
            </a:solidFill>
          </a:ln>
        </p:spPr>
        <p:txBody>
          <a:bodyPr wrap="square" rtlCol="0">
            <a:spAutoFit/>
          </a:bodyPr>
          <a:lstStyle/>
          <a:p>
            <a:pPr algn="ctr"/>
            <a:r>
              <a:rPr lang="en-NZ" dirty="0"/>
              <a:t>The system operator is here</a:t>
            </a:r>
          </a:p>
        </p:txBody>
      </p:sp>
      <p:sp>
        <p:nvSpPr>
          <p:cNvPr id="5" name="Arrow: Down 4">
            <a:extLst>
              <a:ext uri="{FF2B5EF4-FFF2-40B4-BE49-F238E27FC236}">
                <a16:creationId xmlns:a16="http://schemas.microsoft.com/office/drawing/2014/main" id="{86BC5ADA-849C-2282-50E8-F4634E2FEEA0}"/>
              </a:ext>
            </a:extLst>
          </p:cNvPr>
          <p:cNvSpPr/>
          <p:nvPr/>
        </p:nvSpPr>
        <p:spPr>
          <a:xfrm rot="10800000">
            <a:off x="2209247" y="3998472"/>
            <a:ext cx="555847" cy="1134922"/>
          </a:xfrm>
          <a:prstGeom prst="down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Date Placeholder 5">
            <a:extLst>
              <a:ext uri="{FF2B5EF4-FFF2-40B4-BE49-F238E27FC236}">
                <a16:creationId xmlns:a16="http://schemas.microsoft.com/office/drawing/2014/main" id="{65717029-87B7-D5EE-217F-A0979A91FD5A}"/>
              </a:ext>
            </a:extLst>
          </p:cNvPr>
          <p:cNvSpPr>
            <a:spLocks noGrp="1"/>
          </p:cNvSpPr>
          <p:nvPr>
            <p:ph type="dt" sz="half" idx="10"/>
          </p:nvPr>
        </p:nvSpPr>
        <p:spPr/>
        <p:txBody>
          <a:bodyPr/>
          <a:lstStyle/>
          <a:p>
            <a:fld id="{80B28A94-704B-4E38-A536-2BF806FEAB88}" type="datetime1">
              <a:rPr lang="en-NZ" smtClean="0"/>
              <a:t>18/07/2026</a:t>
            </a:fld>
            <a:endParaRPr lang="en-NZ"/>
          </a:p>
        </p:txBody>
      </p:sp>
    </p:spTree>
    <p:extLst>
      <p:ext uri="{BB962C8B-B14F-4D97-AF65-F5344CB8AC3E}">
        <p14:creationId xmlns:p14="http://schemas.microsoft.com/office/powerpoint/2010/main" val="362556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96EC4-A53A-D756-0BD8-9639A8CB91B9}"/>
              </a:ext>
            </a:extLst>
          </p:cNvPr>
          <p:cNvSpPr>
            <a:spLocks noGrp="1"/>
          </p:cNvSpPr>
          <p:nvPr>
            <p:ph type="title"/>
          </p:nvPr>
        </p:nvSpPr>
        <p:spPr>
          <a:xfrm>
            <a:off x="756118" y="2286000"/>
            <a:ext cx="10972800" cy="1143000"/>
          </a:xfrm>
        </p:spPr>
        <p:txBody>
          <a:bodyPr/>
          <a:lstStyle/>
          <a:p>
            <a:r>
              <a:rPr lang="en-NZ" sz="4400" dirty="0"/>
              <a:t>Here’s an alternative vision</a:t>
            </a:r>
            <a:endParaRPr lang="en-NZ" dirty="0"/>
          </a:p>
        </p:txBody>
      </p:sp>
      <p:sp>
        <p:nvSpPr>
          <p:cNvPr id="3" name="Footer Placeholder 2">
            <a:extLst>
              <a:ext uri="{FF2B5EF4-FFF2-40B4-BE49-F238E27FC236}">
                <a16:creationId xmlns:a16="http://schemas.microsoft.com/office/drawing/2014/main" id="{AD944227-6773-D866-E8D7-CD6EB0CC4EB8}"/>
              </a:ext>
            </a:extLst>
          </p:cNvPr>
          <p:cNvSpPr>
            <a:spLocks noGrp="1"/>
          </p:cNvSpPr>
          <p:nvPr>
            <p:ph type="ftr" sz="quarter" idx="11"/>
          </p:nvPr>
        </p:nvSpPr>
        <p:spPr/>
        <p:txBody>
          <a:bodyPr/>
          <a:lstStyle/>
          <a:p>
            <a:r>
              <a:rPr lang="en-NZ"/>
              <a:t>Geoff Bertram</a:t>
            </a:r>
            <a:endParaRPr lang="en-US"/>
          </a:p>
        </p:txBody>
      </p:sp>
      <p:sp>
        <p:nvSpPr>
          <p:cNvPr id="4" name="Slide Number Placeholder 3">
            <a:extLst>
              <a:ext uri="{FF2B5EF4-FFF2-40B4-BE49-F238E27FC236}">
                <a16:creationId xmlns:a16="http://schemas.microsoft.com/office/drawing/2014/main" id="{82C6F47F-F9BA-52EA-EA2E-C5AE4BBCBFAF}"/>
              </a:ext>
            </a:extLst>
          </p:cNvPr>
          <p:cNvSpPr>
            <a:spLocks noGrp="1"/>
          </p:cNvSpPr>
          <p:nvPr>
            <p:ph type="sldNum" sz="quarter" idx="12"/>
          </p:nvPr>
        </p:nvSpPr>
        <p:spPr/>
        <p:txBody>
          <a:bodyPr/>
          <a:lstStyle/>
          <a:p>
            <a:fld id="{0ED95122-A112-0844-98BC-D2A9AE745818}" type="slidenum">
              <a:rPr lang="en-US" smtClean="0"/>
              <a:pPr/>
              <a:t>34</a:t>
            </a:fld>
            <a:endParaRPr lang="en-US" dirty="0"/>
          </a:p>
        </p:txBody>
      </p:sp>
      <p:sp>
        <p:nvSpPr>
          <p:cNvPr id="5" name="Date Placeholder 4">
            <a:extLst>
              <a:ext uri="{FF2B5EF4-FFF2-40B4-BE49-F238E27FC236}">
                <a16:creationId xmlns:a16="http://schemas.microsoft.com/office/drawing/2014/main" id="{229A502C-F606-BA1B-AD58-7AF68B91987F}"/>
              </a:ext>
            </a:extLst>
          </p:cNvPr>
          <p:cNvSpPr>
            <a:spLocks noGrp="1"/>
          </p:cNvSpPr>
          <p:nvPr>
            <p:ph type="dt" sz="half" idx="10"/>
          </p:nvPr>
        </p:nvSpPr>
        <p:spPr/>
        <p:txBody>
          <a:bodyPr/>
          <a:lstStyle/>
          <a:p>
            <a:fld id="{3F6556D8-05D9-44CD-A047-20FE4056F725}" type="datetime1">
              <a:rPr lang="en-NZ" smtClean="0"/>
              <a:t>18/07/2026</a:t>
            </a:fld>
            <a:endParaRPr lang="en-NZ"/>
          </a:p>
        </p:txBody>
      </p:sp>
    </p:spTree>
    <p:extLst>
      <p:ext uri="{BB962C8B-B14F-4D97-AF65-F5344CB8AC3E}">
        <p14:creationId xmlns:p14="http://schemas.microsoft.com/office/powerpoint/2010/main" val="427315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1C7C5F1-2DE9-A799-002C-0E8C7B68991A}"/>
              </a:ext>
            </a:extLst>
          </p:cNvPr>
          <p:cNvSpPr>
            <a:spLocks noGrp="1"/>
          </p:cNvSpPr>
          <p:nvPr>
            <p:ph type="title"/>
          </p:nvPr>
        </p:nvSpPr>
        <p:spPr>
          <a:xfrm>
            <a:off x="479520" y="-77277"/>
            <a:ext cx="4820042" cy="539546"/>
          </a:xfrm>
        </p:spPr>
        <p:txBody>
          <a:bodyPr>
            <a:normAutofit fontScale="90000"/>
          </a:bodyPr>
          <a:lstStyle/>
          <a:p>
            <a:pPr algn="l"/>
            <a:r>
              <a:rPr lang="en-NZ" sz="2000" b="1" dirty="0">
                <a:solidFill>
                  <a:schemeClr val="accent6">
                    <a:lumMod val="50000"/>
                  </a:schemeClr>
                </a:solidFill>
              </a:rPr>
              <a:t>Central/remote generation and transmission</a:t>
            </a:r>
          </a:p>
        </p:txBody>
      </p:sp>
      <p:pic>
        <p:nvPicPr>
          <p:cNvPr id="22" name="Picture 21">
            <a:extLst>
              <a:ext uri="{FF2B5EF4-FFF2-40B4-BE49-F238E27FC236}">
                <a16:creationId xmlns:a16="http://schemas.microsoft.com/office/drawing/2014/main" id="{06C87383-ED18-E1C4-4DE4-D78CA16D5B65}"/>
              </a:ext>
            </a:extLst>
          </p:cNvPr>
          <p:cNvPicPr>
            <a:picLocks noChangeAspect="1"/>
          </p:cNvPicPr>
          <p:nvPr/>
        </p:nvPicPr>
        <p:blipFill>
          <a:blip r:embed="rId2"/>
          <a:stretch>
            <a:fillRect/>
          </a:stretch>
        </p:blipFill>
        <p:spPr>
          <a:xfrm>
            <a:off x="8898250" y="1015874"/>
            <a:ext cx="2488222" cy="1297385"/>
          </a:xfrm>
          <a:prstGeom prst="rect">
            <a:avLst/>
          </a:prstGeom>
        </p:spPr>
      </p:pic>
      <p:pic>
        <p:nvPicPr>
          <p:cNvPr id="24" name="Picture 23">
            <a:extLst>
              <a:ext uri="{FF2B5EF4-FFF2-40B4-BE49-F238E27FC236}">
                <a16:creationId xmlns:a16="http://schemas.microsoft.com/office/drawing/2014/main" id="{53646B96-4EFC-B45C-D272-F20F595F6A02}"/>
              </a:ext>
            </a:extLst>
          </p:cNvPr>
          <p:cNvPicPr>
            <a:picLocks noChangeAspect="1"/>
          </p:cNvPicPr>
          <p:nvPr/>
        </p:nvPicPr>
        <p:blipFill>
          <a:blip r:embed="rId3"/>
          <a:stretch>
            <a:fillRect/>
          </a:stretch>
        </p:blipFill>
        <p:spPr>
          <a:xfrm>
            <a:off x="8362692" y="4248346"/>
            <a:ext cx="1764004" cy="1676533"/>
          </a:xfrm>
          <a:prstGeom prst="rect">
            <a:avLst/>
          </a:prstGeom>
        </p:spPr>
      </p:pic>
      <p:pic>
        <p:nvPicPr>
          <p:cNvPr id="12" name="Picture 11">
            <a:extLst>
              <a:ext uri="{FF2B5EF4-FFF2-40B4-BE49-F238E27FC236}">
                <a16:creationId xmlns:a16="http://schemas.microsoft.com/office/drawing/2014/main" id="{02C8A62E-6682-E5CF-5FF3-58505D4DE4BE}"/>
              </a:ext>
            </a:extLst>
          </p:cNvPr>
          <p:cNvPicPr>
            <a:picLocks noChangeAspect="1"/>
          </p:cNvPicPr>
          <p:nvPr/>
        </p:nvPicPr>
        <p:blipFill>
          <a:blip r:embed="rId4"/>
          <a:stretch>
            <a:fillRect/>
          </a:stretch>
        </p:blipFill>
        <p:spPr>
          <a:xfrm>
            <a:off x="10029105" y="4617303"/>
            <a:ext cx="1357367" cy="1211189"/>
          </a:xfrm>
          <a:prstGeom prst="rect">
            <a:avLst/>
          </a:prstGeom>
        </p:spPr>
      </p:pic>
      <p:pic>
        <p:nvPicPr>
          <p:cNvPr id="26" name="Picture 25">
            <a:extLst>
              <a:ext uri="{FF2B5EF4-FFF2-40B4-BE49-F238E27FC236}">
                <a16:creationId xmlns:a16="http://schemas.microsoft.com/office/drawing/2014/main" id="{3A6050D2-A61E-C58C-83E0-3791EFD59ECA}"/>
              </a:ext>
            </a:extLst>
          </p:cNvPr>
          <p:cNvPicPr>
            <a:picLocks noChangeAspect="1"/>
          </p:cNvPicPr>
          <p:nvPr/>
        </p:nvPicPr>
        <p:blipFill>
          <a:blip r:embed="rId5"/>
          <a:stretch>
            <a:fillRect/>
          </a:stretch>
        </p:blipFill>
        <p:spPr>
          <a:xfrm>
            <a:off x="8698315" y="2451300"/>
            <a:ext cx="2909627" cy="1880715"/>
          </a:xfrm>
          <a:prstGeom prst="rect">
            <a:avLst/>
          </a:prstGeom>
        </p:spPr>
      </p:pic>
      <p:sp>
        <p:nvSpPr>
          <p:cNvPr id="28" name="Rectangle: Rounded Corners 27">
            <a:extLst>
              <a:ext uri="{FF2B5EF4-FFF2-40B4-BE49-F238E27FC236}">
                <a16:creationId xmlns:a16="http://schemas.microsoft.com/office/drawing/2014/main" id="{EDB3F368-1BAB-271B-8768-E321234D13E2}"/>
              </a:ext>
            </a:extLst>
          </p:cNvPr>
          <p:cNvSpPr/>
          <p:nvPr/>
        </p:nvSpPr>
        <p:spPr>
          <a:xfrm>
            <a:off x="6546394" y="2102691"/>
            <a:ext cx="1231752" cy="171721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NZ" sz="1400" dirty="0"/>
              <a:t>Local aggregator/pool with battery to smooth load fluctuations</a:t>
            </a:r>
          </a:p>
        </p:txBody>
      </p:sp>
      <p:cxnSp>
        <p:nvCxnSpPr>
          <p:cNvPr id="32" name="Straight Connector 31">
            <a:extLst>
              <a:ext uri="{FF2B5EF4-FFF2-40B4-BE49-F238E27FC236}">
                <a16:creationId xmlns:a16="http://schemas.microsoft.com/office/drawing/2014/main" id="{0921FA31-1D19-8123-34AA-395299098ADC}"/>
              </a:ext>
            </a:extLst>
          </p:cNvPr>
          <p:cNvCxnSpPr>
            <a:cxnSpLocks/>
            <a:endCxn id="28" idx="1"/>
          </p:cNvCxnSpPr>
          <p:nvPr/>
        </p:nvCxnSpPr>
        <p:spPr>
          <a:xfrm>
            <a:off x="6073032" y="2740776"/>
            <a:ext cx="473362" cy="22052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B583E79-C61C-AD85-D585-E4971277DA9E}"/>
              </a:ext>
            </a:extLst>
          </p:cNvPr>
          <p:cNvCxnSpPr>
            <a:cxnSpLocks/>
          </p:cNvCxnSpPr>
          <p:nvPr/>
        </p:nvCxnSpPr>
        <p:spPr>
          <a:xfrm flipV="1">
            <a:off x="7778146" y="2001782"/>
            <a:ext cx="1120104" cy="623967"/>
          </a:xfrm>
          <a:prstGeom prst="line">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4E6D794-E190-C432-7AF1-B9DA3EEDA4A7}"/>
              </a:ext>
            </a:extLst>
          </p:cNvPr>
          <p:cNvCxnSpPr>
            <a:cxnSpLocks/>
          </p:cNvCxnSpPr>
          <p:nvPr/>
        </p:nvCxnSpPr>
        <p:spPr>
          <a:xfrm>
            <a:off x="7778146" y="3034336"/>
            <a:ext cx="864832" cy="110520"/>
          </a:xfrm>
          <a:prstGeom prst="line">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C7E6E04-35A4-4347-0266-77A628AFF2C7}"/>
              </a:ext>
            </a:extLst>
          </p:cNvPr>
          <p:cNvCxnSpPr>
            <a:cxnSpLocks/>
          </p:cNvCxnSpPr>
          <p:nvPr/>
        </p:nvCxnSpPr>
        <p:spPr>
          <a:xfrm>
            <a:off x="7746770" y="3435978"/>
            <a:ext cx="896208" cy="1331475"/>
          </a:xfrm>
          <a:prstGeom prst="line">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3B584E99-654F-BFA3-765A-EF6C53DE9DB7}"/>
              </a:ext>
            </a:extLst>
          </p:cNvPr>
          <p:cNvSpPr txBox="1"/>
          <p:nvPr/>
        </p:nvSpPr>
        <p:spPr>
          <a:xfrm>
            <a:off x="7369865" y="360489"/>
            <a:ext cx="1405515" cy="1169551"/>
          </a:xfrm>
          <a:prstGeom prst="rect">
            <a:avLst/>
          </a:prstGeom>
          <a:noFill/>
        </p:spPr>
        <p:txBody>
          <a:bodyPr wrap="square" rtlCol="0">
            <a:spAutoFit/>
          </a:bodyPr>
          <a:lstStyle/>
          <a:p>
            <a:pPr algn="ctr"/>
            <a:r>
              <a:rPr lang="en-NZ" sz="1400" dirty="0"/>
              <a:t>Local distribution network and independent  retailers</a:t>
            </a:r>
          </a:p>
        </p:txBody>
      </p:sp>
      <p:sp>
        <p:nvSpPr>
          <p:cNvPr id="63" name="Arrow: Down 62">
            <a:extLst>
              <a:ext uri="{FF2B5EF4-FFF2-40B4-BE49-F238E27FC236}">
                <a16:creationId xmlns:a16="http://schemas.microsoft.com/office/drawing/2014/main" id="{CDAE0F76-D8A2-BE85-78A0-E1F11FC6BA60}"/>
              </a:ext>
            </a:extLst>
          </p:cNvPr>
          <p:cNvSpPr/>
          <p:nvPr/>
        </p:nvSpPr>
        <p:spPr>
          <a:xfrm>
            <a:off x="7987447" y="1523833"/>
            <a:ext cx="279242" cy="594657"/>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6" name="TextBox 65">
            <a:extLst>
              <a:ext uri="{FF2B5EF4-FFF2-40B4-BE49-F238E27FC236}">
                <a16:creationId xmlns:a16="http://schemas.microsoft.com/office/drawing/2014/main" id="{E308FFE3-4EB1-9EEB-E03F-96BEA072693A}"/>
              </a:ext>
            </a:extLst>
          </p:cNvPr>
          <p:cNvSpPr txBox="1"/>
          <p:nvPr/>
        </p:nvSpPr>
        <p:spPr>
          <a:xfrm>
            <a:off x="8988743" y="348608"/>
            <a:ext cx="2533747" cy="523220"/>
          </a:xfrm>
          <a:prstGeom prst="rect">
            <a:avLst/>
          </a:prstGeom>
          <a:noFill/>
        </p:spPr>
        <p:txBody>
          <a:bodyPr wrap="square" rtlCol="0">
            <a:spAutoFit/>
          </a:bodyPr>
          <a:lstStyle/>
          <a:p>
            <a:pPr algn="ctr"/>
            <a:r>
              <a:rPr lang="en-NZ" sz="1400" dirty="0"/>
              <a:t>DOMESTIC USERS AND BUSINESSES WITH NET METERS</a:t>
            </a:r>
          </a:p>
        </p:txBody>
      </p:sp>
      <p:sp>
        <p:nvSpPr>
          <p:cNvPr id="2" name="Footer Placeholder 1">
            <a:extLst>
              <a:ext uri="{FF2B5EF4-FFF2-40B4-BE49-F238E27FC236}">
                <a16:creationId xmlns:a16="http://schemas.microsoft.com/office/drawing/2014/main" id="{F148BD3B-E7AE-6F2D-C0B1-9EC0E39D01B2}"/>
              </a:ext>
            </a:extLst>
          </p:cNvPr>
          <p:cNvSpPr>
            <a:spLocks noGrp="1"/>
          </p:cNvSpPr>
          <p:nvPr>
            <p:ph type="ftr" sz="quarter" idx="11"/>
          </p:nvPr>
        </p:nvSpPr>
        <p:spPr/>
        <p:txBody>
          <a:bodyPr/>
          <a:lstStyle/>
          <a:p>
            <a:r>
              <a:rPr lang="en-NZ"/>
              <a:t>Geoff Bertram</a:t>
            </a:r>
            <a:endParaRPr lang="en-US"/>
          </a:p>
        </p:txBody>
      </p:sp>
      <p:sp>
        <p:nvSpPr>
          <p:cNvPr id="3" name="Slide Number Placeholder 2">
            <a:extLst>
              <a:ext uri="{FF2B5EF4-FFF2-40B4-BE49-F238E27FC236}">
                <a16:creationId xmlns:a16="http://schemas.microsoft.com/office/drawing/2014/main" id="{077571ED-3858-DD76-5AF8-E84C14803061}"/>
              </a:ext>
            </a:extLst>
          </p:cNvPr>
          <p:cNvSpPr>
            <a:spLocks noGrp="1"/>
          </p:cNvSpPr>
          <p:nvPr>
            <p:ph type="sldNum" sz="quarter" idx="12"/>
          </p:nvPr>
        </p:nvSpPr>
        <p:spPr/>
        <p:txBody>
          <a:bodyPr/>
          <a:lstStyle/>
          <a:p>
            <a:fld id="{0ED95122-A112-0844-98BC-D2A9AE745818}" type="slidenum">
              <a:rPr lang="en-US" smtClean="0"/>
              <a:t>35</a:t>
            </a:fld>
            <a:endParaRPr lang="en-US"/>
          </a:p>
        </p:txBody>
      </p:sp>
      <p:sp>
        <p:nvSpPr>
          <p:cNvPr id="64" name="TextBox 63">
            <a:extLst>
              <a:ext uri="{FF2B5EF4-FFF2-40B4-BE49-F238E27FC236}">
                <a16:creationId xmlns:a16="http://schemas.microsoft.com/office/drawing/2014/main" id="{7ED8483D-E0FB-7726-B29C-8BF4411678C6}"/>
              </a:ext>
            </a:extLst>
          </p:cNvPr>
          <p:cNvSpPr txBox="1"/>
          <p:nvPr/>
        </p:nvSpPr>
        <p:spPr>
          <a:xfrm flipH="1">
            <a:off x="6067294" y="711254"/>
            <a:ext cx="1336711" cy="1169551"/>
          </a:xfrm>
          <a:prstGeom prst="rect">
            <a:avLst/>
          </a:prstGeom>
          <a:noFill/>
        </p:spPr>
        <p:txBody>
          <a:bodyPr wrap="square" rtlCol="0">
            <a:spAutoFit/>
          </a:bodyPr>
          <a:lstStyle/>
          <a:p>
            <a:pPr algn="ctr"/>
            <a:r>
              <a:rPr lang="en-NZ" sz="1400" dirty="0"/>
              <a:t>Retailers purchase wholesale supply here here</a:t>
            </a:r>
          </a:p>
        </p:txBody>
      </p:sp>
      <p:sp>
        <p:nvSpPr>
          <p:cNvPr id="9" name="TextBox 8">
            <a:extLst>
              <a:ext uri="{FF2B5EF4-FFF2-40B4-BE49-F238E27FC236}">
                <a16:creationId xmlns:a16="http://schemas.microsoft.com/office/drawing/2014/main" id="{2C04204A-963D-0D79-5004-2E4880185E02}"/>
              </a:ext>
            </a:extLst>
          </p:cNvPr>
          <p:cNvSpPr txBox="1"/>
          <p:nvPr/>
        </p:nvSpPr>
        <p:spPr>
          <a:xfrm>
            <a:off x="11264434" y="1419142"/>
            <a:ext cx="840295" cy="369332"/>
          </a:xfrm>
          <a:prstGeom prst="rect">
            <a:avLst/>
          </a:prstGeom>
          <a:noFill/>
        </p:spPr>
        <p:txBody>
          <a:bodyPr wrap="none" rtlCol="0">
            <a:spAutoFit/>
          </a:bodyPr>
          <a:lstStyle/>
          <a:p>
            <a:r>
              <a:rPr lang="en-NZ" dirty="0"/>
              <a:t>Homes</a:t>
            </a:r>
          </a:p>
        </p:txBody>
      </p:sp>
      <p:sp>
        <p:nvSpPr>
          <p:cNvPr id="10" name="TextBox 9">
            <a:extLst>
              <a:ext uri="{FF2B5EF4-FFF2-40B4-BE49-F238E27FC236}">
                <a16:creationId xmlns:a16="http://schemas.microsoft.com/office/drawing/2014/main" id="{A20BA656-8974-1146-C79E-799C606C0497}"/>
              </a:ext>
            </a:extLst>
          </p:cNvPr>
          <p:cNvSpPr txBox="1"/>
          <p:nvPr/>
        </p:nvSpPr>
        <p:spPr>
          <a:xfrm>
            <a:off x="11355613" y="5038231"/>
            <a:ext cx="749116" cy="369332"/>
          </a:xfrm>
          <a:prstGeom prst="rect">
            <a:avLst/>
          </a:prstGeom>
          <a:noFill/>
        </p:spPr>
        <p:txBody>
          <a:bodyPr wrap="none" rtlCol="0">
            <a:spAutoFit/>
          </a:bodyPr>
          <a:lstStyle/>
          <a:p>
            <a:r>
              <a:rPr lang="en-NZ" dirty="0"/>
              <a:t>Farms</a:t>
            </a:r>
          </a:p>
        </p:txBody>
      </p:sp>
      <p:sp>
        <p:nvSpPr>
          <p:cNvPr id="11" name="TextBox 10">
            <a:extLst>
              <a:ext uri="{FF2B5EF4-FFF2-40B4-BE49-F238E27FC236}">
                <a16:creationId xmlns:a16="http://schemas.microsoft.com/office/drawing/2014/main" id="{28695320-D3E7-1159-CCCC-55956226DA00}"/>
              </a:ext>
            </a:extLst>
          </p:cNvPr>
          <p:cNvSpPr txBox="1"/>
          <p:nvPr/>
        </p:nvSpPr>
        <p:spPr>
          <a:xfrm>
            <a:off x="11134136" y="2834535"/>
            <a:ext cx="1057864" cy="369332"/>
          </a:xfrm>
          <a:prstGeom prst="rect">
            <a:avLst/>
          </a:prstGeom>
          <a:noFill/>
        </p:spPr>
        <p:txBody>
          <a:bodyPr wrap="square" rtlCol="0">
            <a:spAutoFit/>
          </a:bodyPr>
          <a:lstStyle/>
          <a:p>
            <a:r>
              <a:rPr lang="en-NZ" dirty="0"/>
              <a:t>Industry</a:t>
            </a:r>
          </a:p>
        </p:txBody>
      </p:sp>
      <p:sp>
        <p:nvSpPr>
          <p:cNvPr id="8" name="Title 5">
            <a:extLst>
              <a:ext uri="{FF2B5EF4-FFF2-40B4-BE49-F238E27FC236}">
                <a16:creationId xmlns:a16="http://schemas.microsoft.com/office/drawing/2014/main" id="{C7CEA015-A4B1-59AB-1819-8B98723EFEC9}"/>
              </a:ext>
            </a:extLst>
          </p:cNvPr>
          <p:cNvSpPr txBox="1">
            <a:spLocks/>
          </p:cNvSpPr>
          <p:nvPr/>
        </p:nvSpPr>
        <p:spPr>
          <a:xfrm>
            <a:off x="9174084" y="-84737"/>
            <a:ext cx="3017916" cy="53954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NZ" sz="2000" b="1" dirty="0">
                <a:solidFill>
                  <a:schemeClr val="accent6">
                    <a:lumMod val="50000"/>
                  </a:schemeClr>
                </a:solidFill>
              </a:rPr>
              <a:t>Distributed generation</a:t>
            </a:r>
          </a:p>
        </p:txBody>
      </p:sp>
      <p:sp>
        <p:nvSpPr>
          <p:cNvPr id="13" name="Title 5">
            <a:extLst>
              <a:ext uri="{FF2B5EF4-FFF2-40B4-BE49-F238E27FC236}">
                <a16:creationId xmlns:a16="http://schemas.microsoft.com/office/drawing/2014/main" id="{1A87D097-3B50-DFDC-B390-8D737388476E}"/>
              </a:ext>
            </a:extLst>
          </p:cNvPr>
          <p:cNvSpPr txBox="1">
            <a:spLocks/>
          </p:cNvSpPr>
          <p:nvPr/>
        </p:nvSpPr>
        <p:spPr>
          <a:xfrm>
            <a:off x="6782671" y="-107758"/>
            <a:ext cx="3017916" cy="53954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NZ" sz="2000" b="1" dirty="0">
                <a:solidFill>
                  <a:schemeClr val="accent6">
                    <a:lumMod val="50000"/>
                  </a:schemeClr>
                </a:solidFill>
              </a:rPr>
              <a:t>Energy community</a:t>
            </a:r>
          </a:p>
        </p:txBody>
      </p:sp>
      <p:pic>
        <p:nvPicPr>
          <p:cNvPr id="4" name="Picture 3">
            <a:extLst>
              <a:ext uri="{FF2B5EF4-FFF2-40B4-BE49-F238E27FC236}">
                <a16:creationId xmlns:a16="http://schemas.microsoft.com/office/drawing/2014/main" id="{2B0A03C8-60A3-4594-4859-81DAE1C1E2ED}"/>
              </a:ext>
            </a:extLst>
          </p:cNvPr>
          <p:cNvPicPr>
            <a:picLocks noChangeAspect="1"/>
          </p:cNvPicPr>
          <p:nvPr/>
        </p:nvPicPr>
        <p:blipFill>
          <a:blip r:embed="rId6"/>
          <a:stretch>
            <a:fillRect/>
          </a:stretch>
        </p:blipFill>
        <p:spPr>
          <a:xfrm>
            <a:off x="507418" y="807653"/>
            <a:ext cx="5588581" cy="4278960"/>
          </a:xfrm>
          <a:prstGeom prst="rect">
            <a:avLst/>
          </a:prstGeom>
        </p:spPr>
      </p:pic>
      <p:sp>
        <p:nvSpPr>
          <p:cNvPr id="62" name="Arrow: Down 61">
            <a:extLst>
              <a:ext uri="{FF2B5EF4-FFF2-40B4-BE49-F238E27FC236}">
                <a16:creationId xmlns:a16="http://schemas.microsoft.com/office/drawing/2014/main" id="{2FBF5E7B-949B-0A26-5BBE-17EBA14EB6EF}"/>
              </a:ext>
            </a:extLst>
          </p:cNvPr>
          <p:cNvSpPr/>
          <p:nvPr/>
        </p:nvSpPr>
        <p:spPr>
          <a:xfrm rot="10511460">
            <a:off x="5956720" y="2990460"/>
            <a:ext cx="536270" cy="1804092"/>
          </a:xfrm>
          <a:prstGeom prst="down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1" name="TextBox 60">
            <a:extLst>
              <a:ext uri="{FF2B5EF4-FFF2-40B4-BE49-F238E27FC236}">
                <a16:creationId xmlns:a16="http://schemas.microsoft.com/office/drawing/2014/main" id="{574D0826-E1B6-17C7-6921-66B010729EAE}"/>
              </a:ext>
            </a:extLst>
          </p:cNvPr>
          <p:cNvSpPr txBox="1"/>
          <p:nvPr/>
        </p:nvSpPr>
        <p:spPr>
          <a:xfrm>
            <a:off x="5319187" y="4801368"/>
            <a:ext cx="2350441" cy="923330"/>
          </a:xfrm>
          <a:prstGeom prst="rect">
            <a:avLst/>
          </a:prstGeom>
          <a:solidFill>
            <a:schemeClr val="bg1"/>
          </a:solidFill>
          <a:ln w="28575">
            <a:noFill/>
          </a:ln>
        </p:spPr>
        <p:txBody>
          <a:bodyPr wrap="square" rtlCol="0">
            <a:spAutoFit/>
          </a:bodyPr>
          <a:lstStyle/>
          <a:p>
            <a:pPr algn="ctr"/>
            <a:r>
              <a:rPr lang="en-NZ" dirty="0"/>
              <a:t>System operator/single buyer of remote power operates here</a:t>
            </a:r>
          </a:p>
        </p:txBody>
      </p:sp>
      <p:cxnSp>
        <p:nvCxnSpPr>
          <p:cNvPr id="7" name="Straight Arrow Connector 6">
            <a:extLst>
              <a:ext uri="{FF2B5EF4-FFF2-40B4-BE49-F238E27FC236}">
                <a16:creationId xmlns:a16="http://schemas.microsoft.com/office/drawing/2014/main" id="{C679029C-9CDF-1937-9FFB-9A86E5D2FF2A}"/>
              </a:ext>
            </a:extLst>
          </p:cNvPr>
          <p:cNvCxnSpPr>
            <a:cxnSpLocks/>
          </p:cNvCxnSpPr>
          <p:nvPr/>
        </p:nvCxnSpPr>
        <p:spPr>
          <a:xfrm flipH="1">
            <a:off x="6217014" y="1821161"/>
            <a:ext cx="267945" cy="8107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4" name="Date Placeholder 13">
            <a:extLst>
              <a:ext uri="{FF2B5EF4-FFF2-40B4-BE49-F238E27FC236}">
                <a16:creationId xmlns:a16="http://schemas.microsoft.com/office/drawing/2014/main" id="{1E6E0C37-86C9-939B-AFA5-4C4378E60FF5}"/>
              </a:ext>
            </a:extLst>
          </p:cNvPr>
          <p:cNvSpPr>
            <a:spLocks noGrp="1"/>
          </p:cNvSpPr>
          <p:nvPr>
            <p:ph type="dt" sz="half" idx="10"/>
          </p:nvPr>
        </p:nvSpPr>
        <p:spPr/>
        <p:txBody>
          <a:bodyPr/>
          <a:lstStyle/>
          <a:p>
            <a:fld id="{EFA003A9-5F27-41A6-90EB-7C1852B2BF11}" type="datetime1">
              <a:rPr lang="en-NZ" smtClean="0"/>
              <a:t>18/07/2026</a:t>
            </a:fld>
            <a:endParaRPr lang="en-NZ"/>
          </a:p>
        </p:txBody>
      </p:sp>
    </p:spTree>
    <p:extLst>
      <p:ext uri="{BB962C8B-B14F-4D97-AF65-F5344CB8AC3E}">
        <p14:creationId xmlns:p14="http://schemas.microsoft.com/office/powerpoint/2010/main" val="126143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54" grpId="0"/>
      <p:bldP spid="63" grpId="0" animBg="1"/>
      <p:bldP spid="66" grpId="0"/>
      <p:bldP spid="64" grpId="0"/>
      <p:bldP spid="9" grpId="0"/>
      <p:bldP spid="10" grpId="0"/>
      <p:bldP spid="11" grpId="0"/>
      <p:bldP spid="8" grpId="0"/>
      <p:bldP spid="13" grpId="0"/>
      <p:bldP spid="62" grpId="0" animBg="1"/>
      <p:bldP spid="6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E4A27-3798-EB01-5F42-3C341250B91B}"/>
              </a:ext>
            </a:extLst>
          </p:cNvPr>
          <p:cNvSpPr>
            <a:spLocks noGrp="1"/>
          </p:cNvSpPr>
          <p:nvPr>
            <p:ph type="title"/>
          </p:nvPr>
        </p:nvSpPr>
        <p:spPr/>
        <p:txBody>
          <a:bodyPr>
            <a:normAutofit/>
          </a:bodyPr>
          <a:lstStyle/>
          <a:p>
            <a:pPr algn="ctr"/>
            <a:r>
              <a:rPr lang="en-NZ" sz="2800" dirty="0">
                <a:latin typeface="Calibri" panose="020F0502020204030204" pitchFamily="34" charset="0"/>
                <a:ea typeface="Calibri" panose="020F0502020204030204" pitchFamily="34" charset="0"/>
                <a:cs typeface="Calibri" panose="020F0502020204030204" pitchFamily="34" charset="0"/>
              </a:rPr>
              <a:t> “Single buyer” at the GXP could act as wholesaler to the local network market?</a:t>
            </a:r>
          </a:p>
        </p:txBody>
      </p:sp>
      <p:sp>
        <p:nvSpPr>
          <p:cNvPr id="3" name="Content Placeholder 2">
            <a:extLst>
              <a:ext uri="{FF2B5EF4-FFF2-40B4-BE49-F238E27FC236}">
                <a16:creationId xmlns:a16="http://schemas.microsoft.com/office/drawing/2014/main" id="{B48567E8-9785-7FF3-69A3-D895D84CFE21}"/>
              </a:ext>
            </a:extLst>
          </p:cNvPr>
          <p:cNvSpPr>
            <a:spLocks noGrp="1"/>
          </p:cNvSpPr>
          <p:nvPr>
            <p:ph idx="1"/>
          </p:nvPr>
        </p:nvSpPr>
        <p:spPr/>
        <p:txBody>
          <a:bodyPr>
            <a:normAutofit fontScale="92500" lnSpcReduction="20000"/>
          </a:bodyPr>
          <a:lstStyle/>
          <a:p>
            <a:r>
              <a:rPr lang="en-NZ" dirty="0"/>
              <a:t>Could be the role of re-shaped supply authorities with a non-profit mandate</a:t>
            </a:r>
          </a:p>
          <a:p>
            <a:endParaRPr lang="en-NZ" dirty="0"/>
          </a:p>
          <a:p>
            <a:r>
              <a:rPr lang="en-NZ" dirty="0"/>
              <a:t>Retailers on each network would then combine grid wholesale supply with distributed local supply and average-out the costs in their retail pricing; competition then would tend to make full use of lower-cost distributed renewables and call on the grid for  residual supply  =&gt; </a:t>
            </a:r>
            <a:r>
              <a:rPr lang="en-NZ" dirty="0" err="1"/>
              <a:t>gentailers</a:t>
            </a:r>
            <a:r>
              <a:rPr lang="en-NZ" dirty="0"/>
              <a:t> would face “residual demand”</a:t>
            </a:r>
          </a:p>
          <a:p>
            <a:endParaRPr lang="en-NZ" dirty="0"/>
          </a:p>
          <a:p>
            <a:r>
              <a:rPr lang="en-NZ" dirty="0"/>
              <a:t>That would possibly give a signal for hydro rescheduling to operate as backstop [but market design here would be crucial, assuming re-nationalising heritage hydro is ruled out]</a:t>
            </a:r>
          </a:p>
        </p:txBody>
      </p:sp>
      <p:sp>
        <p:nvSpPr>
          <p:cNvPr id="4" name="Footer Placeholder 3">
            <a:extLst>
              <a:ext uri="{FF2B5EF4-FFF2-40B4-BE49-F238E27FC236}">
                <a16:creationId xmlns:a16="http://schemas.microsoft.com/office/drawing/2014/main" id="{559BF803-F8FC-9DB7-FCA1-3FF07FD4FB2E}"/>
              </a:ext>
            </a:extLst>
          </p:cNvPr>
          <p:cNvSpPr>
            <a:spLocks noGrp="1"/>
          </p:cNvSpPr>
          <p:nvPr>
            <p:ph type="ftr" sz="quarter" idx="11"/>
          </p:nvPr>
        </p:nvSpPr>
        <p:spPr/>
        <p:txBody>
          <a:bodyPr/>
          <a:lstStyle/>
          <a:p>
            <a:r>
              <a:rPr lang="en-NZ"/>
              <a:t>Geoff Bertram</a:t>
            </a:r>
          </a:p>
        </p:txBody>
      </p:sp>
      <p:sp>
        <p:nvSpPr>
          <p:cNvPr id="5" name="Slide Number Placeholder 4">
            <a:extLst>
              <a:ext uri="{FF2B5EF4-FFF2-40B4-BE49-F238E27FC236}">
                <a16:creationId xmlns:a16="http://schemas.microsoft.com/office/drawing/2014/main" id="{BE85D9A9-EB67-69BF-0721-DD508F40BAF5}"/>
              </a:ext>
            </a:extLst>
          </p:cNvPr>
          <p:cNvSpPr>
            <a:spLocks noGrp="1"/>
          </p:cNvSpPr>
          <p:nvPr>
            <p:ph type="sldNum" sz="quarter" idx="12"/>
          </p:nvPr>
        </p:nvSpPr>
        <p:spPr/>
        <p:txBody>
          <a:bodyPr/>
          <a:lstStyle/>
          <a:p>
            <a:fld id="{FBFD2361-A777-489E-AE15-9CA2EE224833}" type="slidenum">
              <a:rPr lang="en-NZ" smtClean="0"/>
              <a:t>36</a:t>
            </a:fld>
            <a:endParaRPr lang="en-NZ"/>
          </a:p>
        </p:txBody>
      </p:sp>
      <p:sp>
        <p:nvSpPr>
          <p:cNvPr id="6" name="Date Placeholder 5">
            <a:extLst>
              <a:ext uri="{FF2B5EF4-FFF2-40B4-BE49-F238E27FC236}">
                <a16:creationId xmlns:a16="http://schemas.microsoft.com/office/drawing/2014/main" id="{493C6061-663C-B5FA-D830-B7CCF0DCEA2B}"/>
              </a:ext>
            </a:extLst>
          </p:cNvPr>
          <p:cNvSpPr>
            <a:spLocks noGrp="1"/>
          </p:cNvSpPr>
          <p:nvPr>
            <p:ph type="dt" sz="half" idx="10"/>
          </p:nvPr>
        </p:nvSpPr>
        <p:spPr/>
        <p:txBody>
          <a:bodyPr/>
          <a:lstStyle/>
          <a:p>
            <a:fld id="{159EE543-D5BE-4902-8700-386E3C6A6FDB}" type="datetime1">
              <a:rPr lang="en-NZ" smtClean="0"/>
              <a:t>18/07/2026</a:t>
            </a:fld>
            <a:endParaRPr lang="en-NZ"/>
          </a:p>
        </p:txBody>
      </p:sp>
    </p:spTree>
    <p:extLst>
      <p:ext uri="{BB962C8B-B14F-4D97-AF65-F5344CB8AC3E}">
        <p14:creationId xmlns:p14="http://schemas.microsoft.com/office/powerpoint/2010/main" val="226243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CC8CF-E714-6A38-68F0-EC586583E94E}"/>
              </a:ext>
            </a:extLst>
          </p:cNvPr>
          <p:cNvSpPr>
            <a:spLocks noGrp="1"/>
          </p:cNvSpPr>
          <p:nvPr>
            <p:ph type="title"/>
          </p:nvPr>
        </p:nvSpPr>
        <p:spPr>
          <a:xfrm>
            <a:off x="609600" y="274638"/>
            <a:ext cx="10972800" cy="582612"/>
          </a:xfrm>
        </p:spPr>
        <p:txBody>
          <a:bodyPr>
            <a:normAutofit/>
          </a:bodyPr>
          <a:lstStyle/>
          <a:p>
            <a:pPr algn="ctr"/>
            <a:r>
              <a:rPr lang="en-NZ" sz="2800" dirty="0"/>
              <a:t>With wholesale market action at the grid exit point</a:t>
            </a:r>
          </a:p>
        </p:txBody>
      </p:sp>
      <p:sp>
        <p:nvSpPr>
          <p:cNvPr id="3" name="Content Placeholder 2">
            <a:extLst>
              <a:ext uri="{FF2B5EF4-FFF2-40B4-BE49-F238E27FC236}">
                <a16:creationId xmlns:a16="http://schemas.microsoft.com/office/drawing/2014/main" id="{3431A517-7A32-82F9-7A55-CB260E245129}"/>
              </a:ext>
            </a:extLst>
          </p:cNvPr>
          <p:cNvSpPr>
            <a:spLocks noGrp="1"/>
          </p:cNvSpPr>
          <p:nvPr>
            <p:ph idx="1"/>
          </p:nvPr>
        </p:nvSpPr>
        <p:spPr>
          <a:xfrm>
            <a:off x="609600" y="926305"/>
            <a:ext cx="10972800" cy="5199859"/>
          </a:xfrm>
        </p:spPr>
        <p:txBody>
          <a:bodyPr>
            <a:normAutofit lnSpcReduction="10000"/>
          </a:bodyPr>
          <a:lstStyle/>
          <a:p>
            <a:pPr>
              <a:spcAft>
                <a:spcPts val="1200"/>
              </a:spcAft>
            </a:pPr>
            <a:r>
              <a:rPr lang="en-NZ" sz="2800" dirty="0"/>
              <a:t>Distribution lines network as an open-access platform =&gt; DG would compete head-to-head with remote generation delivered off the grid</a:t>
            </a:r>
          </a:p>
          <a:p>
            <a:pPr>
              <a:spcAft>
                <a:spcPts val="1200"/>
              </a:spcAft>
            </a:pPr>
            <a:r>
              <a:rPr lang="en-NZ" sz="2800" dirty="0"/>
              <a:t>Two possible changes to the current set-up:</a:t>
            </a:r>
          </a:p>
          <a:p>
            <a:pPr lvl="1">
              <a:spcAft>
                <a:spcPts val="1200"/>
              </a:spcAft>
            </a:pPr>
            <a:r>
              <a:rPr lang="en-NZ" dirty="0"/>
              <a:t>Break the vertical integration of generation and retail to open the way for independent retailers to source electricity from the lowest-cost source;</a:t>
            </a:r>
          </a:p>
          <a:p>
            <a:pPr lvl="1">
              <a:spcAft>
                <a:spcPts val="1200"/>
              </a:spcAft>
            </a:pPr>
            <a:r>
              <a:rPr lang="en-NZ" dirty="0"/>
              <a:t>Bundle transmission charges with the spot market wholesale price – not with distribution network fixed charges (perhaps with a smaller charge on local connections to reflect actual benefits of connection???). </a:t>
            </a:r>
            <a:r>
              <a:rPr lang="en-NZ" dirty="0" err="1"/>
              <a:t>I.e.go</a:t>
            </a:r>
            <a:r>
              <a:rPr lang="en-NZ" dirty="0"/>
              <a:t> back to BST.</a:t>
            </a:r>
          </a:p>
          <a:p>
            <a:pPr>
              <a:spcAft>
                <a:spcPts val="1200"/>
              </a:spcAft>
            </a:pPr>
            <a:r>
              <a:rPr lang="en-NZ" sz="2800" dirty="0"/>
              <a:t>Transpower would be threatened if demand fails to grow and small-scale wind and solar economics continue to improve</a:t>
            </a:r>
          </a:p>
          <a:p>
            <a:pPr lvl="1">
              <a:spcAft>
                <a:spcPts val="1200"/>
              </a:spcAft>
            </a:pPr>
            <a:r>
              <a:rPr lang="en-NZ" sz="2600" dirty="0"/>
              <a:t>Some stranding =&gt; write-downs is desirable (how much?)</a:t>
            </a:r>
          </a:p>
        </p:txBody>
      </p:sp>
      <p:sp>
        <p:nvSpPr>
          <p:cNvPr id="4" name="Footer Placeholder 3">
            <a:extLst>
              <a:ext uri="{FF2B5EF4-FFF2-40B4-BE49-F238E27FC236}">
                <a16:creationId xmlns:a16="http://schemas.microsoft.com/office/drawing/2014/main" id="{0FCE308F-F155-C457-3025-41C348255C50}"/>
              </a:ext>
            </a:extLst>
          </p:cNvPr>
          <p:cNvSpPr>
            <a:spLocks noGrp="1"/>
          </p:cNvSpPr>
          <p:nvPr>
            <p:ph type="ftr" sz="quarter" idx="11"/>
          </p:nvPr>
        </p:nvSpPr>
        <p:spPr/>
        <p:txBody>
          <a:bodyPr/>
          <a:lstStyle/>
          <a:p>
            <a:r>
              <a:rPr lang="en-NZ"/>
              <a:t>Geoff Bertram</a:t>
            </a:r>
            <a:endParaRPr lang="en-US"/>
          </a:p>
        </p:txBody>
      </p:sp>
      <p:sp>
        <p:nvSpPr>
          <p:cNvPr id="5" name="Slide Number Placeholder 4">
            <a:extLst>
              <a:ext uri="{FF2B5EF4-FFF2-40B4-BE49-F238E27FC236}">
                <a16:creationId xmlns:a16="http://schemas.microsoft.com/office/drawing/2014/main" id="{B4A13A6A-A0D5-3DEC-7C75-1A3601A4078D}"/>
              </a:ext>
            </a:extLst>
          </p:cNvPr>
          <p:cNvSpPr>
            <a:spLocks noGrp="1"/>
          </p:cNvSpPr>
          <p:nvPr>
            <p:ph type="sldNum" sz="quarter" idx="12"/>
          </p:nvPr>
        </p:nvSpPr>
        <p:spPr/>
        <p:txBody>
          <a:bodyPr/>
          <a:lstStyle/>
          <a:p>
            <a:fld id="{0ED95122-A112-0844-98BC-D2A9AE745818}" type="slidenum">
              <a:rPr lang="en-US" smtClean="0"/>
              <a:pPr/>
              <a:t>37</a:t>
            </a:fld>
            <a:endParaRPr lang="en-US"/>
          </a:p>
        </p:txBody>
      </p:sp>
      <p:sp>
        <p:nvSpPr>
          <p:cNvPr id="6" name="Date Placeholder 5">
            <a:extLst>
              <a:ext uri="{FF2B5EF4-FFF2-40B4-BE49-F238E27FC236}">
                <a16:creationId xmlns:a16="http://schemas.microsoft.com/office/drawing/2014/main" id="{E1F5F510-4EA5-7C38-AC70-1B0295E262C3}"/>
              </a:ext>
            </a:extLst>
          </p:cNvPr>
          <p:cNvSpPr>
            <a:spLocks noGrp="1"/>
          </p:cNvSpPr>
          <p:nvPr>
            <p:ph type="dt" sz="half" idx="10"/>
          </p:nvPr>
        </p:nvSpPr>
        <p:spPr/>
        <p:txBody>
          <a:bodyPr/>
          <a:lstStyle/>
          <a:p>
            <a:fld id="{33A49A4A-C8AB-45A3-B135-1ACDD1BEAF92}" type="datetime1">
              <a:rPr lang="en-NZ" smtClean="0"/>
              <a:t>18/07/2026</a:t>
            </a:fld>
            <a:endParaRPr lang="en-NZ"/>
          </a:p>
        </p:txBody>
      </p:sp>
    </p:spTree>
    <p:extLst>
      <p:ext uri="{BB962C8B-B14F-4D97-AF65-F5344CB8AC3E}">
        <p14:creationId xmlns:p14="http://schemas.microsoft.com/office/powerpoint/2010/main" val="151152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4CAA-1836-93AA-0D0E-EFD29B50FBEC}"/>
              </a:ext>
            </a:extLst>
          </p:cNvPr>
          <p:cNvSpPr>
            <a:spLocks noGrp="1"/>
          </p:cNvSpPr>
          <p:nvPr>
            <p:ph type="title"/>
          </p:nvPr>
        </p:nvSpPr>
        <p:spPr>
          <a:xfrm>
            <a:off x="677334" y="286176"/>
            <a:ext cx="8596668" cy="504825"/>
          </a:xfrm>
        </p:spPr>
        <p:txBody>
          <a:bodyPr>
            <a:normAutofit/>
          </a:bodyPr>
          <a:lstStyle/>
          <a:p>
            <a:pPr algn="ctr"/>
            <a:r>
              <a:rPr lang="en-NZ" sz="2800" dirty="0">
                <a:solidFill>
                  <a:schemeClr val="tx1"/>
                </a:solidFill>
                <a:latin typeface="Calibri" panose="020F0502020204030204" pitchFamily="34" charset="0"/>
                <a:cs typeface="Calibri" panose="020F0502020204030204" pitchFamily="34" charset="0"/>
              </a:rPr>
              <a:t>Wrinkles</a:t>
            </a:r>
          </a:p>
        </p:txBody>
      </p:sp>
      <p:sp>
        <p:nvSpPr>
          <p:cNvPr id="3" name="Content Placeholder 2">
            <a:extLst>
              <a:ext uri="{FF2B5EF4-FFF2-40B4-BE49-F238E27FC236}">
                <a16:creationId xmlns:a16="http://schemas.microsoft.com/office/drawing/2014/main" id="{D4303509-30C2-EC62-AEA4-E4775B6075F6}"/>
              </a:ext>
            </a:extLst>
          </p:cNvPr>
          <p:cNvSpPr>
            <a:spLocks noGrp="1"/>
          </p:cNvSpPr>
          <p:nvPr>
            <p:ph idx="1"/>
          </p:nvPr>
        </p:nvSpPr>
        <p:spPr>
          <a:xfrm>
            <a:off x="580410" y="924137"/>
            <a:ext cx="9992340" cy="5238537"/>
          </a:xfrm>
          <a:solidFill>
            <a:schemeClr val="bg1"/>
          </a:solidFill>
        </p:spPr>
        <p:txBody>
          <a:bodyPr>
            <a:normAutofit fontScale="70000" lnSpcReduction="20000"/>
          </a:bodyPr>
          <a:lstStyle/>
          <a:p>
            <a:pPr marL="285750" indent="-285750">
              <a:buClr>
                <a:schemeClr val="tx1"/>
              </a:buClr>
              <a:buSzPct val="100000"/>
              <a:buFont typeface="Arial" panose="020B0604020202020204" pitchFamily="34" charset="0"/>
              <a:buChar char="•"/>
            </a:pPr>
            <a:r>
              <a:rPr lang="en-NZ" dirty="0"/>
              <a:t>Implies decentralised local system operation and coordination, weighing-up the competing sources of supply into each local network maintaining some sort of merit order.</a:t>
            </a:r>
          </a:p>
          <a:p>
            <a:pPr marL="285750" indent="-285750">
              <a:buClr>
                <a:schemeClr val="tx1"/>
              </a:buClr>
              <a:buSzPct val="100000"/>
              <a:buFont typeface="Arial" panose="020B0604020202020204" pitchFamily="34" charset="0"/>
              <a:buChar char="•"/>
            </a:pPr>
            <a:r>
              <a:rPr lang="en-NZ" dirty="0"/>
              <a:t>The relative supply costs of grid versus distributed supply will differ by locality which implies the optimal supply mix will be unique to each distribution network</a:t>
            </a:r>
          </a:p>
          <a:p>
            <a:pPr marL="285750" indent="-285750">
              <a:buClr>
                <a:schemeClr val="tx1"/>
              </a:buClr>
              <a:buSzPct val="100000"/>
              <a:buFont typeface="Arial" panose="020B0604020202020204" pitchFamily="34" charset="0"/>
              <a:buChar char="•"/>
            </a:pPr>
            <a:r>
              <a:rPr lang="en-NZ" dirty="0"/>
              <a:t>Assume that distributed supply is absorbed into the local network up to that network’s physical constraints; the call on grid supply at Grid Exit Points would then be the residual demand after cost-competitive distributed supply has been utilised</a:t>
            </a:r>
          </a:p>
          <a:p>
            <a:pPr marL="285750" indent="-285750">
              <a:buClr>
                <a:schemeClr val="tx1"/>
              </a:buClr>
              <a:buSzPct val="100000"/>
              <a:buFont typeface="Arial" panose="020B0604020202020204" pitchFamily="34" charset="0"/>
              <a:buChar char="•"/>
            </a:pPr>
            <a:r>
              <a:rPr lang="en-NZ" dirty="0"/>
              <a:t>Assuming that competing independent retailers are (a) taking distributed supply via their contracted prosumer meters, while (b) drawing on wholesale grid supply to make up their total demand volumes, then some agent would have to be active downstream of (or at) the Grid Exit Point to coordinate the aggregate residual demand on the grid</a:t>
            </a:r>
          </a:p>
          <a:p>
            <a:pPr marL="285750" indent="-285750">
              <a:buClr>
                <a:schemeClr val="tx1"/>
              </a:buClr>
              <a:buSzPct val="100000"/>
              <a:buFont typeface="Arial" panose="020B0604020202020204" pitchFamily="34" charset="0"/>
              <a:buChar char="•"/>
            </a:pPr>
            <a:r>
              <a:rPr lang="en-NZ" dirty="0"/>
              <a:t>At the grid centre, the high-level system operator would have a complex coordination problem, with heritage hydro assets being managed (within their physical constraints) to counter the intermittency of demand at Grid Exit Points </a:t>
            </a:r>
          </a:p>
          <a:p>
            <a:pPr marL="285750" indent="-285750">
              <a:buClr>
                <a:schemeClr val="tx1"/>
              </a:buClr>
              <a:buSzPct val="100000"/>
              <a:buFont typeface="Arial" panose="020B0604020202020204" pitchFamily="34" charset="0"/>
              <a:buChar char="•"/>
            </a:pPr>
            <a:r>
              <a:rPr lang="en-NZ" dirty="0"/>
              <a:t>Handling this through the current market mechanism would require financial compensation for the new role assigned to heritage hydro unless the heritage hydro assets are transferred back to public ownership and placed under the system operator’s direct control (but that is politically tough, albeit probably the best long-run solution)</a:t>
            </a:r>
          </a:p>
          <a:p>
            <a:pPr marL="285750" indent="-285750">
              <a:buClr>
                <a:schemeClr val="tx1"/>
              </a:buClr>
              <a:buSzPct val="100000"/>
              <a:buFont typeface="Arial" panose="020B0604020202020204" pitchFamily="34" charset="0"/>
              <a:buChar char="•"/>
            </a:pPr>
            <a:endParaRPr lang="en-NZ" dirty="0"/>
          </a:p>
        </p:txBody>
      </p:sp>
      <p:sp>
        <p:nvSpPr>
          <p:cNvPr id="4" name="Footer Placeholder 3">
            <a:extLst>
              <a:ext uri="{FF2B5EF4-FFF2-40B4-BE49-F238E27FC236}">
                <a16:creationId xmlns:a16="http://schemas.microsoft.com/office/drawing/2014/main" id="{94037E09-6055-C7EF-D35E-74540C2515B5}"/>
              </a:ext>
            </a:extLst>
          </p:cNvPr>
          <p:cNvSpPr>
            <a:spLocks noGrp="1"/>
          </p:cNvSpPr>
          <p:nvPr>
            <p:ph type="ftr" sz="quarter" idx="11"/>
          </p:nvPr>
        </p:nvSpPr>
        <p:spPr/>
        <p:txBody>
          <a:bodyPr/>
          <a:lstStyle/>
          <a:p>
            <a:r>
              <a:rPr lang="en-US"/>
              <a:t>Geoff Bertram</a:t>
            </a:r>
            <a:endParaRPr lang="en-US" dirty="0"/>
          </a:p>
        </p:txBody>
      </p:sp>
      <p:sp>
        <p:nvSpPr>
          <p:cNvPr id="5" name="Slide Number Placeholder 4">
            <a:extLst>
              <a:ext uri="{FF2B5EF4-FFF2-40B4-BE49-F238E27FC236}">
                <a16:creationId xmlns:a16="http://schemas.microsoft.com/office/drawing/2014/main" id="{180BEC04-0C59-B92F-2090-C9EB470B92C1}"/>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
        <p:nvSpPr>
          <p:cNvPr id="6" name="Date Placeholder 5">
            <a:extLst>
              <a:ext uri="{FF2B5EF4-FFF2-40B4-BE49-F238E27FC236}">
                <a16:creationId xmlns:a16="http://schemas.microsoft.com/office/drawing/2014/main" id="{3473873C-B4AD-4539-6C91-F13CE460E08E}"/>
              </a:ext>
            </a:extLst>
          </p:cNvPr>
          <p:cNvSpPr>
            <a:spLocks noGrp="1"/>
          </p:cNvSpPr>
          <p:nvPr>
            <p:ph type="dt" sz="half" idx="10"/>
          </p:nvPr>
        </p:nvSpPr>
        <p:spPr/>
        <p:txBody>
          <a:bodyPr/>
          <a:lstStyle/>
          <a:p>
            <a:fld id="{08EBD942-EB65-411D-84F9-DC6EE62109E1}" type="datetime1">
              <a:rPr lang="en-NZ" smtClean="0"/>
              <a:t>18/07/2026</a:t>
            </a:fld>
            <a:endParaRPr lang="en-NZ"/>
          </a:p>
        </p:txBody>
      </p:sp>
    </p:spTree>
    <p:extLst>
      <p:ext uri="{BB962C8B-B14F-4D97-AF65-F5344CB8AC3E}">
        <p14:creationId xmlns:p14="http://schemas.microsoft.com/office/powerpoint/2010/main" val="53100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5D306F-C601-9E38-A740-7BA83D6795CD}"/>
              </a:ext>
            </a:extLst>
          </p:cNvPr>
          <p:cNvSpPr>
            <a:spLocks noGrp="1"/>
          </p:cNvSpPr>
          <p:nvPr>
            <p:ph type="title"/>
          </p:nvPr>
        </p:nvSpPr>
        <p:spPr>
          <a:xfrm>
            <a:off x="609600" y="85724"/>
            <a:ext cx="10972800" cy="696912"/>
          </a:xfrm>
        </p:spPr>
        <p:txBody>
          <a:bodyPr>
            <a:normAutofit fontScale="90000"/>
          </a:bodyPr>
          <a:lstStyle/>
          <a:p>
            <a:r>
              <a:rPr lang="en-NZ" sz="2800" dirty="0"/>
              <a:t>In the current reality, the two components of delivered wholesale price are not bundled but instead arrive through separate billing arrangements</a:t>
            </a:r>
          </a:p>
        </p:txBody>
      </p:sp>
      <p:sp>
        <p:nvSpPr>
          <p:cNvPr id="6" name="Content Placeholder 5">
            <a:extLst>
              <a:ext uri="{FF2B5EF4-FFF2-40B4-BE49-F238E27FC236}">
                <a16:creationId xmlns:a16="http://schemas.microsoft.com/office/drawing/2014/main" id="{F614229F-2BCF-C5E2-760F-87A2C7E172BB}"/>
              </a:ext>
            </a:extLst>
          </p:cNvPr>
          <p:cNvSpPr>
            <a:spLocks noGrp="1"/>
          </p:cNvSpPr>
          <p:nvPr>
            <p:ph idx="1"/>
          </p:nvPr>
        </p:nvSpPr>
        <p:spPr>
          <a:xfrm>
            <a:off x="609600" y="1062991"/>
            <a:ext cx="10972800" cy="5063174"/>
          </a:xfrm>
        </p:spPr>
        <p:txBody>
          <a:bodyPr>
            <a:normAutofit/>
          </a:bodyPr>
          <a:lstStyle/>
          <a:p>
            <a:pPr>
              <a:spcAft>
                <a:spcPts val="1200"/>
              </a:spcAft>
            </a:pPr>
            <a:r>
              <a:rPr lang="en-NZ" sz="2800" dirty="0"/>
              <a:t>Transpower charges are picked up, and passed through to final consumer bills, by distribution lines companies</a:t>
            </a:r>
          </a:p>
          <a:p>
            <a:pPr lvl="1">
              <a:spcAft>
                <a:spcPts val="1200"/>
              </a:spcAft>
            </a:pPr>
            <a:r>
              <a:rPr lang="en-NZ" sz="2400" dirty="0"/>
              <a:t>So rising DG market share does not reduce grid charges – it is apt to push up price to final consumers unless demand is growing fast enough</a:t>
            </a:r>
          </a:p>
          <a:p>
            <a:pPr>
              <a:spcAft>
                <a:spcPts val="1200"/>
              </a:spcAft>
            </a:pPr>
            <a:r>
              <a:rPr lang="en-NZ" sz="2800" dirty="0"/>
              <a:t>Energy price is borne and passed through by retailers</a:t>
            </a:r>
          </a:p>
          <a:p>
            <a:pPr lvl="1">
              <a:spcAft>
                <a:spcPts val="1200"/>
              </a:spcAft>
            </a:pPr>
            <a:r>
              <a:rPr lang="en-NZ" sz="2400" dirty="0"/>
              <a:t>DG operators therefore compete only against the wholesale spot price and get no reward for avoided grid charges </a:t>
            </a:r>
          </a:p>
          <a:p>
            <a:pPr>
              <a:spcAft>
                <a:spcPts val="1200"/>
              </a:spcAft>
            </a:pPr>
            <a:r>
              <a:rPr lang="en-NZ" sz="2800" dirty="0"/>
              <a:t>Retailers are vertically integrated with generators and have incentive to pay minimal amounts for purchased DG power</a:t>
            </a:r>
          </a:p>
          <a:p>
            <a:pPr>
              <a:spcAft>
                <a:spcPts val="1200"/>
              </a:spcAft>
            </a:pPr>
            <a:r>
              <a:rPr lang="en-NZ" sz="2800" dirty="0"/>
              <a:t>Result is a set of incentives that deter DG expansion</a:t>
            </a:r>
          </a:p>
        </p:txBody>
      </p:sp>
      <p:sp>
        <p:nvSpPr>
          <p:cNvPr id="3" name="Footer Placeholder 2">
            <a:extLst>
              <a:ext uri="{FF2B5EF4-FFF2-40B4-BE49-F238E27FC236}">
                <a16:creationId xmlns:a16="http://schemas.microsoft.com/office/drawing/2014/main" id="{597959F0-1F31-BCD8-5FB2-1DB5AA9622F1}"/>
              </a:ext>
            </a:extLst>
          </p:cNvPr>
          <p:cNvSpPr>
            <a:spLocks noGrp="1"/>
          </p:cNvSpPr>
          <p:nvPr>
            <p:ph type="ftr" sz="quarter" idx="11"/>
          </p:nvPr>
        </p:nvSpPr>
        <p:spPr/>
        <p:txBody>
          <a:bodyPr/>
          <a:lstStyle/>
          <a:p>
            <a:r>
              <a:rPr lang="en-NZ"/>
              <a:t>Geoff Bertram</a:t>
            </a:r>
            <a:endParaRPr lang="en-US"/>
          </a:p>
        </p:txBody>
      </p:sp>
      <p:sp>
        <p:nvSpPr>
          <p:cNvPr id="4" name="Slide Number Placeholder 3">
            <a:extLst>
              <a:ext uri="{FF2B5EF4-FFF2-40B4-BE49-F238E27FC236}">
                <a16:creationId xmlns:a16="http://schemas.microsoft.com/office/drawing/2014/main" id="{0FC64370-98A2-D85F-0BD4-E6276394EF73}"/>
              </a:ext>
            </a:extLst>
          </p:cNvPr>
          <p:cNvSpPr>
            <a:spLocks noGrp="1"/>
          </p:cNvSpPr>
          <p:nvPr>
            <p:ph type="sldNum" sz="quarter" idx="12"/>
          </p:nvPr>
        </p:nvSpPr>
        <p:spPr/>
        <p:txBody>
          <a:bodyPr/>
          <a:lstStyle/>
          <a:p>
            <a:fld id="{0ED95122-A112-0844-98BC-D2A9AE745818}" type="slidenum">
              <a:rPr lang="en-US" smtClean="0"/>
              <a:pPr/>
              <a:t>39</a:t>
            </a:fld>
            <a:endParaRPr lang="en-US" dirty="0"/>
          </a:p>
        </p:txBody>
      </p:sp>
      <p:sp>
        <p:nvSpPr>
          <p:cNvPr id="2" name="Date Placeholder 1">
            <a:extLst>
              <a:ext uri="{FF2B5EF4-FFF2-40B4-BE49-F238E27FC236}">
                <a16:creationId xmlns:a16="http://schemas.microsoft.com/office/drawing/2014/main" id="{D828D994-9803-3587-BF76-2364F37E9F3E}"/>
              </a:ext>
            </a:extLst>
          </p:cNvPr>
          <p:cNvSpPr>
            <a:spLocks noGrp="1"/>
          </p:cNvSpPr>
          <p:nvPr>
            <p:ph type="dt" sz="half" idx="10"/>
          </p:nvPr>
        </p:nvSpPr>
        <p:spPr/>
        <p:txBody>
          <a:bodyPr/>
          <a:lstStyle/>
          <a:p>
            <a:fld id="{8E7E0AA2-88E7-460C-A051-DB822DADE115}" type="datetime1">
              <a:rPr lang="en-NZ" smtClean="0"/>
              <a:t>18/07/2026</a:t>
            </a:fld>
            <a:endParaRPr lang="en-NZ"/>
          </a:p>
        </p:txBody>
      </p:sp>
    </p:spTree>
    <p:extLst>
      <p:ext uri="{BB962C8B-B14F-4D97-AF65-F5344CB8AC3E}">
        <p14:creationId xmlns:p14="http://schemas.microsoft.com/office/powerpoint/2010/main" val="609198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5816-D766-B320-B8BC-D6B4EEF9C610}"/>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40B7E53-8F53-EC00-4E9D-1C400718337B}"/>
              </a:ext>
            </a:extLst>
          </p:cNvPr>
          <p:cNvCxnSpPr/>
          <p:nvPr/>
        </p:nvCxnSpPr>
        <p:spPr>
          <a:xfrm>
            <a:off x="727048" y="1133932"/>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F934ED0D-EFF9-A5D3-C11F-4340696D4C72}"/>
              </a:ext>
            </a:extLst>
          </p:cNvPr>
          <p:cNvCxnSpPr/>
          <p:nvPr/>
        </p:nvCxnSpPr>
        <p:spPr>
          <a:xfrm>
            <a:off x="8078536" y="1112160"/>
            <a:ext cx="0" cy="46010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C5882C04-7C1B-6D9B-76B2-EE08A805BE31}"/>
              </a:ext>
            </a:extLst>
          </p:cNvPr>
          <p:cNvCxnSpPr>
            <a:cxnSpLocks/>
          </p:cNvCxnSpPr>
          <p:nvPr/>
        </p:nvCxnSpPr>
        <p:spPr>
          <a:xfrm flipH="1">
            <a:off x="756079" y="5713189"/>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B00E4B4-D61D-C58B-B75C-ABF22901C7FD}"/>
              </a:ext>
            </a:extLst>
          </p:cNvPr>
          <p:cNvCxnSpPr>
            <a:cxnSpLocks/>
          </p:cNvCxnSpPr>
          <p:nvPr/>
        </p:nvCxnSpPr>
        <p:spPr>
          <a:xfrm>
            <a:off x="2277582" y="1111337"/>
            <a:ext cx="3282813" cy="3888910"/>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6A3781B-B742-2527-CF29-DB5A06997010}"/>
              </a:ext>
            </a:extLst>
          </p:cNvPr>
          <p:cNvCxnSpPr>
            <a:cxnSpLocks/>
          </p:cNvCxnSpPr>
          <p:nvPr/>
        </p:nvCxnSpPr>
        <p:spPr>
          <a:xfrm flipH="1">
            <a:off x="2111831" y="1489532"/>
            <a:ext cx="4557485" cy="3338285"/>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5B3EC4E-3FF7-CC22-C08C-925D89170FDC}"/>
              </a:ext>
            </a:extLst>
          </p:cNvPr>
          <p:cNvSpPr txBox="1"/>
          <p:nvPr/>
        </p:nvSpPr>
        <p:spPr>
          <a:xfrm>
            <a:off x="165116" y="480256"/>
            <a:ext cx="1081312" cy="646331"/>
          </a:xfrm>
          <a:prstGeom prst="rect">
            <a:avLst/>
          </a:prstGeom>
          <a:noFill/>
        </p:spPr>
        <p:txBody>
          <a:bodyPr wrap="square" rtlCol="0">
            <a:spAutoFit/>
          </a:bodyPr>
          <a:lstStyle/>
          <a:p>
            <a:pPr algn="ctr"/>
            <a:r>
              <a:rPr lang="en-NZ" b="1" dirty="0">
                <a:solidFill>
                  <a:srgbClr val="00B050"/>
                </a:solidFill>
              </a:rPr>
              <a:t>Price in period 1</a:t>
            </a:r>
          </a:p>
        </p:txBody>
      </p:sp>
      <p:sp>
        <p:nvSpPr>
          <p:cNvPr id="15" name="TextBox 14">
            <a:extLst>
              <a:ext uri="{FF2B5EF4-FFF2-40B4-BE49-F238E27FC236}">
                <a16:creationId xmlns:a16="http://schemas.microsoft.com/office/drawing/2014/main" id="{C86ACEC0-8DA2-011D-5253-4BCB79EFB3D8}"/>
              </a:ext>
            </a:extLst>
          </p:cNvPr>
          <p:cNvSpPr txBox="1"/>
          <p:nvPr/>
        </p:nvSpPr>
        <p:spPr>
          <a:xfrm>
            <a:off x="7550065" y="480255"/>
            <a:ext cx="1081312" cy="646331"/>
          </a:xfrm>
          <a:prstGeom prst="rect">
            <a:avLst/>
          </a:prstGeom>
          <a:noFill/>
        </p:spPr>
        <p:txBody>
          <a:bodyPr wrap="square" rtlCol="0">
            <a:spAutoFit/>
          </a:bodyPr>
          <a:lstStyle/>
          <a:p>
            <a:pPr algn="ctr"/>
            <a:r>
              <a:rPr lang="en-NZ" b="1" dirty="0">
                <a:solidFill>
                  <a:srgbClr val="FF0000"/>
                </a:solidFill>
              </a:rPr>
              <a:t>Price in period 2</a:t>
            </a:r>
          </a:p>
        </p:txBody>
      </p:sp>
      <p:sp>
        <p:nvSpPr>
          <p:cNvPr id="16" name="TextBox 15">
            <a:extLst>
              <a:ext uri="{FF2B5EF4-FFF2-40B4-BE49-F238E27FC236}">
                <a16:creationId xmlns:a16="http://schemas.microsoft.com/office/drawing/2014/main" id="{6BCFFC99-248E-4A80-547D-8563306F09B4}"/>
              </a:ext>
            </a:extLst>
          </p:cNvPr>
          <p:cNvSpPr txBox="1"/>
          <p:nvPr/>
        </p:nvSpPr>
        <p:spPr>
          <a:xfrm rot="2986621">
            <a:off x="1792111" y="1684718"/>
            <a:ext cx="2726644" cy="369332"/>
          </a:xfrm>
          <a:prstGeom prst="rect">
            <a:avLst/>
          </a:prstGeom>
          <a:noFill/>
        </p:spPr>
        <p:txBody>
          <a:bodyPr wrap="none" rtlCol="0">
            <a:spAutoFit/>
          </a:bodyPr>
          <a:lstStyle/>
          <a:p>
            <a:r>
              <a:rPr lang="en-NZ" dirty="0">
                <a:solidFill>
                  <a:srgbClr val="00B050"/>
                </a:solidFill>
              </a:rPr>
              <a:t>Demand curve in period 1</a:t>
            </a:r>
          </a:p>
        </p:txBody>
      </p:sp>
      <p:sp>
        <p:nvSpPr>
          <p:cNvPr id="18" name="TextBox 17">
            <a:extLst>
              <a:ext uri="{FF2B5EF4-FFF2-40B4-BE49-F238E27FC236}">
                <a16:creationId xmlns:a16="http://schemas.microsoft.com/office/drawing/2014/main" id="{F30651D5-775D-167C-19BB-EE887A7B721D}"/>
              </a:ext>
            </a:extLst>
          </p:cNvPr>
          <p:cNvSpPr txBox="1"/>
          <p:nvPr/>
        </p:nvSpPr>
        <p:spPr>
          <a:xfrm rot="19527433">
            <a:off x="4608082" y="1493810"/>
            <a:ext cx="2726644" cy="369332"/>
          </a:xfrm>
          <a:prstGeom prst="rect">
            <a:avLst/>
          </a:prstGeom>
          <a:noFill/>
        </p:spPr>
        <p:txBody>
          <a:bodyPr wrap="none" rtlCol="0">
            <a:spAutoFit/>
          </a:bodyPr>
          <a:lstStyle/>
          <a:p>
            <a:r>
              <a:rPr lang="en-NZ" dirty="0">
                <a:solidFill>
                  <a:srgbClr val="FF0000"/>
                </a:solidFill>
              </a:rPr>
              <a:t>Demand curve in period 2</a:t>
            </a:r>
          </a:p>
        </p:txBody>
      </p:sp>
      <p:cxnSp>
        <p:nvCxnSpPr>
          <p:cNvPr id="21" name="Straight Connector 20">
            <a:extLst>
              <a:ext uri="{FF2B5EF4-FFF2-40B4-BE49-F238E27FC236}">
                <a16:creationId xmlns:a16="http://schemas.microsoft.com/office/drawing/2014/main" id="{22CA21E5-7F0E-D26F-CBC6-EA62CAB24AF4}"/>
              </a:ext>
            </a:extLst>
          </p:cNvPr>
          <p:cNvCxnSpPr>
            <a:cxnSpLocks/>
          </p:cNvCxnSpPr>
          <p:nvPr/>
        </p:nvCxnSpPr>
        <p:spPr>
          <a:xfrm flipH="1">
            <a:off x="705772" y="3325033"/>
            <a:ext cx="7322457" cy="217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8D38323-2852-7B26-1D1B-AFC3EF0D8329}"/>
              </a:ext>
            </a:extLst>
          </p:cNvPr>
          <p:cNvSpPr txBox="1"/>
          <p:nvPr/>
        </p:nvSpPr>
        <p:spPr>
          <a:xfrm>
            <a:off x="273839" y="3118882"/>
            <a:ext cx="409086" cy="400110"/>
          </a:xfrm>
          <a:prstGeom prst="rect">
            <a:avLst/>
          </a:prstGeom>
          <a:noFill/>
        </p:spPr>
        <p:txBody>
          <a:bodyPr wrap="none" rtlCol="0">
            <a:spAutoFit/>
          </a:bodyPr>
          <a:lstStyle/>
          <a:p>
            <a:r>
              <a:rPr lang="en-NZ" sz="2000" b="1" dirty="0">
                <a:solidFill>
                  <a:srgbClr val="00B05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00B050"/>
                </a:solidFill>
                <a:latin typeface="Calibri" panose="020F0502020204030204" pitchFamily="34" charset="0"/>
                <a:ea typeface="Calibri" panose="020F0502020204030204" pitchFamily="34" charset="0"/>
                <a:cs typeface="Calibri" panose="020F0502020204030204" pitchFamily="34" charset="0"/>
              </a:rPr>
              <a:t>1</a:t>
            </a:r>
          </a:p>
        </p:txBody>
      </p:sp>
      <p:sp>
        <p:nvSpPr>
          <p:cNvPr id="24" name="TextBox 23">
            <a:extLst>
              <a:ext uri="{FF2B5EF4-FFF2-40B4-BE49-F238E27FC236}">
                <a16:creationId xmlns:a16="http://schemas.microsoft.com/office/drawing/2014/main" id="{E84F7E64-351A-1D00-60E5-E0E1EF38E967}"/>
              </a:ext>
            </a:extLst>
          </p:cNvPr>
          <p:cNvSpPr txBox="1"/>
          <p:nvPr/>
        </p:nvSpPr>
        <p:spPr>
          <a:xfrm>
            <a:off x="8090721" y="3015923"/>
            <a:ext cx="409086" cy="400110"/>
          </a:xfrm>
          <a:prstGeom prst="rect">
            <a:avLst/>
          </a:prstGeom>
          <a:noFill/>
        </p:spPr>
        <p:txBody>
          <a:bodyPr wrap="none" rtlCol="0">
            <a:spAutoFit/>
          </a:bodyPr>
          <a:lstStyle/>
          <a:p>
            <a:r>
              <a:rPr lang="en-NZ" sz="2000" b="1" dirty="0">
                <a:solidFill>
                  <a:srgbClr val="FF000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FF0000"/>
                </a:solidFill>
                <a:latin typeface="Calibri" panose="020F0502020204030204" pitchFamily="34" charset="0"/>
                <a:ea typeface="Calibri" panose="020F0502020204030204" pitchFamily="34" charset="0"/>
                <a:cs typeface="Calibri" panose="020F0502020204030204" pitchFamily="34" charset="0"/>
              </a:rPr>
              <a:t>2</a:t>
            </a:r>
          </a:p>
        </p:txBody>
      </p:sp>
      <p:cxnSp>
        <p:nvCxnSpPr>
          <p:cNvPr id="25" name="Straight Connector 24">
            <a:extLst>
              <a:ext uri="{FF2B5EF4-FFF2-40B4-BE49-F238E27FC236}">
                <a16:creationId xmlns:a16="http://schemas.microsoft.com/office/drawing/2014/main" id="{2825563F-8AFD-E1E1-B609-2F5CB1A61575}"/>
              </a:ext>
            </a:extLst>
          </p:cNvPr>
          <p:cNvCxnSpPr>
            <a:cxnSpLocks/>
          </p:cNvCxnSpPr>
          <p:nvPr/>
        </p:nvCxnSpPr>
        <p:spPr>
          <a:xfrm>
            <a:off x="4158342" y="3376119"/>
            <a:ext cx="0" cy="235884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16B7E842-DBF6-50C7-C0B9-57084C6AB89E}"/>
              </a:ext>
            </a:extLst>
          </p:cNvPr>
          <p:cNvSpPr txBox="1"/>
          <p:nvPr/>
        </p:nvSpPr>
        <p:spPr>
          <a:xfrm>
            <a:off x="315693" y="6312429"/>
            <a:ext cx="8258625" cy="369332"/>
          </a:xfrm>
          <a:prstGeom prst="rect">
            <a:avLst/>
          </a:prstGeom>
          <a:noFill/>
        </p:spPr>
        <p:txBody>
          <a:bodyPr wrap="square" rtlCol="0">
            <a:spAutoFit/>
          </a:bodyPr>
          <a:lstStyle/>
          <a:p>
            <a:pPr algn="ctr"/>
            <a:r>
              <a:rPr lang="en-NZ" dirty="0"/>
              <a:t>Total available water</a:t>
            </a:r>
          </a:p>
        </p:txBody>
      </p:sp>
      <p:sp>
        <p:nvSpPr>
          <p:cNvPr id="28" name="Right Brace 27">
            <a:extLst>
              <a:ext uri="{FF2B5EF4-FFF2-40B4-BE49-F238E27FC236}">
                <a16:creationId xmlns:a16="http://schemas.microsoft.com/office/drawing/2014/main" id="{47916EE1-24F3-4C71-E1B7-3860FBA5361D}"/>
              </a:ext>
            </a:extLst>
          </p:cNvPr>
          <p:cNvSpPr/>
          <p:nvPr/>
        </p:nvSpPr>
        <p:spPr>
          <a:xfrm rot="5400000">
            <a:off x="4275275" y="2606838"/>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30" name="Straight Arrow Connector 29">
            <a:extLst>
              <a:ext uri="{FF2B5EF4-FFF2-40B4-BE49-F238E27FC236}">
                <a16:creationId xmlns:a16="http://schemas.microsoft.com/office/drawing/2014/main" id="{2A085FA5-5173-9415-2CDE-0A75CCAAF20A}"/>
              </a:ext>
            </a:extLst>
          </p:cNvPr>
          <p:cNvCxnSpPr/>
          <p:nvPr/>
        </p:nvCxnSpPr>
        <p:spPr>
          <a:xfrm>
            <a:off x="711198" y="5553532"/>
            <a:ext cx="3490686" cy="0"/>
          </a:xfrm>
          <a:prstGeom prst="straightConnector1">
            <a:avLst/>
          </a:prstGeom>
          <a:ln>
            <a:solidFill>
              <a:srgbClr val="00B05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8CB7FE10-49DD-BB34-B729-CB447074695A}"/>
              </a:ext>
            </a:extLst>
          </p:cNvPr>
          <p:cNvSpPr txBox="1"/>
          <p:nvPr/>
        </p:nvSpPr>
        <p:spPr>
          <a:xfrm>
            <a:off x="1268203" y="5205318"/>
            <a:ext cx="2376676" cy="369332"/>
          </a:xfrm>
          <a:prstGeom prst="rect">
            <a:avLst/>
          </a:prstGeom>
          <a:noFill/>
          <a:ln>
            <a:solidFill>
              <a:srgbClr val="00B050"/>
            </a:solidFill>
          </a:ln>
        </p:spPr>
        <p:txBody>
          <a:bodyPr wrap="none" rtlCol="0">
            <a:spAutoFit/>
          </a:bodyPr>
          <a:lstStyle/>
          <a:p>
            <a:r>
              <a:rPr lang="en-NZ" dirty="0">
                <a:solidFill>
                  <a:srgbClr val="00B050"/>
                </a:solidFill>
              </a:rPr>
              <a:t>Generation in period 1</a:t>
            </a:r>
          </a:p>
        </p:txBody>
      </p:sp>
      <p:cxnSp>
        <p:nvCxnSpPr>
          <p:cNvPr id="32" name="Straight Arrow Connector 31">
            <a:extLst>
              <a:ext uri="{FF2B5EF4-FFF2-40B4-BE49-F238E27FC236}">
                <a16:creationId xmlns:a16="http://schemas.microsoft.com/office/drawing/2014/main" id="{3CB98FE9-B021-5028-5622-6F4135E15B15}"/>
              </a:ext>
            </a:extLst>
          </p:cNvPr>
          <p:cNvCxnSpPr>
            <a:cxnSpLocks/>
          </p:cNvCxnSpPr>
          <p:nvPr/>
        </p:nvCxnSpPr>
        <p:spPr>
          <a:xfrm>
            <a:off x="4201884" y="5553532"/>
            <a:ext cx="3782769"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082857D0-7705-7434-F10C-4D19043BAECC}"/>
              </a:ext>
            </a:extLst>
          </p:cNvPr>
          <p:cNvSpPr txBox="1"/>
          <p:nvPr/>
        </p:nvSpPr>
        <p:spPr>
          <a:xfrm>
            <a:off x="4929433" y="5174354"/>
            <a:ext cx="2376676" cy="369332"/>
          </a:xfrm>
          <a:prstGeom prst="rect">
            <a:avLst/>
          </a:prstGeom>
          <a:noFill/>
          <a:ln>
            <a:solidFill>
              <a:srgbClr val="00B050"/>
            </a:solidFill>
          </a:ln>
        </p:spPr>
        <p:txBody>
          <a:bodyPr wrap="square" rtlCol="0">
            <a:spAutoFit/>
          </a:bodyPr>
          <a:lstStyle/>
          <a:p>
            <a:r>
              <a:rPr lang="en-NZ" dirty="0">
                <a:solidFill>
                  <a:srgbClr val="FF0000"/>
                </a:solidFill>
              </a:rPr>
              <a:t>Generation in period 2</a:t>
            </a:r>
          </a:p>
        </p:txBody>
      </p:sp>
      <p:sp>
        <p:nvSpPr>
          <p:cNvPr id="2" name="Title 1">
            <a:extLst>
              <a:ext uri="{FF2B5EF4-FFF2-40B4-BE49-F238E27FC236}">
                <a16:creationId xmlns:a16="http://schemas.microsoft.com/office/drawing/2014/main" id="{1C92BD8F-5771-5B20-1BE4-CE3A5EE6FE78}"/>
              </a:ext>
            </a:extLst>
          </p:cNvPr>
          <p:cNvSpPr>
            <a:spLocks noGrp="1"/>
          </p:cNvSpPr>
          <p:nvPr>
            <p:ph type="title"/>
          </p:nvPr>
        </p:nvSpPr>
        <p:spPr>
          <a:xfrm>
            <a:off x="835468" y="96126"/>
            <a:ext cx="10515600" cy="464025"/>
          </a:xfrm>
        </p:spPr>
        <p:txBody>
          <a:bodyPr>
            <a:normAutofit fontScale="90000"/>
          </a:bodyPr>
          <a:lstStyle/>
          <a:p>
            <a:pPr algn="ctr"/>
            <a:r>
              <a:rPr lang="en-NZ" sz="2000" dirty="0">
                <a:latin typeface="Calibri" panose="020F0502020204030204" pitchFamily="34" charset="0"/>
                <a:ea typeface="Calibri" panose="020F0502020204030204" pitchFamily="34" charset="0"/>
                <a:cs typeface="Calibri" panose="020F0502020204030204" pitchFamily="34" charset="0"/>
              </a:rPr>
              <a:t>Bucket diagram example: allocating scarce hydro water between two periods: competitive with zero discount rate</a:t>
            </a:r>
            <a:endParaRPr lang="en-NZ" sz="2000" dirty="0"/>
          </a:p>
        </p:txBody>
      </p:sp>
      <p:sp>
        <p:nvSpPr>
          <p:cNvPr id="11" name="TextBox 10">
            <a:extLst>
              <a:ext uri="{FF2B5EF4-FFF2-40B4-BE49-F238E27FC236}">
                <a16:creationId xmlns:a16="http://schemas.microsoft.com/office/drawing/2014/main" id="{292E6191-90EA-3BA2-1516-6B5CB0F05AED}"/>
              </a:ext>
            </a:extLst>
          </p:cNvPr>
          <p:cNvSpPr txBox="1"/>
          <p:nvPr/>
        </p:nvSpPr>
        <p:spPr>
          <a:xfrm>
            <a:off x="3981892" y="5713189"/>
            <a:ext cx="431528" cy="461665"/>
          </a:xfrm>
          <a:prstGeom prst="rect">
            <a:avLst/>
          </a:prstGeom>
          <a:noFill/>
        </p:spPr>
        <p:txBody>
          <a:bodyPr wrap="none" rtlCol="0">
            <a:spAutoFit/>
          </a:bodyPr>
          <a:lstStyle/>
          <a:p>
            <a:r>
              <a:rPr lang="en-NZ" sz="2400" b="1" dirty="0" err="1">
                <a:latin typeface="Calibri" panose="020F0502020204030204" pitchFamily="34" charset="0"/>
                <a:ea typeface="Calibri" panose="020F0502020204030204" pitchFamily="34" charset="0"/>
                <a:cs typeface="Calibri" panose="020F0502020204030204" pitchFamily="34" charset="0"/>
              </a:rPr>
              <a:t>q</a:t>
            </a:r>
            <a:r>
              <a:rPr lang="en-NZ" sz="2400" b="1" baseline="-25000" dirty="0" err="1">
                <a:latin typeface="Calibri" panose="020F0502020204030204" pitchFamily="34" charset="0"/>
                <a:ea typeface="Calibri" panose="020F0502020204030204" pitchFamily="34" charset="0"/>
                <a:cs typeface="Calibri" panose="020F0502020204030204" pitchFamily="34" charset="0"/>
              </a:rPr>
              <a:t>s</a:t>
            </a:r>
            <a:endParaRPr lang="en-NZ" sz="24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0601288-EAC7-157A-F35F-AB61572C89C6}"/>
              </a:ext>
            </a:extLst>
          </p:cNvPr>
          <p:cNvSpPr txBox="1"/>
          <p:nvPr/>
        </p:nvSpPr>
        <p:spPr>
          <a:xfrm>
            <a:off x="8288736" y="1949309"/>
            <a:ext cx="3704690" cy="3416320"/>
          </a:xfrm>
          <a:prstGeom prst="rect">
            <a:avLst/>
          </a:prstGeom>
          <a:noFill/>
        </p:spPr>
        <p:txBody>
          <a:bodyPr wrap="square" rtlCol="0">
            <a:spAutoFit/>
          </a:bodyPr>
          <a:lstStyle/>
          <a:p>
            <a:pPr algn="ctr"/>
            <a:r>
              <a:rPr lang="en-NZ" sz="2400" dirty="0">
                <a:latin typeface="Calibri" panose="020F0502020204030204" pitchFamily="34" charset="0"/>
                <a:ea typeface="Calibri" panose="020F0502020204030204" pitchFamily="34" charset="0"/>
                <a:cs typeface="Calibri" panose="020F0502020204030204" pitchFamily="34" charset="0"/>
              </a:rPr>
              <a:t>For the model setup and equations see Finn R. Førsund, </a:t>
            </a:r>
            <a:r>
              <a:rPr lang="en-NZ" sz="2400" i="1" dirty="0">
                <a:latin typeface="Calibri" panose="020F0502020204030204" pitchFamily="34" charset="0"/>
                <a:ea typeface="Calibri" panose="020F0502020204030204" pitchFamily="34" charset="0"/>
                <a:cs typeface="Calibri" panose="020F0502020204030204" pitchFamily="34" charset="0"/>
              </a:rPr>
              <a:t>Hydropower Economics</a:t>
            </a:r>
            <a:r>
              <a:rPr lang="en-NZ" sz="2400" dirty="0">
                <a:latin typeface="Calibri" panose="020F0502020204030204" pitchFamily="34" charset="0"/>
                <a:ea typeface="Calibri" panose="020F0502020204030204" pitchFamily="34" charset="0"/>
                <a:cs typeface="Calibri" panose="020F0502020204030204" pitchFamily="34" charset="0"/>
              </a:rPr>
              <a:t>, New York: Springer International Series in Operations Research and Management Science, 2007, Chapter 2.</a:t>
            </a:r>
          </a:p>
          <a:p>
            <a:pPr algn="ctr"/>
            <a:endParaRPr lang="en-NZ" sz="2400" dirty="0"/>
          </a:p>
        </p:txBody>
      </p:sp>
      <p:sp>
        <p:nvSpPr>
          <p:cNvPr id="6" name="Footer Placeholder 5">
            <a:extLst>
              <a:ext uri="{FF2B5EF4-FFF2-40B4-BE49-F238E27FC236}">
                <a16:creationId xmlns:a16="http://schemas.microsoft.com/office/drawing/2014/main" id="{12042A90-995F-550E-19F5-12F7A1BC65A1}"/>
              </a:ext>
            </a:extLst>
          </p:cNvPr>
          <p:cNvSpPr>
            <a:spLocks noGrp="1"/>
          </p:cNvSpPr>
          <p:nvPr>
            <p:ph type="ftr" sz="quarter" idx="11"/>
          </p:nvPr>
        </p:nvSpPr>
        <p:spPr/>
        <p:txBody>
          <a:bodyPr/>
          <a:lstStyle/>
          <a:p>
            <a:r>
              <a:rPr lang="en-NZ"/>
              <a:t>Geoff Bertram</a:t>
            </a:r>
          </a:p>
        </p:txBody>
      </p:sp>
      <p:sp>
        <p:nvSpPr>
          <p:cNvPr id="7" name="Slide Number Placeholder 6">
            <a:extLst>
              <a:ext uri="{FF2B5EF4-FFF2-40B4-BE49-F238E27FC236}">
                <a16:creationId xmlns:a16="http://schemas.microsoft.com/office/drawing/2014/main" id="{43DBCBC0-966E-5E20-ACEC-893F1EA0E186}"/>
              </a:ext>
            </a:extLst>
          </p:cNvPr>
          <p:cNvSpPr>
            <a:spLocks noGrp="1"/>
          </p:cNvSpPr>
          <p:nvPr>
            <p:ph type="sldNum" sz="quarter" idx="12"/>
          </p:nvPr>
        </p:nvSpPr>
        <p:spPr/>
        <p:txBody>
          <a:bodyPr/>
          <a:lstStyle/>
          <a:p>
            <a:fld id="{FBFD2361-A777-489E-AE15-9CA2EE224833}" type="slidenum">
              <a:rPr lang="en-NZ" smtClean="0"/>
              <a:t>4</a:t>
            </a:fld>
            <a:endParaRPr lang="en-NZ"/>
          </a:p>
        </p:txBody>
      </p:sp>
      <p:sp>
        <p:nvSpPr>
          <p:cNvPr id="8" name="Date Placeholder 7">
            <a:extLst>
              <a:ext uri="{FF2B5EF4-FFF2-40B4-BE49-F238E27FC236}">
                <a16:creationId xmlns:a16="http://schemas.microsoft.com/office/drawing/2014/main" id="{8091F6AE-B444-23CE-AFA0-E4850BCE5281}"/>
              </a:ext>
            </a:extLst>
          </p:cNvPr>
          <p:cNvSpPr>
            <a:spLocks noGrp="1"/>
          </p:cNvSpPr>
          <p:nvPr>
            <p:ph type="dt" sz="half" idx="10"/>
          </p:nvPr>
        </p:nvSpPr>
        <p:spPr/>
        <p:txBody>
          <a:bodyPr/>
          <a:lstStyle/>
          <a:p>
            <a:fld id="{ED111348-84AC-4136-9AE1-1B7E7C1ABC86}" type="datetime1">
              <a:rPr lang="en-NZ" smtClean="0"/>
              <a:t>18/07/2026</a:t>
            </a:fld>
            <a:endParaRPr lang="en-NZ"/>
          </a:p>
        </p:txBody>
      </p:sp>
    </p:spTree>
    <p:extLst>
      <p:ext uri="{BB962C8B-B14F-4D97-AF65-F5344CB8AC3E}">
        <p14:creationId xmlns:p14="http://schemas.microsoft.com/office/powerpoint/2010/main" val="173294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8" grpId="0"/>
      <p:bldP spid="22" grpId="0"/>
      <p:bldP spid="24" grpId="0"/>
      <p:bldP spid="31" grpId="0" animBg="1"/>
      <p:bldP spid="33" grpId="0" animBg="1"/>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A521C67-BB90-AAC6-D647-85CA17A1B6A5}"/>
              </a:ext>
            </a:extLst>
          </p:cNvPr>
          <p:cNvSpPr>
            <a:spLocks noGrp="1"/>
          </p:cNvSpPr>
          <p:nvPr>
            <p:ph idx="1"/>
          </p:nvPr>
        </p:nvSpPr>
        <p:spPr>
          <a:xfrm>
            <a:off x="321013" y="434180"/>
            <a:ext cx="11439727" cy="5840495"/>
          </a:xfrm>
        </p:spPr>
        <p:txBody>
          <a:bodyPr>
            <a:noAutofit/>
          </a:bodyPr>
          <a:lstStyle/>
          <a:p>
            <a:pPr>
              <a:spcAft>
                <a:spcPts val="1200"/>
              </a:spcAft>
            </a:pPr>
            <a:r>
              <a:rPr lang="en-NZ" sz="2000" dirty="0"/>
              <a:t>In that set-up, if DG were to instal enough capacity to take the community off-grid, the grid charge would disappear [from the local point of view] and delivered price in the local market would fall (under competitive conditions)</a:t>
            </a:r>
          </a:p>
          <a:p>
            <a:pPr>
              <a:spcAft>
                <a:spcPts val="1200"/>
              </a:spcAft>
            </a:pPr>
            <a:r>
              <a:rPr lang="en-NZ" sz="2000" dirty="0"/>
              <a:t>But would it fall enough to compensate for the loss of grid backup and security?</a:t>
            </a:r>
          </a:p>
          <a:p>
            <a:pPr>
              <a:spcAft>
                <a:spcPts val="1200"/>
              </a:spcAft>
            </a:pPr>
            <a:r>
              <a:rPr lang="en-NZ" sz="2000" dirty="0"/>
              <a:t>Write-down of the grid’s asset valuation would bring more DG into the picture while keeping the benefits of grid connection</a:t>
            </a:r>
          </a:p>
          <a:p>
            <a:pPr>
              <a:spcAft>
                <a:spcPts val="1200"/>
              </a:spcAft>
            </a:pPr>
            <a:r>
              <a:rPr lang="en-NZ" sz="2000" dirty="0"/>
              <a:t>Problem: current protection of grid asset value by imposition of fixed charges brings closer the trigger point where going off-grid is the better option</a:t>
            </a:r>
          </a:p>
          <a:p>
            <a:pPr>
              <a:spcAft>
                <a:spcPts val="1200"/>
              </a:spcAft>
            </a:pPr>
            <a:r>
              <a:rPr lang="en-NZ" sz="2000" dirty="0"/>
              <a:t>Maybe stranding Transpower may be the sensible consumer-focused strategy to break its market power and could even (in a second-best or third-best world) be socially optimal?</a:t>
            </a:r>
          </a:p>
          <a:p>
            <a:pPr>
              <a:spcAft>
                <a:spcPts val="1200"/>
              </a:spcAft>
            </a:pPr>
            <a:r>
              <a:rPr lang="en-NZ" sz="2000" dirty="0"/>
              <a:t>But better by far would be for Government and regulators to drop their protection of monopolistic pricing, gold-plated asset valuations, and anticompetitive market conduct</a:t>
            </a:r>
          </a:p>
          <a:p>
            <a:pPr>
              <a:spcAft>
                <a:spcPts val="1200"/>
              </a:spcAft>
            </a:pPr>
            <a:endParaRPr lang="en-NZ" sz="2000" dirty="0"/>
          </a:p>
        </p:txBody>
      </p:sp>
      <p:sp>
        <p:nvSpPr>
          <p:cNvPr id="3" name="Footer Placeholder 2">
            <a:extLst>
              <a:ext uri="{FF2B5EF4-FFF2-40B4-BE49-F238E27FC236}">
                <a16:creationId xmlns:a16="http://schemas.microsoft.com/office/drawing/2014/main" id="{361B24CF-4D8C-D021-CDEB-30E98252DAE3}"/>
              </a:ext>
            </a:extLst>
          </p:cNvPr>
          <p:cNvSpPr>
            <a:spLocks noGrp="1"/>
          </p:cNvSpPr>
          <p:nvPr>
            <p:ph type="ftr" sz="quarter" idx="11"/>
          </p:nvPr>
        </p:nvSpPr>
        <p:spPr/>
        <p:txBody>
          <a:bodyPr/>
          <a:lstStyle/>
          <a:p>
            <a:r>
              <a:rPr lang="en-US" sz="1400">
                <a:solidFill>
                  <a:schemeClr val="bg1"/>
                </a:solidFill>
              </a:rPr>
              <a:t>Geoff Bertram</a:t>
            </a:r>
            <a:endParaRPr lang="en-US" sz="1400" dirty="0">
              <a:solidFill>
                <a:schemeClr val="bg1"/>
              </a:solidFill>
            </a:endParaRPr>
          </a:p>
        </p:txBody>
      </p:sp>
      <p:sp>
        <p:nvSpPr>
          <p:cNvPr id="2" name="Slide Number Placeholder 1">
            <a:extLst>
              <a:ext uri="{FF2B5EF4-FFF2-40B4-BE49-F238E27FC236}">
                <a16:creationId xmlns:a16="http://schemas.microsoft.com/office/drawing/2014/main" id="{92B149B6-2464-6B66-C6B0-DDE09D6D5F05}"/>
              </a:ext>
            </a:extLst>
          </p:cNvPr>
          <p:cNvSpPr>
            <a:spLocks noGrp="1"/>
          </p:cNvSpPr>
          <p:nvPr>
            <p:ph type="sldNum" sz="quarter" idx="12"/>
          </p:nvPr>
        </p:nvSpPr>
        <p:spPr/>
        <p:txBody>
          <a:bodyPr/>
          <a:lstStyle/>
          <a:p>
            <a:pPr algn="ctr"/>
            <a:fld id="{0ED95122-A112-0844-98BC-D2A9AE745818}" type="slidenum">
              <a:rPr lang="en-US" sz="1600"/>
              <a:pPr algn="ctr"/>
              <a:t>40</a:t>
            </a:fld>
            <a:endParaRPr lang="en-US" sz="1600" dirty="0"/>
          </a:p>
        </p:txBody>
      </p:sp>
      <p:sp>
        <p:nvSpPr>
          <p:cNvPr id="4" name="Date Placeholder 3">
            <a:extLst>
              <a:ext uri="{FF2B5EF4-FFF2-40B4-BE49-F238E27FC236}">
                <a16:creationId xmlns:a16="http://schemas.microsoft.com/office/drawing/2014/main" id="{2BACE309-01D1-36A6-D174-309B0D44F7A7}"/>
              </a:ext>
            </a:extLst>
          </p:cNvPr>
          <p:cNvSpPr>
            <a:spLocks noGrp="1"/>
          </p:cNvSpPr>
          <p:nvPr>
            <p:ph type="dt" sz="half" idx="10"/>
          </p:nvPr>
        </p:nvSpPr>
        <p:spPr/>
        <p:txBody>
          <a:bodyPr/>
          <a:lstStyle/>
          <a:p>
            <a:fld id="{4B7FD6ED-0484-44A1-B60C-F90E04DD4B60}" type="datetime1">
              <a:rPr lang="en-NZ" smtClean="0"/>
              <a:t>18/07/2026</a:t>
            </a:fld>
            <a:endParaRPr lang="en-NZ"/>
          </a:p>
        </p:txBody>
      </p:sp>
    </p:spTree>
    <p:extLst>
      <p:ext uri="{BB962C8B-B14F-4D97-AF65-F5344CB8AC3E}">
        <p14:creationId xmlns:p14="http://schemas.microsoft.com/office/powerpoint/2010/main" val="306858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8B8E4-D0CA-07B1-FD7D-C0082A22FF1D}"/>
              </a:ext>
            </a:extLst>
          </p:cNvPr>
          <p:cNvSpPr>
            <a:spLocks noGrp="1"/>
          </p:cNvSpPr>
          <p:nvPr>
            <p:ph type="title"/>
          </p:nvPr>
        </p:nvSpPr>
        <p:spPr>
          <a:xfrm>
            <a:off x="838200" y="144408"/>
            <a:ext cx="10515600" cy="759482"/>
          </a:xfrm>
        </p:spPr>
        <p:txBody>
          <a:bodyPr>
            <a:normAutofit fontScale="90000"/>
          </a:bodyPr>
          <a:lstStyle/>
          <a:p>
            <a:pPr algn="ctr"/>
            <a:r>
              <a:rPr lang="en-NZ" sz="2800" dirty="0">
                <a:latin typeface="Calibri" panose="020F0502020204030204" pitchFamily="34" charset="0"/>
                <a:ea typeface="Calibri" panose="020F0502020204030204" pitchFamily="34" charset="0"/>
                <a:cs typeface="Calibri" panose="020F0502020204030204" pitchFamily="34" charset="0"/>
              </a:rPr>
              <a:t>New Zealand wholesale market price is set at the margin by Huntly-equivalents</a:t>
            </a:r>
          </a:p>
        </p:txBody>
      </p:sp>
      <p:cxnSp>
        <p:nvCxnSpPr>
          <p:cNvPr id="3" name="Straight Connector 2">
            <a:extLst>
              <a:ext uri="{FF2B5EF4-FFF2-40B4-BE49-F238E27FC236}">
                <a16:creationId xmlns:a16="http://schemas.microsoft.com/office/drawing/2014/main" id="{4722A0CA-C23A-8445-B004-0CAB8419951C}"/>
              </a:ext>
            </a:extLst>
          </p:cNvPr>
          <p:cNvCxnSpPr/>
          <p:nvPr/>
        </p:nvCxnSpPr>
        <p:spPr>
          <a:xfrm>
            <a:off x="1276350" y="1828800"/>
            <a:ext cx="0" cy="4352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62E14CF-975D-1693-B29C-B59042E11DE3}"/>
              </a:ext>
            </a:extLst>
          </p:cNvPr>
          <p:cNvCxnSpPr>
            <a:cxnSpLocks/>
          </p:cNvCxnSpPr>
          <p:nvPr/>
        </p:nvCxnSpPr>
        <p:spPr>
          <a:xfrm flipH="1" flipV="1">
            <a:off x="1276350" y="6184900"/>
            <a:ext cx="5295900" cy="222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C0C6D46-4572-207E-22AE-74060B96E652}"/>
              </a:ext>
            </a:extLst>
          </p:cNvPr>
          <p:cNvCxnSpPr/>
          <p:nvPr/>
        </p:nvCxnSpPr>
        <p:spPr>
          <a:xfrm>
            <a:off x="4152900" y="1524000"/>
            <a:ext cx="1847850" cy="436245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7FDBAFB-698C-607D-BEE3-F2F32884AC4A}"/>
              </a:ext>
            </a:extLst>
          </p:cNvPr>
          <p:cNvSpPr txBox="1"/>
          <p:nvPr/>
        </p:nvSpPr>
        <p:spPr>
          <a:xfrm>
            <a:off x="6000750" y="5516326"/>
            <a:ext cx="981359" cy="369332"/>
          </a:xfrm>
          <a:prstGeom prst="rect">
            <a:avLst/>
          </a:prstGeom>
          <a:noFill/>
        </p:spPr>
        <p:txBody>
          <a:bodyPr wrap="none" rtlCol="0">
            <a:spAutoFit/>
          </a:bodyPr>
          <a:lstStyle/>
          <a:p>
            <a:r>
              <a:rPr lang="en-NZ" dirty="0"/>
              <a:t>Demand</a:t>
            </a:r>
          </a:p>
        </p:txBody>
      </p:sp>
      <p:cxnSp>
        <p:nvCxnSpPr>
          <p:cNvPr id="7" name="Straight Connector 6">
            <a:extLst>
              <a:ext uri="{FF2B5EF4-FFF2-40B4-BE49-F238E27FC236}">
                <a16:creationId xmlns:a16="http://schemas.microsoft.com/office/drawing/2014/main" id="{4B4CAA4E-F78A-9FDC-68A4-66CA4C3E79C7}"/>
              </a:ext>
            </a:extLst>
          </p:cNvPr>
          <p:cNvCxnSpPr>
            <a:cxnSpLocks/>
          </p:cNvCxnSpPr>
          <p:nvPr/>
        </p:nvCxnSpPr>
        <p:spPr>
          <a:xfrm>
            <a:off x="1276350" y="5570538"/>
            <a:ext cx="3448050" cy="158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44726D2-A403-C79D-64A7-E86D09A51B90}"/>
              </a:ext>
            </a:extLst>
          </p:cNvPr>
          <p:cNvCxnSpPr>
            <a:cxnSpLocks/>
          </p:cNvCxnSpPr>
          <p:nvPr/>
        </p:nvCxnSpPr>
        <p:spPr>
          <a:xfrm flipV="1">
            <a:off x="4733925" y="3836989"/>
            <a:ext cx="1428750" cy="164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7B0956C-27D3-6715-DDCE-72A28767028F}"/>
              </a:ext>
            </a:extLst>
          </p:cNvPr>
          <p:cNvSpPr txBox="1"/>
          <p:nvPr/>
        </p:nvSpPr>
        <p:spPr>
          <a:xfrm>
            <a:off x="6327653" y="3652322"/>
            <a:ext cx="813043" cy="369332"/>
          </a:xfrm>
          <a:prstGeom prst="rect">
            <a:avLst/>
          </a:prstGeom>
          <a:noFill/>
        </p:spPr>
        <p:txBody>
          <a:bodyPr wrap="none" rtlCol="0">
            <a:spAutoFit/>
          </a:bodyPr>
          <a:lstStyle/>
          <a:p>
            <a:r>
              <a:rPr lang="en-NZ" dirty="0"/>
              <a:t>Supply</a:t>
            </a:r>
          </a:p>
        </p:txBody>
      </p:sp>
      <p:sp>
        <p:nvSpPr>
          <p:cNvPr id="10" name="TextBox 9">
            <a:extLst>
              <a:ext uri="{FF2B5EF4-FFF2-40B4-BE49-F238E27FC236}">
                <a16:creationId xmlns:a16="http://schemas.microsoft.com/office/drawing/2014/main" id="{91621C8B-B3F7-EAC5-75E5-8F7B3C29B444}"/>
              </a:ext>
            </a:extLst>
          </p:cNvPr>
          <p:cNvSpPr txBox="1"/>
          <p:nvPr/>
        </p:nvSpPr>
        <p:spPr>
          <a:xfrm>
            <a:off x="793812" y="3653910"/>
            <a:ext cx="800098" cy="369332"/>
          </a:xfrm>
          <a:prstGeom prst="rect">
            <a:avLst/>
          </a:prstGeom>
          <a:noFill/>
        </p:spPr>
        <p:txBody>
          <a:bodyPr wrap="square" rtlCol="0">
            <a:spAutoFit/>
          </a:bodyPr>
          <a:lstStyle/>
          <a:p>
            <a:r>
              <a:rPr lang="en-NZ" dirty="0" err="1"/>
              <a:t>P</a:t>
            </a:r>
            <a:r>
              <a:rPr lang="en-NZ" cap="small" baseline="-25000" dirty="0" err="1"/>
              <a:t>mc</a:t>
            </a:r>
            <a:endParaRPr lang="en-NZ" dirty="0"/>
          </a:p>
        </p:txBody>
      </p:sp>
      <p:sp>
        <p:nvSpPr>
          <p:cNvPr id="11" name="TextBox 10">
            <a:extLst>
              <a:ext uri="{FF2B5EF4-FFF2-40B4-BE49-F238E27FC236}">
                <a16:creationId xmlns:a16="http://schemas.microsoft.com/office/drawing/2014/main" id="{D6C4BBA5-1244-E4E5-B354-DD06818C7819}"/>
              </a:ext>
            </a:extLst>
          </p:cNvPr>
          <p:cNvSpPr txBox="1"/>
          <p:nvPr/>
        </p:nvSpPr>
        <p:spPr>
          <a:xfrm>
            <a:off x="858173" y="5385872"/>
            <a:ext cx="367408" cy="369332"/>
          </a:xfrm>
          <a:prstGeom prst="rect">
            <a:avLst/>
          </a:prstGeom>
          <a:noFill/>
        </p:spPr>
        <p:txBody>
          <a:bodyPr wrap="none" rtlCol="0">
            <a:spAutoFit/>
          </a:bodyPr>
          <a:lstStyle/>
          <a:p>
            <a:r>
              <a:rPr lang="en-NZ" dirty="0"/>
              <a:t>P</a:t>
            </a:r>
            <a:r>
              <a:rPr lang="en-NZ" strike="dblStrike" baseline="-25000" dirty="0"/>
              <a:t>L</a:t>
            </a:r>
            <a:endParaRPr lang="en-NZ" dirty="0"/>
          </a:p>
        </p:txBody>
      </p:sp>
      <p:cxnSp>
        <p:nvCxnSpPr>
          <p:cNvPr id="12" name="Straight Connector 11">
            <a:extLst>
              <a:ext uri="{FF2B5EF4-FFF2-40B4-BE49-F238E27FC236}">
                <a16:creationId xmlns:a16="http://schemas.microsoft.com/office/drawing/2014/main" id="{7F449D42-D07C-57BB-34C5-A7EE8446969B}"/>
              </a:ext>
            </a:extLst>
          </p:cNvPr>
          <p:cNvCxnSpPr>
            <a:cxnSpLocks/>
          </p:cNvCxnSpPr>
          <p:nvPr/>
        </p:nvCxnSpPr>
        <p:spPr>
          <a:xfrm flipH="1">
            <a:off x="4714876" y="5568157"/>
            <a:ext cx="9524" cy="636587"/>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E852B8E-B652-8BB8-9257-25843FB18647}"/>
              </a:ext>
            </a:extLst>
          </p:cNvPr>
          <p:cNvSpPr txBox="1"/>
          <p:nvPr/>
        </p:nvSpPr>
        <p:spPr>
          <a:xfrm>
            <a:off x="4929185" y="6277290"/>
            <a:ext cx="415498" cy="369332"/>
          </a:xfrm>
          <a:prstGeom prst="rect">
            <a:avLst/>
          </a:prstGeom>
          <a:noFill/>
        </p:spPr>
        <p:txBody>
          <a:bodyPr wrap="none" rtlCol="0">
            <a:spAutoFit/>
          </a:bodyPr>
          <a:lstStyle/>
          <a:p>
            <a:r>
              <a:rPr lang="en-NZ" dirty="0"/>
              <a:t>Q</a:t>
            </a:r>
            <a:r>
              <a:rPr lang="en-NZ" baseline="-25000" dirty="0"/>
              <a:t>E</a:t>
            </a:r>
            <a:endParaRPr lang="en-NZ" dirty="0"/>
          </a:p>
        </p:txBody>
      </p:sp>
      <p:sp>
        <p:nvSpPr>
          <p:cNvPr id="15" name="TextBox 14">
            <a:extLst>
              <a:ext uri="{FF2B5EF4-FFF2-40B4-BE49-F238E27FC236}">
                <a16:creationId xmlns:a16="http://schemas.microsoft.com/office/drawing/2014/main" id="{6AF35D8E-C89E-B341-3614-2A6FC7BC7248}"/>
              </a:ext>
            </a:extLst>
          </p:cNvPr>
          <p:cNvSpPr txBox="1"/>
          <p:nvPr/>
        </p:nvSpPr>
        <p:spPr>
          <a:xfrm>
            <a:off x="793812" y="1524000"/>
            <a:ext cx="649537" cy="369332"/>
          </a:xfrm>
          <a:prstGeom prst="rect">
            <a:avLst/>
          </a:prstGeom>
          <a:noFill/>
        </p:spPr>
        <p:txBody>
          <a:bodyPr wrap="none" rtlCol="0">
            <a:spAutoFit/>
          </a:bodyPr>
          <a:lstStyle/>
          <a:p>
            <a:r>
              <a:rPr lang="en-NZ" dirty="0"/>
              <a:t>Price</a:t>
            </a:r>
          </a:p>
        </p:txBody>
      </p:sp>
      <p:sp>
        <p:nvSpPr>
          <p:cNvPr id="16" name="TextBox 15">
            <a:extLst>
              <a:ext uri="{FF2B5EF4-FFF2-40B4-BE49-F238E27FC236}">
                <a16:creationId xmlns:a16="http://schemas.microsoft.com/office/drawing/2014/main" id="{D83330AE-1F89-5E41-2845-0D6E1DF10046}"/>
              </a:ext>
            </a:extLst>
          </p:cNvPr>
          <p:cNvSpPr txBox="1"/>
          <p:nvPr/>
        </p:nvSpPr>
        <p:spPr>
          <a:xfrm>
            <a:off x="6191253" y="6356350"/>
            <a:ext cx="1201484" cy="369332"/>
          </a:xfrm>
          <a:prstGeom prst="rect">
            <a:avLst/>
          </a:prstGeom>
          <a:noFill/>
        </p:spPr>
        <p:txBody>
          <a:bodyPr wrap="square" rtlCol="0">
            <a:spAutoFit/>
          </a:bodyPr>
          <a:lstStyle/>
          <a:p>
            <a:r>
              <a:rPr lang="en-NZ" dirty="0"/>
              <a:t>Volume</a:t>
            </a:r>
          </a:p>
        </p:txBody>
      </p:sp>
      <p:cxnSp>
        <p:nvCxnSpPr>
          <p:cNvPr id="17" name="Straight Connector 16">
            <a:extLst>
              <a:ext uri="{FF2B5EF4-FFF2-40B4-BE49-F238E27FC236}">
                <a16:creationId xmlns:a16="http://schemas.microsoft.com/office/drawing/2014/main" id="{183F564D-59A0-737C-76AF-B435A1D5324B}"/>
              </a:ext>
            </a:extLst>
          </p:cNvPr>
          <p:cNvCxnSpPr>
            <a:cxnSpLocks/>
          </p:cNvCxnSpPr>
          <p:nvPr/>
        </p:nvCxnSpPr>
        <p:spPr>
          <a:xfrm flipH="1">
            <a:off x="4714876" y="3836988"/>
            <a:ext cx="19049" cy="1802371"/>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147DA42-8B39-EEAB-1469-7F69AF57AEF9}"/>
              </a:ext>
            </a:extLst>
          </p:cNvPr>
          <p:cNvCxnSpPr>
            <a:cxnSpLocks/>
          </p:cNvCxnSpPr>
          <p:nvPr/>
        </p:nvCxnSpPr>
        <p:spPr>
          <a:xfrm>
            <a:off x="1246789" y="3844018"/>
            <a:ext cx="3448050" cy="1587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1F0146F-3619-86F5-1BB2-B60153FD6F32}"/>
              </a:ext>
            </a:extLst>
          </p:cNvPr>
          <p:cNvSpPr txBox="1"/>
          <p:nvPr/>
        </p:nvSpPr>
        <p:spPr>
          <a:xfrm>
            <a:off x="5896303" y="1893332"/>
            <a:ext cx="2144111" cy="923330"/>
          </a:xfrm>
          <a:prstGeom prst="rect">
            <a:avLst/>
          </a:prstGeom>
          <a:noFill/>
        </p:spPr>
        <p:txBody>
          <a:bodyPr wrap="square" rtlCol="0">
            <a:spAutoFit/>
          </a:bodyPr>
          <a:lstStyle/>
          <a:p>
            <a:pPr algn="ctr"/>
            <a:r>
              <a:rPr lang="en-NZ" dirty="0"/>
              <a:t>Huntly sets the price at the  margin of the market</a:t>
            </a:r>
          </a:p>
        </p:txBody>
      </p:sp>
      <p:cxnSp>
        <p:nvCxnSpPr>
          <p:cNvPr id="23" name="Straight Arrow Connector 22">
            <a:extLst>
              <a:ext uri="{FF2B5EF4-FFF2-40B4-BE49-F238E27FC236}">
                <a16:creationId xmlns:a16="http://schemas.microsoft.com/office/drawing/2014/main" id="{ED6CAB2C-99FD-A8AD-FB77-3EC02731D286}"/>
              </a:ext>
            </a:extLst>
          </p:cNvPr>
          <p:cNvCxnSpPr/>
          <p:nvPr/>
        </p:nvCxnSpPr>
        <p:spPr>
          <a:xfrm flipH="1">
            <a:off x="5192110" y="2532993"/>
            <a:ext cx="970565" cy="130399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Footer Placeholder 12">
            <a:extLst>
              <a:ext uri="{FF2B5EF4-FFF2-40B4-BE49-F238E27FC236}">
                <a16:creationId xmlns:a16="http://schemas.microsoft.com/office/drawing/2014/main" id="{2E237A71-53EE-55CF-93A0-DA0789CC6973}"/>
              </a:ext>
            </a:extLst>
          </p:cNvPr>
          <p:cNvSpPr>
            <a:spLocks noGrp="1"/>
          </p:cNvSpPr>
          <p:nvPr>
            <p:ph type="ftr" sz="quarter" idx="11"/>
          </p:nvPr>
        </p:nvSpPr>
        <p:spPr/>
        <p:txBody>
          <a:bodyPr/>
          <a:lstStyle/>
          <a:p>
            <a:r>
              <a:rPr lang="en-NZ"/>
              <a:t>Geoff Bertram</a:t>
            </a:r>
          </a:p>
        </p:txBody>
      </p:sp>
      <p:sp>
        <p:nvSpPr>
          <p:cNvPr id="18" name="Slide Number Placeholder 17">
            <a:extLst>
              <a:ext uri="{FF2B5EF4-FFF2-40B4-BE49-F238E27FC236}">
                <a16:creationId xmlns:a16="http://schemas.microsoft.com/office/drawing/2014/main" id="{ACB8A7FA-933D-82CC-912D-5B22ADD74EAD}"/>
              </a:ext>
            </a:extLst>
          </p:cNvPr>
          <p:cNvSpPr>
            <a:spLocks noGrp="1"/>
          </p:cNvSpPr>
          <p:nvPr>
            <p:ph type="sldNum" sz="quarter" idx="12"/>
          </p:nvPr>
        </p:nvSpPr>
        <p:spPr/>
        <p:txBody>
          <a:bodyPr/>
          <a:lstStyle/>
          <a:p>
            <a:fld id="{FBFD2361-A777-489E-AE15-9CA2EE224833}" type="slidenum">
              <a:rPr lang="en-NZ" smtClean="0"/>
              <a:t>41</a:t>
            </a:fld>
            <a:endParaRPr lang="en-NZ"/>
          </a:p>
        </p:txBody>
      </p:sp>
      <p:sp>
        <p:nvSpPr>
          <p:cNvPr id="19" name="Date Placeholder 18">
            <a:extLst>
              <a:ext uri="{FF2B5EF4-FFF2-40B4-BE49-F238E27FC236}">
                <a16:creationId xmlns:a16="http://schemas.microsoft.com/office/drawing/2014/main" id="{03017364-DB61-EB5D-B85E-C256DF123C66}"/>
              </a:ext>
            </a:extLst>
          </p:cNvPr>
          <p:cNvSpPr>
            <a:spLocks noGrp="1"/>
          </p:cNvSpPr>
          <p:nvPr>
            <p:ph type="dt" sz="half" idx="10"/>
          </p:nvPr>
        </p:nvSpPr>
        <p:spPr/>
        <p:txBody>
          <a:bodyPr/>
          <a:lstStyle/>
          <a:p>
            <a:fld id="{826C7FE3-14B6-4D6E-A3CD-A14592195CDA}" type="datetime1">
              <a:rPr lang="en-NZ" smtClean="0"/>
              <a:t>18/07/2026</a:t>
            </a:fld>
            <a:endParaRPr lang="en-NZ"/>
          </a:p>
        </p:txBody>
      </p:sp>
    </p:spTree>
    <p:extLst>
      <p:ext uri="{BB962C8B-B14F-4D97-AF65-F5344CB8AC3E}">
        <p14:creationId xmlns:p14="http://schemas.microsoft.com/office/powerpoint/2010/main" val="180364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F1AED-6B2C-088A-E655-4980EABE9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1E7BD-DF5E-DC72-D47F-D1AE9F8B5817}"/>
              </a:ext>
            </a:extLst>
          </p:cNvPr>
          <p:cNvSpPr>
            <a:spLocks noGrp="1"/>
          </p:cNvSpPr>
          <p:nvPr>
            <p:ph type="title"/>
          </p:nvPr>
        </p:nvSpPr>
        <p:spPr>
          <a:xfrm>
            <a:off x="652780" y="249765"/>
            <a:ext cx="10485216" cy="484894"/>
          </a:xfrm>
          <a:solidFill>
            <a:schemeClr val="bg1"/>
          </a:solidFill>
        </p:spPr>
        <p:txBody>
          <a:bodyPr>
            <a:normAutofit fontScale="90000"/>
          </a:bodyPr>
          <a:lstStyle/>
          <a:p>
            <a:pPr algn="ctr"/>
            <a:r>
              <a:rPr lang="en-NZ" sz="2400" dirty="0">
                <a:solidFill>
                  <a:schemeClr val="tx1"/>
                </a:solidFill>
                <a:latin typeface="Calibri" panose="020F0502020204030204" pitchFamily="34" charset="0"/>
                <a:cs typeface="Calibri" panose="020F0502020204030204" pitchFamily="34" charset="0"/>
              </a:rPr>
              <a:t>Curtailment: suppose entry of distributed renewables is confined within the existing market model</a:t>
            </a:r>
          </a:p>
        </p:txBody>
      </p:sp>
      <p:sp>
        <p:nvSpPr>
          <p:cNvPr id="3" name="Slide Number Placeholder 2">
            <a:extLst>
              <a:ext uri="{FF2B5EF4-FFF2-40B4-BE49-F238E27FC236}">
                <a16:creationId xmlns:a16="http://schemas.microsoft.com/office/drawing/2014/main" id="{1B628AE9-D5A6-8E52-60B5-B0DC23651982}"/>
              </a:ext>
            </a:extLst>
          </p:cNvPr>
          <p:cNvSpPr>
            <a:spLocks noGrp="1"/>
          </p:cNvSpPr>
          <p:nvPr>
            <p:ph type="sldNum" sz="quarter" idx="12"/>
          </p:nvPr>
        </p:nvSpPr>
        <p:spPr/>
        <p:txBody>
          <a:bodyPr/>
          <a:lstStyle/>
          <a:p>
            <a:fld id="{44D41F4A-5EE8-46C5-8867-2BF5C384F50E}" type="slidenum">
              <a:rPr lang="en-NZ" smtClean="0"/>
              <a:t>42</a:t>
            </a:fld>
            <a:endParaRPr lang="en-NZ" dirty="0"/>
          </a:p>
        </p:txBody>
      </p:sp>
      <p:cxnSp>
        <p:nvCxnSpPr>
          <p:cNvPr id="5" name="Straight Connector 4">
            <a:extLst>
              <a:ext uri="{FF2B5EF4-FFF2-40B4-BE49-F238E27FC236}">
                <a16:creationId xmlns:a16="http://schemas.microsoft.com/office/drawing/2014/main" id="{471093BF-C42A-9055-1D5A-3C585338C626}"/>
              </a:ext>
            </a:extLst>
          </p:cNvPr>
          <p:cNvCxnSpPr/>
          <p:nvPr/>
        </p:nvCxnSpPr>
        <p:spPr>
          <a:xfrm>
            <a:off x="1276350" y="1828800"/>
            <a:ext cx="0" cy="4352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DDB024C-BA66-69CC-1E15-3A3F1E160683}"/>
              </a:ext>
            </a:extLst>
          </p:cNvPr>
          <p:cNvCxnSpPr>
            <a:cxnSpLocks/>
          </p:cNvCxnSpPr>
          <p:nvPr/>
        </p:nvCxnSpPr>
        <p:spPr>
          <a:xfrm flipH="1" flipV="1">
            <a:off x="1276350" y="6184900"/>
            <a:ext cx="6723409" cy="279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EFA647F-97F8-F5D4-4CC2-1E1FB716369B}"/>
              </a:ext>
            </a:extLst>
          </p:cNvPr>
          <p:cNvCxnSpPr/>
          <p:nvPr/>
        </p:nvCxnSpPr>
        <p:spPr>
          <a:xfrm>
            <a:off x="4152900" y="1524000"/>
            <a:ext cx="1847850" cy="436245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737E727-166C-C479-9E9E-A9AE34B38D7E}"/>
              </a:ext>
            </a:extLst>
          </p:cNvPr>
          <p:cNvSpPr txBox="1"/>
          <p:nvPr/>
        </p:nvSpPr>
        <p:spPr>
          <a:xfrm>
            <a:off x="3582803" y="1071327"/>
            <a:ext cx="981359" cy="369332"/>
          </a:xfrm>
          <a:prstGeom prst="rect">
            <a:avLst/>
          </a:prstGeom>
          <a:noFill/>
        </p:spPr>
        <p:txBody>
          <a:bodyPr wrap="none" rtlCol="0">
            <a:spAutoFit/>
          </a:bodyPr>
          <a:lstStyle/>
          <a:p>
            <a:r>
              <a:rPr lang="en-NZ" dirty="0"/>
              <a:t>Demand</a:t>
            </a:r>
          </a:p>
        </p:txBody>
      </p:sp>
      <p:cxnSp>
        <p:nvCxnSpPr>
          <p:cNvPr id="12" name="Straight Connector 11">
            <a:extLst>
              <a:ext uri="{FF2B5EF4-FFF2-40B4-BE49-F238E27FC236}">
                <a16:creationId xmlns:a16="http://schemas.microsoft.com/office/drawing/2014/main" id="{0E9B8D42-7996-C383-D3EB-06B0445781A9}"/>
              </a:ext>
            </a:extLst>
          </p:cNvPr>
          <p:cNvCxnSpPr>
            <a:cxnSpLocks/>
          </p:cNvCxnSpPr>
          <p:nvPr/>
        </p:nvCxnSpPr>
        <p:spPr>
          <a:xfrm>
            <a:off x="1276350" y="5570538"/>
            <a:ext cx="3448050" cy="1587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684969-E0C1-998D-0DFE-95BD5757A960}"/>
              </a:ext>
            </a:extLst>
          </p:cNvPr>
          <p:cNvCxnSpPr>
            <a:cxnSpLocks/>
          </p:cNvCxnSpPr>
          <p:nvPr/>
        </p:nvCxnSpPr>
        <p:spPr>
          <a:xfrm flipV="1">
            <a:off x="4724401" y="3836988"/>
            <a:ext cx="0" cy="174942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E269D12-1735-4AA7-9893-ED5042010110}"/>
              </a:ext>
            </a:extLst>
          </p:cNvPr>
          <p:cNvCxnSpPr>
            <a:cxnSpLocks/>
          </p:cNvCxnSpPr>
          <p:nvPr/>
        </p:nvCxnSpPr>
        <p:spPr>
          <a:xfrm>
            <a:off x="5870576" y="3896178"/>
            <a:ext cx="0" cy="2392362"/>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E424030-0FA7-0BAF-CF81-595738CFB5E2}"/>
              </a:ext>
            </a:extLst>
          </p:cNvPr>
          <p:cNvCxnSpPr>
            <a:cxnSpLocks/>
          </p:cNvCxnSpPr>
          <p:nvPr/>
        </p:nvCxnSpPr>
        <p:spPr>
          <a:xfrm>
            <a:off x="1266826" y="3853421"/>
            <a:ext cx="3467099" cy="1372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B4DA8EA-3B29-EA20-326E-F3FAA7DB1D07}"/>
              </a:ext>
            </a:extLst>
          </p:cNvPr>
          <p:cNvSpPr txBox="1"/>
          <p:nvPr/>
        </p:nvSpPr>
        <p:spPr>
          <a:xfrm>
            <a:off x="7593238" y="3520559"/>
            <a:ext cx="813043" cy="369332"/>
          </a:xfrm>
          <a:prstGeom prst="rect">
            <a:avLst/>
          </a:prstGeom>
          <a:noFill/>
        </p:spPr>
        <p:txBody>
          <a:bodyPr wrap="none" rtlCol="0">
            <a:spAutoFit/>
          </a:bodyPr>
          <a:lstStyle/>
          <a:p>
            <a:r>
              <a:rPr lang="en-NZ" dirty="0"/>
              <a:t>Supply</a:t>
            </a:r>
          </a:p>
        </p:txBody>
      </p:sp>
      <p:sp>
        <p:nvSpPr>
          <p:cNvPr id="27" name="TextBox 26">
            <a:extLst>
              <a:ext uri="{FF2B5EF4-FFF2-40B4-BE49-F238E27FC236}">
                <a16:creationId xmlns:a16="http://schemas.microsoft.com/office/drawing/2014/main" id="{433CB0F3-6F27-932E-265E-77581B2AF7ED}"/>
              </a:ext>
            </a:extLst>
          </p:cNvPr>
          <p:cNvSpPr txBox="1"/>
          <p:nvPr/>
        </p:nvSpPr>
        <p:spPr>
          <a:xfrm>
            <a:off x="793812" y="3653910"/>
            <a:ext cx="800098" cy="369332"/>
          </a:xfrm>
          <a:prstGeom prst="rect">
            <a:avLst/>
          </a:prstGeom>
          <a:noFill/>
        </p:spPr>
        <p:txBody>
          <a:bodyPr wrap="square" rtlCol="0">
            <a:spAutoFit/>
          </a:bodyPr>
          <a:lstStyle/>
          <a:p>
            <a:r>
              <a:rPr lang="en-NZ" dirty="0" err="1"/>
              <a:t>P</a:t>
            </a:r>
            <a:r>
              <a:rPr lang="en-NZ" cap="small" baseline="-25000" dirty="0" err="1"/>
              <a:t>mc</a:t>
            </a:r>
            <a:endParaRPr lang="en-NZ" dirty="0"/>
          </a:p>
        </p:txBody>
      </p:sp>
      <p:sp>
        <p:nvSpPr>
          <p:cNvPr id="28" name="TextBox 27">
            <a:extLst>
              <a:ext uri="{FF2B5EF4-FFF2-40B4-BE49-F238E27FC236}">
                <a16:creationId xmlns:a16="http://schemas.microsoft.com/office/drawing/2014/main" id="{86DAD623-00B0-540B-32DE-7A1BCFEC4FAE}"/>
              </a:ext>
            </a:extLst>
          </p:cNvPr>
          <p:cNvSpPr txBox="1"/>
          <p:nvPr/>
        </p:nvSpPr>
        <p:spPr>
          <a:xfrm>
            <a:off x="858173" y="5385872"/>
            <a:ext cx="367408" cy="369332"/>
          </a:xfrm>
          <a:prstGeom prst="rect">
            <a:avLst/>
          </a:prstGeom>
          <a:noFill/>
        </p:spPr>
        <p:txBody>
          <a:bodyPr wrap="none" rtlCol="0">
            <a:spAutoFit/>
          </a:bodyPr>
          <a:lstStyle/>
          <a:p>
            <a:r>
              <a:rPr lang="en-NZ" dirty="0"/>
              <a:t>P</a:t>
            </a:r>
            <a:r>
              <a:rPr lang="en-NZ" strike="dblStrike" baseline="-25000" dirty="0"/>
              <a:t>L</a:t>
            </a:r>
            <a:endParaRPr lang="en-NZ" dirty="0"/>
          </a:p>
        </p:txBody>
      </p:sp>
      <p:cxnSp>
        <p:nvCxnSpPr>
          <p:cNvPr id="29" name="Straight Connector 28">
            <a:extLst>
              <a:ext uri="{FF2B5EF4-FFF2-40B4-BE49-F238E27FC236}">
                <a16:creationId xmlns:a16="http://schemas.microsoft.com/office/drawing/2014/main" id="{DFD83A70-9BA3-EC81-12A6-D10EF1DA9044}"/>
              </a:ext>
            </a:extLst>
          </p:cNvPr>
          <p:cNvCxnSpPr>
            <a:cxnSpLocks/>
          </p:cNvCxnSpPr>
          <p:nvPr/>
        </p:nvCxnSpPr>
        <p:spPr>
          <a:xfrm>
            <a:off x="5121986" y="3889891"/>
            <a:ext cx="13866" cy="2327339"/>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C7B0378-8CFC-6CA7-65CC-A57CEA6BEB74}"/>
              </a:ext>
            </a:extLst>
          </p:cNvPr>
          <p:cNvSpPr txBox="1"/>
          <p:nvPr/>
        </p:nvSpPr>
        <p:spPr>
          <a:xfrm>
            <a:off x="4968049" y="6263144"/>
            <a:ext cx="451264" cy="383479"/>
          </a:xfrm>
          <a:prstGeom prst="rect">
            <a:avLst/>
          </a:prstGeom>
          <a:noFill/>
        </p:spPr>
        <p:txBody>
          <a:bodyPr wrap="square" rtlCol="0">
            <a:spAutoFit/>
          </a:bodyPr>
          <a:lstStyle/>
          <a:p>
            <a:r>
              <a:rPr lang="en-NZ" dirty="0"/>
              <a:t>Q</a:t>
            </a:r>
            <a:r>
              <a:rPr lang="en-NZ" baseline="-25000" dirty="0"/>
              <a:t>1</a:t>
            </a:r>
            <a:endParaRPr lang="en-NZ" dirty="0"/>
          </a:p>
        </p:txBody>
      </p:sp>
      <p:sp>
        <p:nvSpPr>
          <p:cNvPr id="30" name="TextBox 29">
            <a:extLst>
              <a:ext uri="{FF2B5EF4-FFF2-40B4-BE49-F238E27FC236}">
                <a16:creationId xmlns:a16="http://schemas.microsoft.com/office/drawing/2014/main" id="{264B9348-2DD4-B8DE-6AC4-11D7A160B0A3}"/>
              </a:ext>
            </a:extLst>
          </p:cNvPr>
          <p:cNvSpPr txBox="1"/>
          <p:nvPr/>
        </p:nvSpPr>
        <p:spPr>
          <a:xfrm>
            <a:off x="793812" y="1524000"/>
            <a:ext cx="649537" cy="369332"/>
          </a:xfrm>
          <a:prstGeom prst="rect">
            <a:avLst/>
          </a:prstGeom>
          <a:noFill/>
        </p:spPr>
        <p:txBody>
          <a:bodyPr wrap="none" rtlCol="0">
            <a:spAutoFit/>
          </a:bodyPr>
          <a:lstStyle/>
          <a:p>
            <a:r>
              <a:rPr lang="en-NZ" dirty="0"/>
              <a:t>Price</a:t>
            </a:r>
          </a:p>
        </p:txBody>
      </p:sp>
      <p:sp>
        <p:nvSpPr>
          <p:cNvPr id="35" name="TextBox 34">
            <a:extLst>
              <a:ext uri="{FF2B5EF4-FFF2-40B4-BE49-F238E27FC236}">
                <a16:creationId xmlns:a16="http://schemas.microsoft.com/office/drawing/2014/main" id="{057F4BF0-B8BF-32C2-3741-75FDEF9ADB57}"/>
              </a:ext>
            </a:extLst>
          </p:cNvPr>
          <p:cNvSpPr txBox="1"/>
          <p:nvPr/>
        </p:nvSpPr>
        <p:spPr>
          <a:xfrm>
            <a:off x="6191253" y="6356350"/>
            <a:ext cx="1201484" cy="369332"/>
          </a:xfrm>
          <a:prstGeom prst="rect">
            <a:avLst/>
          </a:prstGeom>
          <a:noFill/>
        </p:spPr>
        <p:txBody>
          <a:bodyPr wrap="square" rtlCol="0">
            <a:spAutoFit/>
          </a:bodyPr>
          <a:lstStyle/>
          <a:p>
            <a:r>
              <a:rPr lang="en-NZ" dirty="0"/>
              <a:t>Volume</a:t>
            </a:r>
          </a:p>
        </p:txBody>
      </p:sp>
      <p:cxnSp>
        <p:nvCxnSpPr>
          <p:cNvPr id="38" name="Straight Connector 37">
            <a:extLst>
              <a:ext uri="{FF2B5EF4-FFF2-40B4-BE49-F238E27FC236}">
                <a16:creationId xmlns:a16="http://schemas.microsoft.com/office/drawing/2014/main" id="{BF5CEE82-5F6F-293B-B743-F8CCF369472B}"/>
              </a:ext>
            </a:extLst>
          </p:cNvPr>
          <p:cNvCxnSpPr>
            <a:cxnSpLocks/>
          </p:cNvCxnSpPr>
          <p:nvPr/>
        </p:nvCxnSpPr>
        <p:spPr>
          <a:xfrm flipV="1">
            <a:off x="6857663" y="3853421"/>
            <a:ext cx="0" cy="17147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964EB0F-C60B-44FD-DFF3-1675FC4A4E31}"/>
              </a:ext>
            </a:extLst>
          </p:cNvPr>
          <p:cNvCxnSpPr>
            <a:cxnSpLocks/>
          </p:cNvCxnSpPr>
          <p:nvPr/>
        </p:nvCxnSpPr>
        <p:spPr>
          <a:xfrm>
            <a:off x="4642305" y="5586417"/>
            <a:ext cx="2208456" cy="27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71AF358-EB10-64F9-FF55-992D551F8720}"/>
              </a:ext>
            </a:extLst>
          </p:cNvPr>
          <p:cNvCxnSpPr>
            <a:cxnSpLocks/>
          </p:cNvCxnSpPr>
          <p:nvPr/>
        </p:nvCxnSpPr>
        <p:spPr>
          <a:xfrm>
            <a:off x="4767262" y="4885735"/>
            <a:ext cx="2024733"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706BF1D-9AE1-2802-5C76-C7101020DC44}"/>
              </a:ext>
            </a:extLst>
          </p:cNvPr>
          <p:cNvCxnSpPr>
            <a:cxnSpLocks/>
          </p:cNvCxnSpPr>
          <p:nvPr/>
        </p:nvCxnSpPr>
        <p:spPr>
          <a:xfrm>
            <a:off x="6857663" y="3828772"/>
            <a:ext cx="735575" cy="82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CC2FC44-7B83-AA7D-B960-9274735A5EF8}"/>
              </a:ext>
            </a:extLst>
          </p:cNvPr>
          <p:cNvSpPr txBox="1"/>
          <p:nvPr/>
        </p:nvSpPr>
        <p:spPr>
          <a:xfrm>
            <a:off x="5669756" y="6212819"/>
            <a:ext cx="451264" cy="383479"/>
          </a:xfrm>
          <a:prstGeom prst="rect">
            <a:avLst/>
          </a:prstGeom>
          <a:noFill/>
        </p:spPr>
        <p:txBody>
          <a:bodyPr wrap="square" rtlCol="0">
            <a:spAutoFit/>
          </a:bodyPr>
          <a:lstStyle/>
          <a:p>
            <a:r>
              <a:rPr lang="en-NZ" dirty="0"/>
              <a:t>Q</a:t>
            </a:r>
            <a:r>
              <a:rPr lang="en-NZ" baseline="-25000" dirty="0"/>
              <a:t>2</a:t>
            </a:r>
            <a:endParaRPr lang="en-NZ" dirty="0"/>
          </a:p>
        </p:txBody>
      </p:sp>
      <p:sp>
        <p:nvSpPr>
          <p:cNvPr id="18" name="Right Brace 17">
            <a:extLst>
              <a:ext uri="{FF2B5EF4-FFF2-40B4-BE49-F238E27FC236}">
                <a16:creationId xmlns:a16="http://schemas.microsoft.com/office/drawing/2014/main" id="{10C83D4C-7FB2-39E3-2580-678F0AD246B0}"/>
              </a:ext>
            </a:extLst>
          </p:cNvPr>
          <p:cNvSpPr/>
          <p:nvPr/>
        </p:nvSpPr>
        <p:spPr>
          <a:xfrm rot="16200000">
            <a:off x="6173734" y="3077404"/>
            <a:ext cx="357708" cy="9144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2AA51714-E746-DAE0-411D-029C5A03D694}"/>
              </a:ext>
            </a:extLst>
          </p:cNvPr>
          <p:cNvSpPr txBox="1"/>
          <p:nvPr/>
        </p:nvSpPr>
        <p:spPr>
          <a:xfrm>
            <a:off x="5574418" y="1081452"/>
            <a:ext cx="1548734" cy="1477328"/>
          </a:xfrm>
          <a:prstGeom prst="rect">
            <a:avLst/>
          </a:prstGeom>
          <a:noFill/>
        </p:spPr>
        <p:txBody>
          <a:bodyPr wrap="square" rtlCol="0">
            <a:spAutoFit/>
          </a:bodyPr>
          <a:lstStyle/>
          <a:p>
            <a:pPr algn="ctr"/>
            <a:r>
              <a:rPr lang="en-NZ" dirty="0"/>
              <a:t>This excess supply has to be curtailed to balance the market</a:t>
            </a:r>
          </a:p>
        </p:txBody>
      </p:sp>
      <p:sp>
        <p:nvSpPr>
          <p:cNvPr id="22" name="Arrow: Down 21">
            <a:extLst>
              <a:ext uri="{FF2B5EF4-FFF2-40B4-BE49-F238E27FC236}">
                <a16:creationId xmlns:a16="http://schemas.microsoft.com/office/drawing/2014/main" id="{32F038FA-8740-24E7-FACE-7B5B23F21226}"/>
              </a:ext>
            </a:extLst>
          </p:cNvPr>
          <p:cNvSpPr/>
          <p:nvPr/>
        </p:nvSpPr>
        <p:spPr>
          <a:xfrm>
            <a:off x="6255910" y="2519364"/>
            <a:ext cx="193355" cy="692854"/>
          </a:xfrm>
          <a:prstGeom prst="down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23" name="Straight Connector 22">
            <a:extLst>
              <a:ext uri="{FF2B5EF4-FFF2-40B4-BE49-F238E27FC236}">
                <a16:creationId xmlns:a16="http://schemas.microsoft.com/office/drawing/2014/main" id="{CDE5C970-5FB0-9358-B63B-F7F78D7FE4EF}"/>
              </a:ext>
            </a:extLst>
          </p:cNvPr>
          <p:cNvCxnSpPr>
            <a:cxnSpLocks/>
          </p:cNvCxnSpPr>
          <p:nvPr/>
        </p:nvCxnSpPr>
        <p:spPr>
          <a:xfrm flipV="1">
            <a:off x="4733925" y="3855802"/>
            <a:ext cx="0" cy="17147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F110099-ADB6-60CE-3A4F-B5E2D0BB170A}"/>
              </a:ext>
            </a:extLst>
          </p:cNvPr>
          <p:cNvCxnSpPr>
            <a:cxnSpLocks/>
          </p:cNvCxnSpPr>
          <p:nvPr/>
        </p:nvCxnSpPr>
        <p:spPr>
          <a:xfrm flipV="1">
            <a:off x="4713064" y="3865525"/>
            <a:ext cx="613743" cy="82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D3AA1328-FF10-CE08-7CBE-E5299BD26375}"/>
              </a:ext>
            </a:extLst>
          </p:cNvPr>
          <p:cNvCxnSpPr/>
          <p:nvPr/>
        </p:nvCxnSpPr>
        <p:spPr>
          <a:xfrm>
            <a:off x="5162691" y="6008914"/>
            <a:ext cx="67689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Footer Placeholder 48">
            <a:extLst>
              <a:ext uri="{FF2B5EF4-FFF2-40B4-BE49-F238E27FC236}">
                <a16:creationId xmlns:a16="http://schemas.microsoft.com/office/drawing/2014/main" id="{37B58E56-0675-D21D-5BA6-A674CAF9E007}"/>
              </a:ext>
            </a:extLst>
          </p:cNvPr>
          <p:cNvSpPr>
            <a:spLocks noGrp="1"/>
          </p:cNvSpPr>
          <p:nvPr>
            <p:ph type="ftr" sz="quarter" idx="11"/>
          </p:nvPr>
        </p:nvSpPr>
        <p:spPr>
          <a:xfrm>
            <a:off x="825540" y="6517281"/>
            <a:ext cx="6297612" cy="365125"/>
          </a:xfrm>
        </p:spPr>
        <p:txBody>
          <a:bodyPr/>
          <a:lstStyle/>
          <a:p>
            <a:r>
              <a:rPr lang="en-US"/>
              <a:t>Geoff Bertram</a:t>
            </a:r>
            <a:endParaRPr lang="en-US" dirty="0"/>
          </a:p>
        </p:txBody>
      </p:sp>
      <p:sp>
        <p:nvSpPr>
          <p:cNvPr id="50" name="TextBox 49">
            <a:extLst>
              <a:ext uri="{FF2B5EF4-FFF2-40B4-BE49-F238E27FC236}">
                <a16:creationId xmlns:a16="http://schemas.microsoft.com/office/drawing/2014/main" id="{D76210B2-76B2-4257-2DA6-88E37A2D446E}"/>
              </a:ext>
            </a:extLst>
          </p:cNvPr>
          <p:cNvSpPr txBox="1"/>
          <p:nvPr/>
        </p:nvSpPr>
        <p:spPr>
          <a:xfrm>
            <a:off x="8559740" y="1457892"/>
            <a:ext cx="3254315" cy="1754326"/>
          </a:xfrm>
          <a:prstGeom prst="rect">
            <a:avLst/>
          </a:prstGeom>
          <a:solidFill>
            <a:schemeClr val="bg1"/>
          </a:solidFill>
        </p:spPr>
        <p:txBody>
          <a:bodyPr wrap="square" rtlCol="0">
            <a:spAutoFit/>
          </a:bodyPr>
          <a:lstStyle/>
          <a:p>
            <a:pPr algn="ctr"/>
            <a:r>
              <a:rPr lang="en-NZ" dirty="0">
                <a:solidFill>
                  <a:srgbClr val="C00000"/>
                </a:solidFill>
                <a:latin typeface="Calibri" panose="020F0502020204030204" pitchFamily="34" charset="0"/>
                <a:cs typeface="Calibri" panose="020F0502020204030204" pitchFamily="34" charset="0"/>
              </a:rPr>
              <a:t>The diagram is effectively averaging over periods of scarcity and abundance, with excess “faceplate” capacity in wind and solar that is fully utilised only part of the time</a:t>
            </a:r>
          </a:p>
        </p:txBody>
      </p:sp>
      <p:sp>
        <p:nvSpPr>
          <p:cNvPr id="4" name="Date Placeholder 3">
            <a:extLst>
              <a:ext uri="{FF2B5EF4-FFF2-40B4-BE49-F238E27FC236}">
                <a16:creationId xmlns:a16="http://schemas.microsoft.com/office/drawing/2014/main" id="{EC09778D-9CE6-18B3-1897-931E11A7B808}"/>
              </a:ext>
            </a:extLst>
          </p:cNvPr>
          <p:cNvSpPr>
            <a:spLocks noGrp="1"/>
          </p:cNvSpPr>
          <p:nvPr>
            <p:ph type="dt" sz="half" idx="10"/>
          </p:nvPr>
        </p:nvSpPr>
        <p:spPr/>
        <p:txBody>
          <a:bodyPr/>
          <a:lstStyle/>
          <a:p>
            <a:fld id="{E33457BB-BF90-48B6-AA92-34CE3DE4CE2F}" type="datetime1">
              <a:rPr lang="en-NZ" smtClean="0"/>
              <a:t>18/07/2026</a:t>
            </a:fld>
            <a:endParaRPr lang="en-NZ"/>
          </a:p>
        </p:txBody>
      </p:sp>
    </p:spTree>
    <p:extLst>
      <p:ext uri="{BB962C8B-B14F-4D97-AF65-F5344CB8AC3E}">
        <p14:creationId xmlns:p14="http://schemas.microsoft.com/office/powerpoint/2010/main" val="318415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subTnLst>
                                    <p:animClr clrSpc="rgb" dir="cw">
                                      <p:cBhvr override="childStyle">
                                        <p:cTn dur="1" fill="hold" display="0" masterRel="nextClick" afterEffect="1"/>
                                        <p:tgtEl>
                                          <p:spTgt spid="29"/>
                                        </p:tgtEl>
                                        <p:attrNameLst>
                                          <p:attrName>ppt_c</p:attrName>
                                        </p:attrNameLst>
                                      </p:cBhvr>
                                      <p:to>
                                        <a:srgbClr val="ACACC8"/>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5" grpId="0"/>
      <p:bldP spid="18" grpId="0" animBg="1"/>
      <p:bldP spid="20" grpId="0"/>
      <p:bldP spid="22" grpId="0" animBg="1"/>
      <p:bldP spid="5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C928-B812-C735-E8F8-23FD89A12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C2CEC-B4D8-41E7-E2F8-08E102F32BA6}"/>
              </a:ext>
            </a:extLst>
          </p:cNvPr>
          <p:cNvSpPr>
            <a:spLocks noGrp="1"/>
          </p:cNvSpPr>
          <p:nvPr>
            <p:ph type="title"/>
          </p:nvPr>
        </p:nvSpPr>
        <p:spPr>
          <a:xfrm>
            <a:off x="677333" y="387330"/>
            <a:ext cx="10034209" cy="1016000"/>
          </a:xfrm>
          <a:solidFill>
            <a:schemeClr val="bg1"/>
          </a:solidFill>
        </p:spPr>
        <p:txBody>
          <a:bodyPr>
            <a:normAutofit fontScale="90000"/>
          </a:bodyPr>
          <a:lstStyle/>
          <a:p>
            <a:pPr algn="ctr"/>
            <a:r>
              <a:rPr lang="en-NZ" dirty="0">
                <a:solidFill>
                  <a:schemeClr val="tx1"/>
                </a:solidFill>
                <a:latin typeface="Calibri" panose="020F0502020204030204" pitchFamily="34" charset="0"/>
                <a:cs typeface="Calibri" panose="020F0502020204030204" pitchFamily="34" charset="0"/>
              </a:rPr>
              <a:t>The rules for who gets curtailed clearly depend on the market structure after entry of distributed renewables</a:t>
            </a:r>
          </a:p>
        </p:txBody>
      </p:sp>
      <p:sp>
        <p:nvSpPr>
          <p:cNvPr id="5" name="Content Placeholder 4">
            <a:extLst>
              <a:ext uri="{FF2B5EF4-FFF2-40B4-BE49-F238E27FC236}">
                <a16:creationId xmlns:a16="http://schemas.microsoft.com/office/drawing/2014/main" id="{DB347F04-4206-6090-78D2-026E49ACC93B}"/>
              </a:ext>
            </a:extLst>
          </p:cNvPr>
          <p:cNvSpPr>
            <a:spLocks noGrp="1"/>
          </p:cNvSpPr>
          <p:nvPr>
            <p:ph idx="1"/>
          </p:nvPr>
        </p:nvSpPr>
        <p:spPr>
          <a:xfrm>
            <a:off x="561218" y="1755764"/>
            <a:ext cx="10266438" cy="4833285"/>
          </a:xfrm>
          <a:solidFill>
            <a:schemeClr val="bg1"/>
          </a:solidFill>
        </p:spPr>
        <p:txBody>
          <a:bodyPr>
            <a:normAutofit/>
          </a:bodyPr>
          <a:lstStyle/>
          <a:p>
            <a:pPr marL="285750" indent="-285750">
              <a:spcAft>
                <a:spcPts val="1200"/>
              </a:spcAft>
              <a:buClr>
                <a:schemeClr val="tx1"/>
              </a:buClr>
              <a:buSzPct val="100000"/>
              <a:buFont typeface="Arial" panose="020B0604020202020204" pitchFamily="34" charset="0"/>
              <a:buChar char="•"/>
            </a:pPr>
            <a:r>
              <a:rPr lang="en-NZ" sz="2400" dirty="0">
                <a:latin typeface="Calibri" panose="020F0502020204030204" pitchFamily="34" charset="0"/>
                <a:cs typeface="Calibri" panose="020F0502020204030204" pitchFamily="34" charset="0"/>
              </a:rPr>
              <a:t>Transpower and </a:t>
            </a:r>
            <a:r>
              <a:rPr lang="en-NZ" sz="2400" dirty="0" err="1">
                <a:latin typeface="Calibri" panose="020F0502020204030204" pitchFamily="34" charset="0"/>
                <a:cs typeface="Calibri" panose="020F0502020204030204" pitchFamily="34" charset="0"/>
              </a:rPr>
              <a:t>gentailer</a:t>
            </a:r>
            <a:r>
              <a:rPr lang="en-NZ" sz="2400" dirty="0">
                <a:latin typeface="Calibri" panose="020F0502020204030204" pitchFamily="34" charset="0"/>
                <a:cs typeface="Calibri" panose="020F0502020204030204" pitchFamily="34" charset="0"/>
              </a:rPr>
              <a:t> incumbents assume they get scheduled as usual while the distributed solar and wind get curtailed by the local network operator, under the general heading of “demand management”, directed from the centre by the wholesale system operator and implemented at local level by distribution companies.</a:t>
            </a:r>
          </a:p>
          <a:p>
            <a:pPr marL="285750" indent="-285750">
              <a:spcAft>
                <a:spcPts val="1200"/>
              </a:spcAft>
              <a:buClr>
                <a:schemeClr val="tx1"/>
              </a:buClr>
              <a:buSzPct val="100000"/>
              <a:buFont typeface="Arial" panose="020B0604020202020204" pitchFamily="34" charset="0"/>
              <a:buChar char="•"/>
            </a:pPr>
            <a:r>
              <a:rPr lang="en-NZ" sz="2400" dirty="0">
                <a:latin typeface="Calibri" panose="020F0502020204030204" pitchFamily="34" charset="0"/>
                <a:cs typeface="Calibri" panose="020F0502020204030204" pitchFamily="34" charset="0"/>
              </a:rPr>
              <a:t>But the heritage hydro assets are the prime potential source of battery-type firming for intermittent distributed renewables  =&gt; there’s a case for systematically curtailing hydro output when there’s an abundance of sun and wind and giving those renewables first place in the dispatch queue</a:t>
            </a:r>
          </a:p>
          <a:p>
            <a:pPr marL="285750" indent="-285750">
              <a:spcAft>
                <a:spcPts val="1200"/>
              </a:spcAft>
              <a:buClr>
                <a:schemeClr val="tx1"/>
              </a:buClr>
              <a:buSzPct val="100000"/>
              <a:buFont typeface="Arial" panose="020B0604020202020204" pitchFamily="34" charset="0"/>
              <a:buChar char="•"/>
            </a:pPr>
            <a:r>
              <a:rPr lang="en-NZ" sz="2400" dirty="0">
                <a:latin typeface="Calibri" panose="020F0502020204030204" pitchFamily="34" charset="0"/>
                <a:cs typeface="Calibri" panose="020F0502020204030204" pitchFamily="34" charset="0"/>
              </a:rPr>
              <a:t>We’ve done some modelling of this, looking at physical stocks and flows.</a:t>
            </a:r>
          </a:p>
        </p:txBody>
      </p:sp>
      <p:sp>
        <p:nvSpPr>
          <p:cNvPr id="3" name="Footer Placeholder 2">
            <a:extLst>
              <a:ext uri="{FF2B5EF4-FFF2-40B4-BE49-F238E27FC236}">
                <a16:creationId xmlns:a16="http://schemas.microsoft.com/office/drawing/2014/main" id="{D6DAB9EC-BF74-D21D-BC7F-425E6B34E91E}"/>
              </a:ext>
            </a:extLst>
          </p:cNvPr>
          <p:cNvSpPr>
            <a:spLocks noGrp="1"/>
          </p:cNvSpPr>
          <p:nvPr>
            <p:ph type="ftr" sz="quarter" idx="11"/>
          </p:nvPr>
        </p:nvSpPr>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B178CBD3-F2D7-D7CE-5D08-F90CF3B584C9}"/>
              </a:ext>
            </a:extLst>
          </p:cNvPr>
          <p:cNvSpPr>
            <a:spLocks noGrp="1"/>
          </p:cNvSpPr>
          <p:nvPr>
            <p:ph type="sldNum" sz="quarter" idx="12"/>
          </p:nvPr>
        </p:nvSpPr>
        <p:spPr/>
        <p:txBody>
          <a:bodyPr/>
          <a:lstStyle/>
          <a:p>
            <a:fld id="{D57F1E4F-1CFF-5643-939E-217C01CDF565}" type="slidenum">
              <a:rPr lang="en-US" smtClean="0"/>
              <a:pPr/>
              <a:t>43</a:t>
            </a:fld>
            <a:endParaRPr lang="en-US" dirty="0"/>
          </a:p>
        </p:txBody>
      </p:sp>
      <p:sp>
        <p:nvSpPr>
          <p:cNvPr id="6" name="Date Placeholder 5">
            <a:extLst>
              <a:ext uri="{FF2B5EF4-FFF2-40B4-BE49-F238E27FC236}">
                <a16:creationId xmlns:a16="http://schemas.microsoft.com/office/drawing/2014/main" id="{07A0CD92-0D4D-BC2A-3936-1324C629975A}"/>
              </a:ext>
            </a:extLst>
          </p:cNvPr>
          <p:cNvSpPr>
            <a:spLocks noGrp="1"/>
          </p:cNvSpPr>
          <p:nvPr>
            <p:ph type="dt" sz="half" idx="10"/>
          </p:nvPr>
        </p:nvSpPr>
        <p:spPr/>
        <p:txBody>
          <a:bodyPr/>
          <a:lstStyle/>
          <a:p>
            <a:fld id="{A461CF6F-8DD9-45D0-8C52-B870599BC952}" type="datetime1">
              <a:rPr lang="en-NZ" smtClean="0"/>
              <a:t>18/07/2026</a:t>
            </a:fld>
            <a:endParaRPr lang="en-NZ"/>
          </a:p>
        </p:txBody>
      </p:sp>
    </p:spTree>
    <p:extLst>
      <p:ext uri="{BB962C8B-B14F-4D97-AF65-F5344CB8AC3E}">
        <p14:creationId xmlns:p14="http://schemas.microsoft.com/office/powerpoint/2010/main" val="359170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20F83D-EE18-2E55-54DB-A113CC89DB5A}"/>
              </a:ext>
            </a:extLst>
          </p:cNvPr>
          <p:cNvSpPr>
            <a:spLocks noGrp="1"/>
          </p:cNvSpPr>
          <p:nvPr>
            <p:ph type="title"/>
          </p:nvPr>
        </p:nvSpPr>
        <p:spPr>
          <a:xfrm>
            <a:off x="677333" y="234950"/>
            <a:ext cx="8596668" cy="533400"/>
          </a:xfrm>
        </p:spPr>
        <p:txBody>
          <a:bodyPr>
            <a:normAutofit/>
          </a:bodyPr>
          <a:lstStyle/>
          <a:p>
            <a:pPr algn="ctr"/>
            <a:r>
              <a:rPr lang="en-NZ" sz="2800" dirty="0">
                <a:solidFill>
                  <a:schemeClr val="tx1"/>
                </a:solidFill>
                <a:latin typeface="Calibri" panose="020F0502020204030204" pitchFamily="34" charset="0"/>
                <a:cs typeface="Calibri" panose="020F0502020204030204" pitchFamily="34" charset="0"/>
              </a:rPr>
              <a:t>Other elements of pricing</a:t>
            </a:r>
          </a:p>
        </p:txBody>
      </p:sp>
      <p:sp>
        <p:nvSpPr>
          <p:cNvPr id="6" name="Content Placeholder 5">
            <a:extLst>
              <a:ext uri="{FF2B5EF4-FFF2-40B4-BE49-F238E27FC236}">
                <a16:creationId xmlns:a16="http://schemas.microsoft.com/office/drawing/2014/main" id="{E23C674B-759F-07B6-047B-BC31DB6499F5}"/>
              </a:ext>
            </a:extLst>
          </p:cNvPr>
          <p:cNvSpPr>
            <a:spLocks noGrp="1"/>
          </p:cNvSpPr>
          <p:nvPr>
            <p:ph idx="1"/>
          </p:nvPr>
        </p:nvSpPr>
        <p:spPr>
          <a:xfrm>
            <a:off x="677333" y="1200150"/>
            <a:ext cx="9959135" cy="5156200"/>
          </a:xfrm>
        </p:spPr>
        <p:txBody>
          <a:bodyPr>
            <a:normAutofit fontScale="70000" lnSpcReduction="20000"/>
          </a:bodyPr>
          <a:lstStyle/>
          <a:p>
            <a:pPr marL="285750" indent="-285750">
              <a:spcBef>
                <a:spcPts val="1200"/>
              </a:spcBef>
              <a:buClr>
                <a:schemeClr val="tx1"/>
              </a:buClr>
              <a:buSzPct val="100000"/>
              <a:buFont typeface="Arial" panose="020B0604020202020204" pitchFamily="34" charset="0"/>
              <a:buChar char="•"/>
            </a:pPr>
            <a:r>
              <a:rPr lang="en-NZ" dirty="0"/>
              <a:t>Network service could possibly be priced for cost recovery under some political or regulatory constraint (such as the old elected EPB boards)</a:t>
            </a:r>
          </a:p>
          <a:p>
            <a:pPr marL="285750" indent="-285750">
              <a:spcBef>
                <a:spcPts val="1200"/>
              </a:spcBef>
              <a:buClr>
                <a:schemeClr val="tx1"/>
              </a:buClr>
              <a:buSzPct val="100000"/>
              <a:buFont typeface="Arial" panose="020B0604020202020204" pitchFamily="34" charset="0"/>
              <a:buChar char="•"/>
            </a:pPr>
            <a:r>
              <a:rPr lang="en-NZ" dirty="0"/>
              <a:t>Retail services would have a competitive market price</a:t>
            </a:r>
          </a:p>
          <a:p>
            <a:pPr marL="285750" indent="-285750">
              <a:spcBef>
                <a:spcPts val="1200"/>
              </a:spcBef>
              <a:buClr>
                <a:schemeClr val="tx1"/>
              </a:buClr>
              <a:buSzPct val="100000"/>
              <a:buFont typeface="Arial" panose="020B0604020202020204" pitchFamily="34" charset="0"/>
              <a:buChar char="•"/>
            </a:pPr>
            <a:r>
              <a:rPr lang="en-NZ" dirty="0"/>
              <a:t>Distributed supply could well have to face some sort of administered price, given that it is a mix of commercial enterprises and lifestyle household installations with an implicit reservation price of zero for surplus power.</a:t>
            </a:r>
          </a:p>
          <a:p>
            <a:pPr marL="285750" indent="-285750">
              <a:spcBef>
                <a:spcPts val="1200"/>
              </a:spcBef>
              <a:buClr>
                <a:schemeClr val="tx1"/>
              </a:buClr>
              <a:buSzPct val="100000"/>
              <a:buFont typeface="Arial" panose="020B0604020202020204" pitchFamily="34" charset="0"/>
              <a:buChar char="•"/>
            </a:pPr>
            <a:r>
              <a:rPr lang="en-NZ" dirty="0"/>
              <a:t>How the feed-in tariff rate gets set is thus an interesting design issue;</a:t>
            </a:r>
          </a:p>
          <a:p>
            <a:pPr marL="742950" lvl="1" indent="-285750">
              <a:spcBef>
                <a:spcPts val="1200"/>
              </a:spcBef>
              <a:buClr>
                <a:schemeClr val="tx1"/>
              </a:buClr>
              <a:buSzPct val="100000"/>
              <a:buFont typeface="Arial" panose="020B0604020202020204" pitchFamily="34" charset="0"/>
              <a:buChar char="•"/>
            </a:pPr>
            <a:r>
              <a:rPr lang="en-NZ" dirty="0"/>
              <a:t>One possibility: individual retailers bid for household supply, establishing a sort of competitive market price</a:t>
            </a:r>
          </a:p>
          <a:p>
            <a:pPr marL="742950" lvl="1" indent="-285750">
              <a:spcBef>
                <a:spcPts val="1200"/>
              </a:spcBef>
              <a:buClr>
                <a:schemeClr val="tx1"/>
              </a:buClr>
              <a:buSzPct val="100000"/>
              <a:buFont typeface="Arial" panose="020B0604020202020204" pitchFamily="34" charset="0"/>
              <a:buChar char="•"/>
            </a:pPr>
            <a:r>
              <a:rPr lang="en-NZ" dirty="0"/>
              <a:t>Another possibility: a regulator either sets the price at which all retailers purchase from households and other distributed producers, or sets the bounds within which power purchase price has to fall</a:t>
            </a:r>
          </a:p>
          <a:p>
            <a:pPr marL="742950" lvl="1" indent="-285750">
              <a:spcBef>
                <a:spcPts val="1200"/>
              </a:spcBef>
              <a:buClr>
                <a:schemeClr val="tx1"/>
              </a:buClr>
              <a:buSzPct val="100000"/>
              <a:buFont typeface="Arial" panose="020B0604020202020204" pitchFamily="34" charset="0"/>
              <a:buChar char="•"/>
            </a:pPr>
            <a:r>
              <a:rPr lang="en-NZ" dirty="0"/>
              <a:t>Or a development from the status quo: a price is set for grid supply, and distributed supply is priced to parity, with appropriate discounts and/or top-ups. That would leave price-making power with the </a:t>
            </a:r>
            <a:r>
              <a:rPr lang="en-NZ" dirty="0" err="1"/>
              <a:t>gentailers</a:t>
            </a:r>
            <a:r>
              <a:rPr lang="en-NZ" dirty="0"/>
              <a:t> and Transpower =&gt; the benefits from lower LRMC of distributed renewables might be suppressed</a:t>
            </a:r>
          </a:p>
          <a:p>
            <a:pPr marL="742950" lvl="1" indent="-285750">
              <a:spcBef>
                <a:spcPts val="1200"/>
              </a:spcBef>
              <a:buClr>
                <a:schemeClr val="tx1"/>
              </a:buClr>
              <a:buSzPct val="100000"/>
              <a:buFont typeface="Arial" panose="020B0604020202020204" pitchFamily="34" charset="0"/>
              <a:buChar char="•"/>
            </a:pPr>
            <a:r>
              <a:rPr lang="en-US" dirty="0"/>
              <a:t>The </a:t>
            </a:r>
            <a:r>
              <a:rPr lang="en-US" u="sng" dirty="0"/>
              <a:t>commercial (as distinct from lifestyle) </a:t>
            </a:r>
            <a:r>
              <a:rPr lang="en-US" dirty="0"/>
              <a:t>viability of small-scale distributed generation such as rooftop solar and small windfarms is quite sensitive to the price structure facing households: for example, the </a:t>
            </a:r>
            <a:r>
              <a:rPr lang="en-US" dirty="0" err="1"/>
              <a:t>Labour</a:t>
            </a:r>
            <a:r>
              <a:rPr lang="en-US" dirty="0"/>
              <a:t> Government’s decision removing low-fixed-charge regulation was a quick way to make rooftop solar less economic.</a:t>
            </a:r>
          </a:p>
        </p:txBody>
      </p:sp>
      <p:sp>
        <p:nvSpPr>
          <p:cNvPr id="3" name="Footer Placeholder 2">
            <a:extLst>
              <a:ext uri="{FF2B5EF4-FFF2-40B4-BE49-F238E27FC236}">
                <a16:creationId xmlns:a16="http://schemas.microsoft.com/office/drawing/2014/main" id="{010F5465-8AF3-7FB3-F9F0-1E72BCD2C5C1}"/>
              </a:ext>
            </a:extLst>
          </p:cNvPr>
          <p:cNvSpPr>
            <a:spLocks noGrp="1"/>
          </p:cNvSpPr>
          <p:nvPr>
            <p:ph type="ftr" sz="quarter" idx="11"/>
          </p:nvPr>
        </p:nvSpPr>
        <p:spPr/>
        <p:txBody>
          <a:bodyPr/>
          <a:lstStyle/>
          <a:p>
            <a:r>
              <a:rPr lang="en-US"/>
              <a:t>Geoff Bertram</a:t>
            </a:r>
            <a:endParaRPr lang="en-US" dirty="0"/>
          </a:p>
        </p:txBody>
      </p:sp>
      <p:sp>
        <p:nvSpPr>
          <p:cNvPr id="4" name="Slide Number Placeholder 3">
            <a:extLst>
              <a:ext uri="{FF2B5EF4-FFF2-40B4-BE49-F238E27FC236}">
                <a16:creationId xmlns:a16="http://schemas.microsoft.com/office/drawing/2014/main" id="{ECE7A0A5-8014-328B-5737-4B8082C8002F}"/>
              </a:ext>
            </a:extLst>
          </p:cNvPr>
          <p:cNvSpPr>
            <a:spLocks noGrp="1"/>
          </p:cNvSpPr>
          <p:nvPr>
            <p:ph type="sldNum" sz="quarter" idx="12"/>
          </p:nvPr>
        </p:nvSpPr>
        <p:spPr/>
        <p:txBody>
          <a:bodyPr/>
          <a:lstStyle/>
          <a:p>
            <a:fld id="{D57F1E4F-1CFF-5643-939E-217C01CDF565}" type="slidenum">
              <a:rPr lang="en-US" smtClean="0"/>
              <a:pPr/>
              <a:t>44</a:t>
            </a:fld>
            <a:endParaRPr lang="en-US" dirty="0"/>
          </a:p>
        </p:txBody>
      </p:sp>
      <p:sp>
        <p:nvSpPr>
          <p:cNvPr id="2" name="Date Placeholder 1">
            <a:extLst>
              <a:ext uri="{FF2B5EF4-FFF2-40B4-BE49-F238E27FC236}">
                <a16:creationId xmlns:a16="http://schemas.microsoft.com/office/drawing/2014/main" id="{F2723F6A-1FAC-9856-65D0-D82A73E09FA5}"/>
              </a:ext>
            </a:extLst>
          </p:cNvPr>
          <p:cNvSpPr>
            <a:spLocks noGrp="1"/>
          </p:cNvSpPr>
          <p:nvPr>
            <p:ph type="dt" sz="half" idx="10"/>
          </p:nvPr>
        </p:nvSpPr>
        <p:spPr/>
        <p:txBody>
          <a:bodyPr/>
          <a:lstStyle/>
          <a:p>
            <a:fld id="{503C6E6A-F9A7-4195-9433-6736DC5DFD1F}" type="datetime1">
              <a:rPr lang="en-NZ" smtClean="0"/>
              <a:t>18/07/2026</a:t>
            </a:fld>
            <a:endParaRPr lang="en-NZ"/>
          </a:p>
        </p:txBody>
      </p:sp>
    </p:spTree>
    <p:extLst>
      <p:ext uri="{BB962C8B-B14F-4D97-AF65-F5344CB8AC3E}">
        <p14:creationId xmlns:p14="http://schemas.microsoft.com/office/powerpoint/2010/main" val="145330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E52776-CEE7-D416-2FAF-123D80CAE6A4}"/>
              </a:ext>
            </a:extLst>
          </p:cNvPr>
          <p:cNvSpPr>
            <a:spLocks noGrp="1"/>
          </p:cNvSpPr>
          <p:nvPr>
            <p:ph type="title"/>
          </p:nvPr>
        </p:nvSpPr>
        <p:spPr>
          <a:xfrm>
            <a:off x="1797666" y="540170"/>
            <a:ext cx="8596668" cy="941408"/>
          </a:xfrm>
        </p:spPr>
        <p:txBody>
          <a:bodyPr>
            <a:normAutofit/>
          </a:bodyPr>
          <a:lstStyle/>
          <a:p>
            <a:pPr algn="ctr"/>
            <a:r>
              <a:rPr lang="en-NZ" sz="2400" dirty="0">
                <a:solidFill>
                  <a:schemeClr val="tx1"/>
                </a:solidFill>
                <a:latin typeface="Calibri" panose="020F0502020204030204" pitchFamily="34" charset="0"/>
                <a:cs typeface="Calibri" panose="020F0502020204030204" pitchFamily="34" charset="0"/>
              </a:rPr>
              <a:t>Summary: the new technologies open up a wide range of new options for consumers both individually and as local collectives</a:t>
            </a:r>
          </a:p>
        </p:txBody>
      </p:sp>
      <p:sp>
        <p:nvSpPr>
          <p:cNvPr id="5" name="Content Placeholder 4">
            <a:extLst>
              <a:ext uri="{FF2B5EF4-FFF2-40B4-BE49-F238E27FC236}">
                <a16:creationId xmlns:a16="http://schemas.microsoft.com/office/drawing/2014/main" id="{F0654CE8-50E8-F3EF-5010-B63B4F621922}"/>
              </a:ext>
            </a:extLst>
          </p:cNvPr>
          <p:cNvSpPr>
            <a:spLocks noGrp="1"/>
          </p:cNvSpPr>
          <p:nvPr>
            <p:ph idx="1"/>
          </p:nvPr>
        </p:nvSpPr>
        <p:spPr>
          <a:xfrm>
            <a:off x="677333" y="1770928"/>
            <a:ext cx="9906583" cy="4296072"/>
          </a:xfrm>
        </p:spPr>
        <p:txBody>
          <a:bodyPr>
            <a:normAutofit fontScale="85000" lnSpcReduction="10000"/>
          </a:bodyPr>
          <a:lstStyle/>
          <a:p>
            <a:pPr marL="285750" indent="-285750">
              <a:buClr>
                <a:schemeClr val="tx1"/>
              </a:buClr>
              <a:buSzPct val="100000"/>
              <a:buFont typeface="Arial" panose="020B0604020202020204" pitchFamily="34" charset="0"/>
              <a:buChar char="•"/>
            </a:pPr>
            <a:r>
              <a:rPr lang="en-NZ" dirty="0"/>
              <a:t>Essentially, in the long run each consumer can choose between living off-grid or with grid connection</a:t>
            </a:r>
          </a:p>
          <a:p>
            <a:pPr marL="285750" indent="-285750">
              <a:buClr>
                <a:schemeClr val="tx1"/>
              </a:buClr>
              <a:buSzPct val="100000"/>
              <a:buFont typeface="Arial" panose="020B0604020202020204" pitchFamily="34" charset="0"/>
              <a:buChar char="•"/>
            </a:pPr>
            <a:r>
              <a:rPr lang="en-NZ" dirty="0"/>
              <a:t>To keep grid connection the preferred choice, grid electricity has to be priced competitively and offer added value compared with stand-alone individual or community prosumers</a:t>
            </a:r>
          </a:p>
          <a:p>
            <a:pPr marL="285750" indent="-285750">
              <a:buClr>
                <a:schemeClr val="tx1"/>
              </a:buClr>
              <a:buSzPct val="100000"/>
              <a:buFont typeface="Arial" panose="020B0604020202020204" pitchFamily="34" charset="0"/>
              <a:buChar char="•"/>
            </a:pPr>
            <a:r>
              <a:rPr lang="en-NZ" dirty="0"/>
              <a:t>That cannot be achieved with the present asset valuations of </a:t>
            </a:r>
            <a:r>
              <a:rPr lang="en-NZ" dirty="0" err="1"/>
              <a:t>gentailers</a:t>
            </a:r>
            <a:r>
              <a:rPr lang="en-NZ" dirty="0"/>
              <a:t> and Transpower =&gt; some mechanism for write-offs is required</a:t>
            </a:r>
          </a:p>
          <a:p>
            <a:pPr marL="285750" indent="-285750">
              <a:buClr>
                <a:schemeClr val="tx1"/>
              </a:buClr>
              <a:buSzPct val="100000"/>
              <a:buFont typeface="Arial" panose="020B0604020202020204" pitchFamily="34" charset="0"/>
              <a:buChar char="•"/>
            </a:pPr>
            <a:r>
              <a:rPr lang="en-NZ" dirty="0"/>
              <a:t>The market will eventually do this – by simply stranding un- or under-utilised assets</a:t>
            </a:r>
          </a:p>
          <a:p>
            <a:pPr marL="285750" indent="-285750">
              <a:buClr>
                <a:schemeClr val="tx1"/>
              </a:buClr>
              <a:buSzPct val="100000"/>
              <a:buFont typeface="Arial" panose="020B0604020202020204" pitchFamily="34" charset="0"/>
              <a:buChar char="•"/>
            </a:pPr>
            <a:r>
              <a:rPr lang="en-NZ" dirty="0"/>
              <a:t>Incumbent industry players will obviously want taxpayers to pick up the cost (the usual socialise-the-losses model after decades of profiteering)</a:t>
            </a:r>
          </a:p>
          <a:p>
            <a:pPr marL="285750" indent="-285750">
              <a:buClr>
                <a:schemeClr val="tx1"/>
              </a:buClr>
              <a:buSzPct val="100000"/>
              <a:buFont typeface="Arial" panose="020B0604020202020204" pitchFamily="34" charset="0"/>
              <a:buChar char="•"/>
            </a:pPr>
            <a:r>
              <a:rPr lang="en-NZ" dirty="0"/>
              <a:t>The politics are not easy!</a:t>
            </a:r>
          </a:p>
        </p:txBody>
      </p:sp>
      <p:sp>
        <p:nvSpPr>
          <p:cNvPr id="2" name="Footer Placeholder 1">
            <a:extLst>
              <a:ext uri="{FF2B5EF4-FFF2-40B4-BE49-F238E27FC236}">
                <a16:creationId xmlns:a16="http://schemas.microsoft.com/office/drawing/2014/main" id="{D67A66DC-4DAC-98A8-6C1C-96C4E8E677BC}"/>
              </a:ext>
            </a:extLst>
          </p:cNvPr>
          <p:cNvSpPr>
            <a:spLocks noGrp="1"/>
          </p:cNvSpPr>
          <p:nvPr>
            <p:ph type="ftr" sz="quarter" idx="11"/>
          </p:nvPr>
        </p:nvSpPr>
        <p:spPr/>
        <p:txBody>
          <a:bodyPr/>
          <a:lstStyle/>
          <a:p>
            <a:r>
              <a:rPr lang="en-US"/>
              <a:t>Geoff Bertram</a:t>
            </a:r>
            <a:endParaRPr lang="en-US" dirty="0"/>
          </a:p>
        </p:txBody>
      </p:sp>
      <p:sp>
        <p:nvSpPr>
          <p:cNvPr id="3" name="Slide Number Placeholder 2">
            <a:extLst>
              <a:ext uri="{FF2B5EF4-FFF2-40B4-BE49-F238E27FC236}">
                <a16:creationId xmlns:a16="http://schemas.microsoft.com/office/drawing/2014/main" id="{EB1D457D-CA5A-CE7F-3238-F01A33E8C86A}"/>
              </a:ext>
            </a:extLst>
          </p:cNvPr>
          <p:cNvSpPr>
            <a:spLocks noGrp="1"/>
          </p:cNvSpPr>
          <p:nvPr>
            <p:ph type="sldNum" sz="quarter" idx="12"/>
          </p:nvPr>
        </p:nvSpPr>
        <p:spPr/>
        <p:txBody>
          <a:bodyPr/>
          <a:lstStyle/>
          <a:p>
            <a:fld id="{D57F1E4F-1CFF-5643-939E-217C01CDF565}" type="slidenum">
              <a:rPr lang="en-US" smtClean="0"/>
              <a:pPr/>
              <a:t>45</a:t>
            </a:fld>
            <a:endParaRPr lang="en-US" dirty="0"/>
          </a:p>
        </p:txBody>
      </p:sp>
      <p:sp>
        <p:nvSpPr>
          <p:cNvPr id="6" name="Date Placeholder 5">
            <a:extLst>
              <a:ext uri="{FF2B5EF4-FFF2-40B4-BE49-F238E27FC236}">
                <a16:creationId xmlns:a16="http://schemas.microsoft.com/office/drawing/2014/main" id="{1C16B144-5485-948F-929A-9EC778E1EAC4}"/>
              </a:ext>
            </a:extLst>
          </p:cNvPr>
          <p:cNvSpPr>
            <a:spLocks noGrp="1"/>
          </p:cNvSpPr>
          <p:nvPr>
            <p:ph type="dt" sz="half" idx="10"/>
          </p:nvPr>
        </p:nvSpPr>
        <p:spPr/>
        <p:txBody>
          <a:bodyPr/>
          <a:lstStyle/>
          <a:p>
            <a:fld id="{6B48C87C-36EB-4048-865D-56A2014A579E}" type="datetime1">
              <a:rPr lang="en-NZ" smtClean="0"/>
              <a:t>18/07/2026</a:t>
            </a:fld>
            <a:endParaRPr lang="en-NZ"/>
          </a:p>
        </p:txBody>
      </p:sp>
    </p:spTree>
    <p:extLst>
      <p:ext uri="{BB962C8B-B14F-4D97-AF65-F5344CB8AC3E}">
        <p14:creationId xmlns:p14="http://schemas.microsoft.com/office/powerpoint/2010/main" val="296795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CA55D-AE64-A2A1-FD6D-573BD5D39DC1}"/>
            </a:ext>
          </a:extLst>
        </p:cNvPr>
        <p:cNvGrpSpPr/>
        <p:nvPr/>
      </p:nvGrpSpPr>
      <p:grpSpPr>
        <a:xfrm>
          <a:off x="0" y="0"/>
          <a:ext cx="0" cy="0"/>
          <a:chOff x="0" y="0"/>
          <a:chExt cx="0" cy="0"/>
        </a:xfrm>
      </p:grpSpPr>
      <p:sp>
        <p:nvSpPr>
          <p:cNvPr id="61" name="Rectangle 60">
            <a:extLst>
              <a:ext uri="{FF2B5EF4-FFF2-40B4-BE49-F238E27FC236}">
                <a16:creationId xmlns:a16="http://schemas.microsoft.com/office/drawing/2014/main" id="{ADE4DC18-C6A3-D766-91CA-084808E0A6D2}"/>
              </a:ext>
            </a:extLst>
          </p:cNvPr>
          <p:cNvSpPr/>
          <p:nvPr/>
        </p:nvSpPr>
        <p:spPr>
          <a:xfrm>
            <a:off x="2235197" y="2002971"/>
            <a:ext cx="2654726" cy="136548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solidFill>
                  <a:schemeClr val="tx1"/>
                </a:solidFill>
              </a:rPr>
              <a:t>Increased revenue</a:t>
            </a:r>
          </a:p>
        </p:txBody>
      </p:sp>
      <p:sp>
        <p:nvSpPr>
          <p:cNvPr id="64" name="Right Triangle 63">
            <a:extLst>
              <a:ext uri="{FF2B5EF4-FFF2-40B4-BE49-F238E27FC236}">
                <a16:creationId xmlns:a16="http://schemas.microsoft.com/office/drawing/2014/main" id="{E713B1D0-A704-305B-819C-A377F5E4F979}"/>
              </a:ext>
            </a:extLst>
          </p:cNvPr>
          <p:cNvSpPr/>
          <p:nvPr/>
        </p:nvSpPr>
        <p:spPr>
          <a:xfrm flipH="1">
            <a:off x="4882407" y="3340218"/>
            <a:ext cx="876904" cy="492669"/>
          </a:xfrm>
          <a:prstGeom prst="rtTriangl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2" name="Rectangle 61">
            <a:extLst>
              <a:ext uri="{FF2B5EF4-FFF2-40B4-BE49-F238E27FC236}">
                <a16:creationId xmlns:a16="http://schemas.microsoft.com/office/drawing/2014/main" id="{6530EB06-5CAE-0B75-64D2-991080E7BCB6}"/>
              </a:ext>
            </a:extLst>
          </p:cNvPr>
          <p:cNvSpPr/>
          <p:nvPr/>
        </p:nvSpPr>
        <p:spPr>
          <a:xfrm>
            <a:off x="5711370" y="3343142"/>
            <a:ext cx="3882699" cy="492669"/>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solidFill>
                  <a:schemeClr val="tx1"/>
                </a:solidFill>
              </a:rPr>
              <a:t>Lower revenue</a:t>
            </a:r>
          </a:p>
        </p:txBody>
      </p:sp>
      <p:cxnSp>
        <p:nvCxnSpPr>
          <p:cNvPr id="3" name="Straight Connector 2">
            <a:extLst>
              <a:ext uri="{FF2B5EF4-FFF2-40B4-BE49-F238E27FC236}">
                <a16:creationId xmlns:a16="http://schemas.microsoft.com/office/drawing/2014/main" id="{BE214E34-F7A7-833D-6233-D425FF2FD62E}"/>
              </a:ext>
            </a:extLst>
          </p:cNvPr>
          <p:cNvCxnSpPr/>
          <p:nvPr/>
        </p:nvCxnSpPr>
        <p:spPr>
          <a:xfrm>
            <a:off x="2235198" y="1153886"/>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1E5CDAF1-65F6-9890-01CF-77077C876125}"/>
              </a:ext>
            </a:extLst>
          </p:cNvPr>
          <p:cNvCxnSpPr/>
          <p:nvPr/>
        </p:nvCxnSpPr>
        <p:spPr>
          <a:xfrm>
            <a:off x="9586686" y="1132114"/>
            <a:ext cx="0" cy="46010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DBAB9BAD-7BB3-20F2-01E5-5D9B2564A3B9}"/>
              </a:ext>
            </a:extLst>
          </p:cNvPr>
          <p:cNvCxnSpPr>
            <a:cxnSpLocks/>
          </p:cNvCxnSpPr>
          <p:nvPr/>
        </p:nvCxnSpPr>
        <p:spPr>
          <a:xfrm flipH="1">
            <a:off x="2264229" y="5733143"/>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D590611-D98B-B02B-C8A9-1313E7D45227}"/>
              </a:ext>
            </a:extLst>
          </p:cNvPr>
          <p:cNvCxnSpPr>
            <a:cxnSpLocks/>
          </p:cNvCxnSpPr>
          <p:nvPr/>
        </p:nvCxnSpPr>
        <p:spPr>
          <a:xfrm>
            <a:off x="4212227" y="835706"/>
            <a:ext cx="2445749" cy="4234434"/>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9CCBB2-87A7-6EA5-D7EB-33A28157727B}"/>
              </a:ext>
            </a:extLst>
          </p:cNvPr>
          <p:cNvCxnSpPr>
            <a:cxnSpLocks/>
          </p:cNvCxnSpPr>
          <p:nvPr/>
        </p:nvCxnSpPr>
        <p:spPr>
          <a:xfrm flipH="1">
            <a:off x="3422860" y="1889338"/>
            <a:ext cx="5155206" cy="2675095"/>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D498EC4-C3F5-5C89-77B4-E7B3B71BDF17}"/>
              </a:ext>
            </a:extLst>
          </p:cNvPr>
          <p:cNvSpPr txBox="1"/>
          <p:nvPr/>
        </p:nvSpPr>
        <p:spPr>
          <a:xfrm>
            <a:off x="1182917" y="485783"/>
            <a:ext cx="1081312" cy="646331"/>
          </a:xfrm>
          <a:prstGeom prst="rect">
            <a:avLst/>
          </a:prstGeom>
          <a:noFill/>
        </p:spPr>
        <p:txBody>
          <a:bodyPr wrap="square" rtlCol="0">
            <a:spAutoFit/>
          </a:bodyPr>
          <a:lstStyle/>
          <a:p>
            <a:pPr algn="ctr"/>
            <a:r>
              <a:rPr lang="en-NZ" b="1" dirty="0">
                <a:solidFill>
                  <a:srgbClr val="00B050"/>
                </a:solidFill>
              </a:rPr>
              <a:t>Price in period 1</a:t>
            </a:r>
          </a:p>
        </p:txBody>
      </p:sp>
      <p:sp>
        <p:nvSpPr>
          <p:cNvPr id="15" name="TextBox 14">
            <a:extLst>
              <a:ext uri="{FF2B5EF4-FFF2-40B4-BE49-F238E27FC236}">
                <a16:creationId xmlns:a16="http://schemas.microsoft.com/office/drawing/2014/main" id="{8BF6E961-A6D6-DD35-C419-55B62C233D1F}"/>
              </a:ext>
            </a:extLst>
          </p:cNvPr>
          <p:cNvSpPr txBox="1"/>
          <p:nvPr/>
        </p:nvSpPr>
        <p:spPr>
          <a:xfrm>
            <a:off x="9644747" y="485783"/>
            <a:ext cx="1081312" cy="646331"/>
          </a:xfrm>
          <a:prstGeom prst="rect">
            <a:avLst/>
          </a:prstGeom>
          <a:noFill/>
        </p:spPr>
        <p:txBody>
          <a:bodyPr wrap="square" rtlCol="0">
            <a:spAutoFit/>
          </a:bodyPr>
          <a:lstStyle/>
          <a:p>
            <a:pPr algn="ctr"/>
            <a:r>
              <a:rPr lang="en-NZ" b="1" dirty="0">
                <a:solidFill>
                  <a:srgbClr val="FF0000"/>
                </a:solidFill>
              </a:rPr>
              <a:t>Price in period 2</a:t>
            </a:r>
          </a:p>
        </p:txBody>
      </p:sp>
      <p:sp>
        <p:nvSpPr>
          <p:cNvPr id="16" name="TextBox 15">
            <a:extLst>
              <a:ext uri="{FF2B5EF4-FFF2-40B4-BE49-F238E27FC236}">
                <a16:creationId xmlns:a16="http://schemas.microsoft.com/office/drawing/2014/main" id="{3D899831-379F-00DD-1F27-BAC1E06EC52F}"/>
              </a:ext>
            </a:extLst>
          </p:cNvPr>
          <p:cNvSpPr txBox="1"/>
          <p:nvPr/>
        </p:nvSpPr>
        <p:spPr>
          <a:xfrm rot="3622094">
            <a:off x="3677745" y="1648283"/>
            <a:ext cx="2726644" cy="369332"/>
          </a:xfrm>
          <a:prstGeom prst="rect">
            <a:avLst/>
          </a:prstGeom>
          <a:noFill/>
        </p:spPr>
        <p:txBody>
          <a:bodyPr wrap="none" rtlCol="0">
            <a:spAutoFit/>
          </a:bodyPr>
          <a:lstStyle/>
          <a:p>
            <a:r>
              <a:rPr lang="en-NZ" dirty="0">
                <a:solidFill>
                  <a:srgbClr val="00B050"/>
                </a:solidFill>
              </a:rPr>
              <a:t>Demand curve in period 1</a:t>
            </a:r>
          </a:p>
        </p:txBody>
      </p:sp>
      <p:sp>
        <p:nvSpPr>
          <p:cNvPr id="18" name="TextBox 17">
            <a:extLst>
              <a:ext uri="{FF2B5EF4-FFF2-40B4-BE49-F238E27FC236}">
                <a16:creationId xmlns:a16="http://schemas.microsoft.com/office/drawing/2014/main" id="{E02A965E-48B2-F76E-9FBE-A3B0A5F0D307}"/>
              </a:ext>
            </a:extLst>
          </p:cNvPr>
          <p:cNvSpPr txBox="1"/>
          <p:nvPr/>
        </p:nvSpPr>
        <p:spPr>
          <a:xfrm rot="19944729">
            <a:off x="6164761" y="2047644"/>
            <a:ext cx="2726644" cy="369332"/>
          </a:xfrm>
          <a:prstGeom prst="rect">
            <a:avLst/>
          </a:prstGeom>
          <a:noFill/>
        </p:spPr>
        <p:txBody>
          <a:bodyPr wrap="none" rtlCol="0">
            <a:spAutoFit/>
          </a:bodyPr>
          <a:lstStyle/>
          <a:p>
            <a:r>
              <a:rPr lang="en-NZ" dirty="0">
                <a:solidFill>
                  <a:srgbClr val="FF0000"/>
                </a:solidFill>
              </a:rPr>
              <a:t>Demand curve in period 2</a:t>
            </a:r>
          </a:p>
        </p:txBody>
      </p:sp>
      <p:cxnSp>
        <p:nvCxnSpPr>
          <p:cNvPr id="21" name="Straight Connector 20">
            <a:extLst>
              <a:ext uri="{FF2B5EF4-FFF2-40B4-BE49-F238E27FC236}">
                <a16:creationId xmlns:a16="http://schemas.microsoft.com/office/drawing/2014/main" id="{9BE0F9F7-0C54-A518-4FC8-8FF7CDFF8263}"/>
              </a:ext>
            </a:extLst>
          </p:cNvPr>
          <p:cNvCxnSpPr>
            <a:cxnSpLocks/>
          </p:cNvCxnSpPr>
          <p:nvPr/>
        </p:nvCxnSpPr>
        <p:spPr>
          <a:xfrm flipH="1">
            <a:off x="2258800" y="3344987"/>
            <a:ext cx="7322457" cy="217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88C552F-54F2-617E-1731-3EB979A43BFF}"/>
              </a:ext>
            </a:extLst>
          </p:cNvPr>
          <p:cNvSpPr txBox="1"/>
          <p:nvPr/>
        </p:nvSpPr>
        <p:spPr>
          <a:xfrm>
            <a:off x="1826867" y="3138836"/>
            <a:ext cx="409086" cy="400110"/>
          </a:xfrm>
          <a:prstGeom prst="rect">
            <a:avLst/>
          </a:prstGeom>
          <a:noFill/>
        </p:spPr>
        <p:txBody>
          <a:bodyPr wrap="none" rtlCol="0">
            <a:spAutoFit/>
          </a:bodyPr>
          <a:lstStyle/>
          <a:p>
            <a:r>
              <a:rPr lang="en-NZ" sz="2000" b="1" dirty="0">
                <a:solidFill>
                  <a:srgbClr val="00B05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00B050"/>
                </a:solidFill>
                <a:latin typeface="Calibri" panose="020F0502020204030204" pitchFamily="34" charset="0"/>
                <a:ea typeface="Calibri" panose="020F0502020204030204" pitchFamily="34" charset="0"/>
                <a:cs typeface="Calibri" panose="020F0502020204030204" pitchFamily="34" charset="0"/>
              </a:rPr>
              <a:t>1</a:t>
            </a:r>
          </a:p>
        </p:txBody>
      </p:sp>
      <p:sp>
        <p:nvSpPr>
          <p:cNvPr id="24" name="TextBox 23">
            <a:extLst>
              <a:ext uri="{FF2B5EF4-FFF2-40B4-BE49-F238E27FC236}">
                <a16:creationId xmlns:a16="http://schemas.microsoft.com/office/drawing/2014/main" id="{053990A3-3F4B-97F2-0260-FF9F30B6C9F9}"/>
              </a:ext>
            </a:extLst>
          </p:cNvPr>
          <p:cNvSpPr txBox="1"/>
          <p:nvPr/>
        </p:nvSpPr>
        <p:spPr>
          <a:xfrm>
            <a:off x="9643749" y="3035877"/>
            <a:ext cx="409086" cy="400110"/>
          </a:xfrm>
          <a:prstGeom prst="rect">
            <a:avLst/>
          </a:prstGeom>
          <a:noFill/>
        </p:spPr>
        <p:txBody>
          <a:bodyPr wrap="none" rtlCol="0">
            <a:spAutoFit/>
          </a:bodyPr>
          <a:lstStyle/>
          <a:p>
            <a:r>
              <a:rPr lang="en-NZ" sz="2000" b="1" dirty="0">
                <a:solidFill>
                  <a:srgbClr val="FF000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FF0000"/>
                </a:solidFill>
                <a:latin typeface="Calibri" panose="020F0502020204030204" pitchFamily="34" charset="0"/>
                <a:ea typeface="Calibri" panose="020F0502020204030204" pitchFamily="34" charset="0"/>
                <a:cs typeface="Calibri" panose="020F0502020204030204" pitchFamily="34" charset="0"/>
              </a:rPr>
              <a:t>2</a:t>
            </a:r>
          </a:p>
        </p:txBody>
      </p:sp>
      <p:cxnSp>
        <p:nvCxnSpPr>
          <p:cNvPr id="25" name="Straight Connector 24">
            <a:extLst>
              <a:ext uri="{FF2B5EF4-FFF2-40B4-BE49-F238E27FC236}">
                <a16:creationId xmlns:a16="http://schemas.microsoft.com/office/drawing/2014/main" id="{08DC5B17-D3C8-8899-D225-667AB85B9782}"/>
              </a:ext>
            </a:extLst>
          </p:cNvPr>
          <p:cNvCxnSpPr>
            <a:cxnSpLocks/>
          </p:cNvCxnSpPr>
          <p:nvPr/>
        </p:nvCxnSpPr>
        <p:spPr>
          <a:xfrm>
            <a:off x="5711370" y="3396073"/>
            <a:ext cx="0" cy="235884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708140B9-7E4B-E39A-C188-B4D3B657F921}"/>
              </a:ext>
            </a:extLst>
          </p:cNvPr>
          <p:cNvSpPr txBox="1"/>
          <p:nvPr/>
        </p:nvSpPr>
        <p:spPr>
          <a:xfrm>
            <a:off x="1826867" y="6315628"/>
            <a:ext cx="8258625" cy="369332"/>
          </a:xfrm>
          <a:prstGeom prst="rect">
            <a:avLst/>
          </a:prstGeom>
          <a:noFill/>
        </p:spPr>
        <p:txBody>
          <a:bodyPr wrap="square" rtlCol="0">
            <a:spAutoFit/>
          </a:bodyPr>
          <a:lstStyle/>
          <a:p>
            <a:pPr algn="ctr"/>
            <a:r>
              <a:rPr lang="en-NZ" dirty="0"/>
              <a:t>Total available water</a:t>
            </a:r>
          </a:p>
        </p:txBody>
      </p:sp>
      <p:sp>
        <p:nvSpPr>
          <p:cNvPr id="28" name="Right Brace 27">
            <a:extLst>
              <a:ext uri="{FF2B5EF4-FFF2-40B4-BE49-F238E27FC236}">
                <a16:creationId xmlns:a16="http://schemas.microsoft.com/office/drawing/2014/main" id="{29CF1811-9829-75D5-3F89-B6374D6A7614}"/>
              </a:ext>
            </a:extLst>
          </p:cNvPr>
          <p:cNvSpPr/>
          <p:nvPr/>
        </p:nvSpPr>
        <p:spPr>
          <a:xfrm rot="5400000">
            <a:off x="5828303" y="2626792"/>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cxnSp>
        <p:nvCxnSpPr>
          <p:cNvPr id="30" name="Straight Arrow Connector 29">
            <a:extLst>
              <a:ext uri="{FF2B5EF4-FFF2-40B4-BE49-F238E27FC236}">
                <a16:creationId xmlns:a16="http://schemas.microsoft.com/office/drawing/2014/main" id="{1B5FE6C9-9ACC-9BB6-B7D1-3B18DD3EF4C7}"/>
              </a:ext>
            </a:extLst>
          </p:cNvPr>
          <p:cNvCxnSpPr>
            <a:cxnSpLocks/>
          </p:cNvCxnSpPr>
          <p:nvPr/>
        </p:nvCxnSpPr>
        <p:spPr>
          <a:xfrm>
            <a:off x="2264226" y="5573486"/>
            <a:ext cx="2643548" cy="0"/>
          </a:xfrm>
          <a:prstGeom prst="straightConnector1">
            <a:avLst/>
          </a:prstGeom>
          <a:ln>
            <a:solidFill>
              <a:srgbClr val="00B05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C02FD4A7-5F26-52C6-7AD7-011D4AB2EEA2}"/>
              </a:ext>
            </a:extLst>
          </p:cNvPr>
          <p:cNvSpPr txBox="1"/>
          <p:nvPr/>
        </p:nvSpPr>
        <p:spPr>
          <a:xfrm>
            <a:off x="2296943" y="5163848"/>
            <a:ext cx="2636951" cy="369332"/>
          </a:xfrm>
          <a:prstGeom prst="rect">
            <a:avLst/>
          </a:prstGeom>
          <a:noFill/>
          <a:ln>
            <a:solidFill>
              <a:srgbClr val="00B050"/>
            </a:solidFill>
          </a:ln>
        </p:spPr>
        <p:txBody>
          <a:bodyPr wrap="square" rtlCol="0">
            <a:spAutoFit/>
          </a:bodyPr>
          <a:lstStyle/>
          <a:p>
            <a:r>
              <a:rPr lang="en-NZ" dirty="0">
                <a:solidFill>
                  <a:srgbClr val="00B050"/>
                </a:solidFill>
              </a:rPr>
              <a:t>Generation in period 1</a:t>
            </a:r>
          </a:p>
        </p:txBody>
      </p:sp>
      <p:cxnSp>
        <p:nvCxnSpPr>
          <p:cNvPr id="32" name="Straight Arrow Connector 31">
            <a:extLst>
              <a:ext uri="{FF2B5EF4-FFF2-40B4-BE49-F238E27FC236}">
                <a16:creationId xmlns:a16="http://schemas.microsoft.com/office/drawing/2014/main" id="{9BE4528C-023F-C635-92B6-76D1165F40B3}"/>
              </a:ext>
            </a:extLst>
          </p:cNvPr>
          <p:cNvCxnSpPr>
            <a:cxnSpLocks/>
          </p:cNvCxnSpPr>
          <p:nvPr/>
        </p:nvCxnSpPr>
        <p:spPr>
          <a:xfrm>
            <a:off x="4907774" y="5573486"/>
            <a:ext cx="4629907" cy="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4EB67823-133F-2212-84DF-7B65A892175A}"/>
              </a:ext>
            </a:extLst>
          </p:cNvPr>
          <p:cNvSpPr txBox="1"/>
          <p:nvPr/>
        </p:nvSpPr>
        <p:spPr>
          <a:xfrm>
            <a:off x="6201390" y="5179857"/>
            <a:ext cx="2376676" cy="369332"/>
          </a:xfrm>
          <a:prstGeom prst="rect">
            <a:avLst/>
          </a:prstGeom>
          <a:noFill/>
          <a:ln>
            <a:solidFill>
              <a:srgbClr val="00B050"/>
            </a:solidFill>
          </a:ln>
        </p:spPr>
        <p:txBody>
          <a:bodyPr wrap="square" rtlCol="0">
            <a:spAutoFit/>
          </a:bodyPr>
          <a:lstStyle/>
          <a:p>
            <a:r>
              <a:rPr lang="en-NZ" dirty="0">
                <a:solidFill>
                  <a:srgbClr val="FF0000"/>
                </a:solidFill>
              </a:rPr>
              <a:t>Generation in period 2</a:t>
            </a:r>
          </a:p>
        </p:txBody>
      </p:sp>
      <p:sp>
        <p:nvSpPr>
          <p:cNvPr id="2" name="Title 1">
            <a:extLst>
              <a:ext uri="{FF2B5EF4-FFF2-40B4-BE49-F238E27FC236}">
                <a16:creationId xmlns:a16="http://schemas.microsoft.com/office/drawing/2014/main" id="{34097A2C-B920-0858-ED3B-B9E96C7C4107}"/>
              </a:ext>
            </a:extLst>
          </p:cNvPr>
          <p:cNvSpPr>
            <a:spLocks noGrp="1"/>
          </p:cNvSpPr>
          <p:nvPr>
            <p:ph type="title"/>
          </p:nvPr>
        </p:nvSpPr>
        <p:spPr>
          <a:xfrm>
            <a:off x="708648" y="45904"/>
            <a:ext cx="10515600" cy="464025"/>
          </a:xfrm>
        </p:spPr>
        <p:txBody>
          <a:bodyPr>
            <a:normAutofit/>
          </a:bodyPr>
          <a:lstStyle/>
          <a:p>
            <a:pPr algn="ctr"/>
            <a:r>
              <a:rPr lang="en-NZ" sz="2000" dirty="0">
                <a:latin typeface="Calibri" panose="020F0502020204030204" pitchFamily="34" charset="0"/>
                <a:ea typeface="Calibri" panose="020F0502020204030204" pitchFamily="34" charset="0"/>
                <a:cs typeface="Calibri" panose="020F0502020204030204" pitchFamily="34" charset="0"/>
              </a:rPr>
              <a:t>Market power and market failure: Monopolist with no reservoir constraint (Førsund 2007 Chapter 8)</a:t>
            </a:r>
            <a:endParaRPr lang="en-NZ" sz="2000" dirty="0"/>
          </a:p>
        </p:txBody>
      </p:sp>
      <p:sp>
        <p:nvSpPr>
          <p:cNvPr id="11" name="TextBox 10">
            <a:extLst>
              <a:ext uri="{FF2B5EF4-FFF2-40B4-BE49-F238E27FC236}">
                <a16:creationId xmlns:a16="http://schemas.microsoft.com/office/drawing/2014/main" id="{47EFCB18-A633-5857-DD50-1D162902DF6C}"/>
              </a:ext>
            </a:extLst>
          </p:cNvPr>
          <p:cNvSpPr txBox="1"/>
          <p:nvPr/>
        </p:nvSpPr>
        <p:spPr>
          <a:xfrm>
            <a:off x="5534920" y="5733143"/>
            <a:ext cx="431528" cy="461665"/>
          </a:xfrm>
          <a:prstGeom prst="rect">
            <a:avLst/>
          </a:prstGeom>
          <a:noFill/>
        </p:spPr>
        <p:txBody>
          <a:bodyPr wrap="none" rtlCol="0">
            <a:spAutoFit/>
          </a:bodyPr>
          <a:lstStyle/>
          <a:p>
            <a:r>
              <a:rPr lang="en-NZ" sz="2400" b="1" dirty="0" err="1">
                <a:latin typeface="Calibri" panose="020F0502020204030204" pitchFamily="34" charset="0"/>
                <a:ea typeface="Calibri" panose="020F0502020204030204" pitchFamily="34" charset="0"/>
                <a:cs typeface="Calibri" panose="020F0502020204030204" pitchFamily="34" charset="0"/>
              </a:rPr>
              <a:t>q</a:t>
            </a:r>
            <a:r>
              <a:rPr lang="en-NZ" sz="2400" b="1" baseline="-25000" dirty="0" err="1">
                <a:latin typeface="Calibri" panose="020F0502020204030204" pitchFamily="34" charset="0"/>
                <a:ea typeface="Calibri" panose="020F0502020204030204" pitchFamily="34" charset="0"/>
                <a:cs typeface="Calibri" panose="020F0502020204030204" pitchFamily="34" charset="0"/>
              </a:rPr>
              <a:t>s</a:t>
            </a:r>
            <a:endParaRPr lang="en-NZ" sz="2400" b="1" baseline="-25000" dirty="0">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948D8C1-BB43-070B-1842-2AC8CD38A4A3}"/>
              </a:ext>
            </a:extLst>
          </p:cNvPr>
          <p:cNvCxnSpPr>
            <a:cxnSpLocks/>
            <a:endCxn id="40" idx="0"/>
          </p:cNvCxnSpPr>
          <p:nvPr/>
        </p:nvCxnSpPr>
        <p:spPr>
          <a:xfrm>
            <a:off x="3466272" y="1284513"/>
            <a:ext cx="1372723" cy="4382682"/>
          </a:xfrm>
          <a:prstGeom prst="line">
            <a:avLst/>
          </a:prstGeom>
          <a:ln w="38100">
            <a:solidFill>
              <a:srgbClr val="00B050"/>
            </a:solidFill>
            <a:prstDash val="dash"/>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7CF457B-DC43-2DF1-4001-3FEDEC149218}"/>
              </a:ext>
            </a:extLst>
          </p:cNvPr>
          <p:cNvCxnSpPr>
            <a:cxnSpLocks/>
          </p:cNvCxnSpPr>
          <p:nvPr/>
        </p:nvCxnSpPr>
        <p:spPr>
          <a:xfrm flipH="1">
            <a:off x="4796515" y="2262146"/>
            <a:ext cx="4199337" cy="3481883"/>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F62D83B3-E306-9254-5510-9C602F9A0079}"/>
              </a:ext>
            </a:extLst>
          </p:cNvPr>
          <p:cNvCxnSpPr>
            <a:cxnSpLocks/>
          </p:cNvCxnSpPr>
          <p:nvPr/>
        </p:nvCxnSpPr>
        <p:spPr>
          <a:xfrm>
            <a:off x="4876799" y="2002971"/>
            <a:ext cx="0" cy="37301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A24F35D-8945-43A2-7747-CDA79EFA3D17}"/>
              </a:ext>
            </a:extLst>
          </p:cNvPr>
          <p:cNvCxnSpPr>
            <a:cxnSpLocks/>
          </p:cNvCxnSpPr>
          <p:nvPr/>
        </p:nvCxnSpPr>
        <p:spPr>
          <a:xfrm flipH="1" flipV="1">
            <a:off x="2220498" y="2009458"/>
            <a:ext cx="2643175" cy="802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56A69DD5-F37F-88B4-CA3F-3AAE53291AF8}"/>
              </a:ext>
            </a:extLst>
          </p:cNvPr>
          <p:cNvSpPr txBox="1"/>
          <p:nvPr/>
        </p:nvSpPr>
        <p:spPr>
          <a:xfrm>
            <a:off x="4580751" y="5667195"/>
            <a:ext cx="516488" cy="461665"/>
          </a:xfrm>
          <a:prstGeom prst="rect">
            <a:avLst/>
          </a:prstGeom>
          <a:noFill/>
        </p:spPr>
        <p:txBody>
          <a:bodyPr wrap="none" rtlCol="0">
            <a:spAutoFit/>
          </a:bodyPr>
          <a:lstStyle/>
          <a:p>
            <a:r>
              <a:rPr lang="en-NZ" sz="2400" b="1" dirty="0" err="1">
                <a:latin typeface="Calibri" panose="020F0502020204030204" pitchFamily="34" charset="0"/>
                <a:ea typeface="Calibri" panose="020F0502020204030204" pitchFamily="34" charset="0"/>
                <a:cs typeface="Calibri" panose="020F0502020204030204" pitchFamily="34" charset="0"/>
              </a:rPr>
              <a:t>q</a:t>
            </a:r>
            <a:r>
              <a:rPr lang="en-NZ" sz="2400" b="1" baseline="-25000" dirty="0" err="1">
                <a:latin typeface="Calibri" panose="020F0502020204030204" pitchFamily="34" charset="0"/>
                <a:ea typeface="Calibri" panose="020F0502020204030204" pitchFamily="34" charset="0"/>
                <a:cs typeface="Calibri" panose="020F0502020204030204" pitchFamily="34" charset="0"/>
              </a:rPr>
              <a:t>m</a:t>
            </a:r>
            <a:endParaRPr lang="en-NZ" sz="2400" b="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765D630C-523B-AFC5-33EF-DC774E61902D}"/>
              </a:ext>
            </a:extLst>
          </p:cNvPr>
          <p:cNvSpPr txBox="1"/>
          <p:nvPr/>
        </p:nvSpPr>
        <p:spPr>
          <a:xfrm>
            <a:off x="1654807" y="1778524"/>
            <a:ext cx="595091" cy="400110"/>
          </a:xfrm>
          <a:prstGeom prst="rect">
            <a:avLst/>
          </a:prstGeom>
          <a:noFill/>
        </p:spPr>
        <p:txBody>
          <a:bodyPr wrap="square" rtlCol="0">
            <a:spAutoFit/>
          </a:bodyPr>
          <a:lstStyle/>
          <a:p>
            <a:r>
              <a:rPr lang="en-NZ" sz="2000" b="1" dirty="0">
                <a:solidFill>
                  <a:srgbClr val="00B05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00B050"/>
                </a:solidFill>
                <a:latin typeface="Calibri" panose="020F0502020204030204" pitchFamily="34" charset="0"/>
                <a:ea typeface="Calibri" panose="020F0502020204030204" pitchFamily="34" charset="0"/>
                <a:cs typeface="Calibri" panose="020F0502020204030204" pitchFamily="34" charset="0"/>
              </a:rPr>
              <a:t>1m</a:t>
            </a:r>
          </a:p>
        </p:txBody>
      </p:sp>
      <p:cxnSp>
        <p:nvCxnSpPr>
          <p:cNvPr id="43" name="Straight Connector 42">
            <a:extLst>
              <a:ext uri="{FF2B5EF4-FFF2-40B4-BE49-F238E27FC236}">
                <a16:creationId xmlns:a16="http://schemas.microsoft.com/office/drawing/2014/main" id="{E27F377F-5A8C-AF83-CE8B-4C96DB17751E}"/>
              </a:ext>
            </a:extLst>
          </p:cNvPr>
          <p:cNvCxnSpPr>
            <a:cxnSpLocks/>
          </p:cNvCxnSpPr>
          <p:nvPr/>
        </p:nvCxnSpPr>
        <p:spPr>
          <a:xfrm flipH="1">
            <a:off x="4876799" y="3802638"/>
            <a:ext cx="4766950" cy="33831"/>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A41A8CF9-B608-7216-CF19-C24A3EC49B15}"/>
              </a:ext>
            </a:extLst>
          </p:cNvPr>
          <p:cNvSpPr txBox="1"/>
          <p:nvPr/>
        </p:nvSpPr>
        <p:spPr>
          <a:xfrm>
            <a:off x="9649178" y="3559731"/>
            <a:ext cx="548548" cy="400110"/>
          </a:xfrm>
          <a:prstGeom prst="rect">
            <a:avLst/>
          </a:prstGeom>
          <a:noFill/>
        </p:spPr>
        <p:txBody>
          <a:bodyPr wrap="none" rtlCol="0">
            <a:spAutoFit/>
          </a:bodyPr>
          <a:lstStyle/>
          <a:p>
            <a:r>
              <a:rPr lang="en-NZ" sz="2000" b="1" dirty="0">
                <a:solidFill>
                  <a:srgbClr val="FF0000"/>
                </a:solidFill>
                <a:latin typeface="Calibri" panose="020F0502020204030204" pitchFamily="34" charset="0"/>
                <a:ea typeface="Calibri" panose="020F0502020204030204" pitchFamily="34" charset="0"/>
                <a:cs typeface="Calibri" panose="020F0502020204030204" pitchFamily="34" charset="0"/>
              </a:rPr>
              <a:t>p</a:t>
            </a:r>
            <a:r>
              <a:rPr lang="en-NZ" sz="2000" b="1" baseline="-25000" dirty="0">
                <a:solidFill>
                  <a:srgbClr val="FF0000"/>
                </a:solidFill>
                <a:latin typeface="Calibri" panose="020F0502020204030204" pitchFamily="34" charset="0"/>
                <a:ea typeface="Calibri" panose="020F0502020204030204" pitchFamily="34" charset="0"/>
                <a:cs typeface="Calibri" panose="020F0502020204030204" pitchFamily="34" charset="0"/>
              </a:rPr>
              <a:t>2m</a:t>
            </a:r>
          </a:p>
        </p:txBody>
      </p:sp>
      <p:sp>
        <p:nvSpPr>
          <p:cNvPr id="49" name="TextBox 48">
            <a:extLst>
              <a:ext uri="{FF2B5EF4-FFF2-40B4-BE49-F238E27FC236}">
                <a16:creationId xmlns:a16="http://schemas.microsoft.com/office/drawing/2014/main" id="{60310B24-DAAB-69F0-D4DD-A6EC264E13B3}"/>
              </a:ext>
            </a:extLst>
          </p:cNvPr>
          <p:cNvSpPr txBox="1"/>
          <p:nvPr/>
        </p:nvSpPr>
        <p:spPr>
          <a:xfrm rot="19082414">
            <a:off x="7421345" y="2761850"/>
            <a:ext cx="2052100" cy="369332"/>
          </a:xfrm>
          <a:prstGeom prst="rect">
            <a:avLst/>
          </a:prstGeom>
          <a:noFill/>
        </p:spPr>
        <p:txBody>
          <a:bodyPr wrap="none" rtlCol="0">
            <a:spAutoFit/>
          </a:bodyPr>
          <a:lstStyle/>
          <a:p>
            <a:r>
              <a:rPr lang="en-NZ" dirty="0">
                <a:solidFill>
                  <a:srgbClr val="FF0000"/>
                </a:solidFill>
                <a:latin typeface="Calibri" panose="020F0502020204030204" pitchFamily="34" charset="0"/>
                <a:ea typeface="Calibri" panose="020F0502020204030204" pitchFamily="34" charset="0"/>
                <a:cs typeface="Calibri" panose="020F0502020204030204" pitchFamily="34" charset="0"/>
              </a:rPr>
              <a:t>Marginal revenue 2</a:t>
            </a:r>
          </a:p>
        </p:txBody>
      </p:sp>
      <p:sp>
        <p:nvSpPr>
          <p:cNvPr id="51" name="TextBox 50">
            <a:extLst>
              <a:ext uri="{FF2B5EF4-FFF2-40B4-BE49-F238E27FC236}">
                <a16:creationId xmlns:a16="http://schemas.microsoft.com/office/drawing/2014/main" id="{F38D0548-1D64-3EF1-E928-8E54888ED305}"/>
              </a:ext>
            </a:extLst>
          </p:cNvPr>
          <p:cNvSpPr txBox="1"/>
          <p:nvPr/>
        </p:nvSpPr>
        <p:spPr>
          <a:xfrm rot="4391888">
            <a:off x="2580649" y="1985764"/>
            <a:ext cx="2052100" cy="369332"/>
          </a:xfrm>
          <a:prstGeom prst="rect">
            <a:avLst/>
          </a:prstGeom>
          <a:noFill/>
        </p:spPr>
        <p:txBody>
          <a:bodyPr wrap="none" rtlCol="0">
            <a:spAutoFit/>
          </a:bodyPr>
          <a:lstStyle/>
          <a:p>
            <a:r>
              <a:rPr lang="en-NZ" dirty="0">
                <a:solidFill>
                  <a:srgbClr val="00B050"/>
                </a:solidFill>
                <a:latin typeface="Calibri" panose="020F0502020204030204" pitchFamily="34" charset="0"/>
                <a:ea typeface="Calibri" panose="020F0502020204030204" pitchFamily="34" charset="0"/>
                <a:cs typeface="Calibri" panose="020F0502020204030204" pitchFamily="34" charset="0"/>
              </a:rPr>
              <a:t>Marginal revenue 1</a:t>
            </a:r>
          </a:p>
        </p:txBody>
      </p:sp>
      <p:sp>
        <p:nvSpPr>
          <p:cNvPr id="55" name="TextBox 54">
            <a:extLst>
              <a:ext uri="{FF2B5EF4-FFF2-40B4-BE49-F238E27FC236}">
                <a16:creationId xmlns:a16="http://schemas.microsoft.com/office/drawing/2014/main" id="{C813DD8B-DB79-C7FD-69D8-CF0599ECC468}"/>
              </a:ext>
            </a:extLst>
          </p:cNvPr>
          <p:cNvSpPr txBox="1"/>
          <p:nvPr/>
        </p:nvSpPr>
        <p:spPr>
          <a:xfrm>
            <a:off x="10034574" y="2057245"/>
            <a:ext cx="2080137" cy="2677656"/>
          </a:xfrm>
          <a:prstGeom prst="rect">
            <a:avLst/>
          </a:prstGeom>
          <a:noFill/>
        </p:spPr>
        <p:txBody>
          <a:bodyPr wrap="square" rtlCol="0">
            <a:spAutoFit/>
          </a:bodyPr>
          <a:lstStyle/>
          <a:p>
            <a:pPr algn="ctr"/>
            <a:r>
              <a:rPr lang="en-NZ" sz="2400" b="1" dirty="0">
                <a:latin typeface="Calibri" panose="020F0502020204030204" pitchFamily="34" charset="0"/>
                <a:ea typeface="Calibri" panose="020F0502020204030204" pitchFamily="34" charset="0"/>
                <a:cs typeface="Calibri" panose="020F0502020204030204" pitchFamily="34" charset="0"/>
              </a:rPr>
              <a:t>Water use is shifted away from the period with lower demand elasticity, to increase profit</a:t>
            </a:r>
          </a:p>
        </p:txBody>
      </p:sp>
      <p:cxnSp>
        <p:nvCxnSpPr>
          <p:cNvPr id="66" name="Straight Arrow Connector 65">
            <a:extLst>
              <a:ext uri="{FF2B5EF4-FFF2-40B4-BE49-F238E27FC236}">
                <a16:creationId xmlns:a16="http://schemas.microsoft.com/office/drawing/2014/main" id="{A79B4241-75A6-DB4A-8944-84454E44B48E}"/>
              </a:ext>
            </a:extLst>
          </p:cNvPr>
          <p:cNvCxnSpPr>
            <a:cxnSpLocks/>
          </p:cNvCxnSpPr>
          <p:nvPr/>
        </p:nvCxnSpPr>
        <p:spPr>
          <a:xfrm flipV="1">
            <a:off x="1952352" y="2188788"/>
            <a:ext cx="0" cy="950048"/>
          </a:xfrm>
          <a:prstGeom prst="straightConnector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FBD8B536-EF85-0D6D-3AB2-29F2CBD33658}"/>
              </a:ext>
            </a:extLst>
          </p:cNvPr>
          <p:cNvCxnSpPr>
            <a:cxnSpLocks/>
          </p:cNvCxnSpPr>
          <p:nvPr/>
        </p:nvCxnSpPr>
        <p:spPr>
          <a:xfrm flipH="1">
            <a:off x="9782629" y="3397098"/>
            <a:ext cx="4339" cy="30404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Footer Placeholder 6">
            <a:extLst>
              <a:ext uri="{FF2B5EF4-FFF2-40B4-BE49-F238E27FC236}">
                <a16:creationId xmlns:a16="http://schemas.microsoft.com/office/drawing/2014/main" id="{5B190108-E0AC-D31F-97A7-B306941AA148}"/>
              </a:ext>
            </a:extLst>
          </p:cNvPr>
          <p:cNvSpPr>
            <a:spLocks noGrp="1"/>
          </p:cNvSpPr>
          <p:nvPr>
            <p:ph type="ftr" sz="quarter" idx="11"/>
          </p:nvPr>
        </p:nvSpPr>
        <p:spPr/>
        <p:txBody>
          <a:bodyPr/>
          <a:lstStyle/>
          <a:p>
            <a:r>
              <a:rPr lang="en-NZ"/>
              <a:t>Geoff Bertram</a:t>
            </a:r>
          </a:p>
        </p:txBody>
      </p:sp>
      <p:sp>
        <p:nvSpPr>
          <p:cNvPr id="8" name="Slide Number Placeholder 7">
            <a:extLst>
              <a:ext uri="{FF2B5EF4-FFF2-40B4-BE49-F238E27FC236}">
                <a16:creationId xmlns:a16="http://schemas.microsoft.com/office/drawing/2014/main" id="{8EF086D0-080E-34B6-7214-D5BCDBE6E409}"/>
              </a:ext>
            </a:extLst>
          </p:cNvPr>
          <p:cNvSpPr>
            <a:spLocks noGrp="1"/>
          </p:cNvSpPr>
          <p:nvPr>
            <p:ph type="sldNum" sz="quarter" idx="12"/>
          </p:nvPr>
        </p:nvSpPr>
        <p:spPr/>
        <p:txBody>
          <a:bodyPr/>
          <a:lstStyle/>
          <a:p>
            <a:fld id="{FBFD2361-A777-489E-AE15-9CA2EE224833}" type="slidenum">
              <a:rPr lang="en-NZ" smtClean="0"/>
              <a:t>5</a:t>
            </a:fld>
            <a:endParaRPr lang="en-NZ"/>
          </a:p>
        </p:txBody>
      </p:sp>
      <p:sp>
        <p:nvSpPr>
          <p:cNvPr id="14" name="Date Placeholder 13">
            <a:extLst>
              <a:ext uri="{FF2B5EF4-FFF2-40B4-BE49-F238E27FC236}">
                <a16:creationId xmlns:a16="http://schemas.microsoft.com/office/drawing/2014/main" id="{6C07535B-012F-0CA5-51C5-411BD0A0EAD7}"/>
              </a:ext>
            </a:extLst>
          </p:cNvPr>
          <p:cNvSpPr>
            <a:spLocks noGrp="1"/>
          </p:cNvSpPr>
          <p:nvPr>
            <p:ph type="dt" sz="half" idx="10"/>
          </p:nvPr>
        </p:nvSpPr>
        <p:spPr/>
        <p:txBody>
          <a:bodyPr/>
          <a:lstStyle/>
          <a:p>
            <a:fld id="{5EAA6678-0A37-484B-A52F-C0FC5810F29E}" type="datetime1">
              <a:rPr lang="en-NZ" smtClean="0"/>
              <a:t>18/07/2026</a:t>
            </a:fld>
            <a:endParaRPr lang="en-NZ"/>
          </a:p>
        </p:txBody>
      </p:sp>
    </p:spTree>
    <p:extLst>
      <p:ext uri="{BB962C8B-B14F-4D97-AF65-F5344CB8AC3E}">
        <p14:creationId xmlns:p14="http://schemas.microsoft.com/office/powerpoint/2010/main" val="163505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4" grpId="0" animBg="1"/>
      <p:bldP spid="62" grpId="0" animBg="1"/>
      <p:bldP spid="31" grpId="0" animBg="1"/>
      <p:bldP spid="33" grpId="0" animBg="1"/>
      <p:bldP spid="40" grpId="0"/>
      <p:bldP spid="42" grpId="0"/>
      <p:bldP spid="46" grpId="0"/>
      <p:bldP spid="49" grpId="0"/>
      <p:bldP spid="51" grpId="0"/>
      <p:bldP spid="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Arrow Connector 30">
            <a:extLst>
              <a:ext uri="{FF2B5EF4-FFF2-40B4-BE49-F238E27FC236}">
                <a16:creationId xmlns:a16="http://schemas.microsoft.com/office/drawing/2014/main" id="{6C90C3F3-552E-76C6-BFA6-004F31BE12F7}"/>
              </a:ext>
            </a:extLst>
          </p:cNvPr>
          <p:cNvCxnSpPr/>
          <p:nvPr/>
        </p:nvCxnSpPr>
        <p:spPr>
          <a:xfrm>
            <a:off x="2000931" y="5789012"/>
            <a:ext cx="7380052" cy="0"/>
          </a:xfrm>
          <a:prstGeom prst="straightConnector1">
            <a:avLst/>
          </a:prstGeom>
          <a:ln w="190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AC63E4F0-FC23-AF4A-51BF-9FD540B75DBE}"/>
              </a:ext>
            </a:extLst>
          </p:cNvPr>
          <p:cNvSpPr>
            <a:spLocks noGrp="1"/>
          </p:cNvSpPr>
          <p:nvPr>
            <p:ph type="title"/>
          </p:nvPr>
        </p:nvSpPr>
        <p:spPr>
          <a:xfrm>
            <a:off x="1219200" y="22324"/>
            <a:ext cx="10972800" cy="532884"/>
          </a:xfrm>
        </p:spPr>
        <p:txBody>
          <a:bodyPr>
            <a:noAutofit/>
          </a:bodyPr>
          <a:lstStyle/>
          <a:p>
            <a:r>
              <a:rPr lang="en-NZ" sz="1800" dirty="0"/>
              <a:t>Modelling competition for the market: two close-substitute upward-sloped supply curves</a:t>
            </a:r>
          </a:p>
        </p:txBody>
      </p:sp>
      <p:sp>
        <p:nvSpPr>
          <p:cNvPr id="3" name="Footer Placeholder 2">
            <a:extLst>
              <a:ext uri="{FF2B5EF4-FFF2-40B4-BE49-F238E27FC236}">
                <a16:creationId xmlns:a16="http://schemas.microsoft.com/office/drawing/2014/main" id="{86756EAF-AC74-FC58-D2FF-314B89555B90}"/>
              </a:ext>
            </a:extLst>
          </p:cNvPr>
          <p:cNvSpPr>
            <a:spLocks noGrp="1"/>
          </p:cNvSpPr>
          <p:nvPr>
            <p:ph type="ftr" sz="quarter" idx="11"/>
          </p:nvPr>
        </p:nvSpPr>
        <p:spPr/>
        <p:txBody>
          <a:bodyPr/>
          <a:lstStyle/>
          <a:p>
            <a:r>
              <a:rPr lang="en-NZ"/>
              <a:t>Geoff Bertram</a:t>
            </a:r>
            <a:endParaRPr lang="en-US"/>
          </a:p>
        </p:txBody>
      </p:sp>
      <p:sp>
        <p:nvSpPr>
          <p:cNvPr id="4" name="Slide Number Placeholder 3">
            <a:extLst>
              <a:ext uri="{FF2B5EF4-FFF2-40B4-BE49-F238E27FC236}">
                <a16:creationId xmlns:a16="http://schemas.microsoft.com/office/drawing/2014/main" id="{D66C6002-EECD-6DD4-2012-22B38D6ECB9D}"/>
              </a:ext>
            </a:extLst>
          </p:cNvPr>
          <p:cNvSpPr>
            <a:spLocks noGrp="1"/>
          </p:cNvSpPr>
          <p:nvPr>
            <p:ph type="sldNum" sz="quarter" idx="12"/>
          </p:nvPr>
        </p:nvSpPr>
        <p:spPr/>
        <p:txBody>
          <a:bodyPr/>
          <a:lstStyle/>
          <a:p>
            <a:fld id="{0ED95122-A112-0844-98BC-D2A9AE745818}" type="slidenum">
              <a:rPr lang="en-US" smtClean="0"/>
              <a:pPr/>
              <a:t>6</a:t>
            </a:fld>
            <a:endParaRPr lang="en-US" dirty="0"/>
          </a:p>
        </p:txBody>
      </p:sp>
      <p:sp>
        <p:nvSpPr>
          <p:cNvPr id="7" name="Footer Placeholder 3">
            <a:extLst>
              <a:ext uri="{FF2B5EF4-FFF2-40B4-BE49-F238E27FC236}">
                <a16:creationId xmlns:a16="http://schemas.microsoft.com/office/drawing/2014/main" id="{96E3EC09-B96E-8D18-4131-34E725C90DF4}"/>
              </a:ext>
            </a:extLst>
          </p:cNvPr>
          <p:cNvSpPr txBox="1">
            <a:spLocks/>
          </p:cNvSpPr>
          <p:nvPr/>
        </p:nvSpPr>
        <p:spPr>
          <a:xfrm>
            <a:off x="3900370" y="6127750"/>
            <a:ext cx="4391259" cy="365125"/>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NZ"/>
              <a:t>Geoff Bertram Institute for Governance and Policy Studies</a:t>
            </a:r>
            <a:endParaRPr lang="en-US"/>
          </a:p>
        </p:txBody>
      </p:sp>
      <p:sp>
        <p:nvSpPr>
          <p:cNvPr id="8" name="Slide Number Placeholder 4">
            <a:extLst>
              <a:ext uri="{FF2B5EF4-FFF2-40B4-BE49-F238E27FC236}">
                <a16:creationId xmlns:a16="http://schemas.microsoft.com/office/drawing/2014/main" id="{04FF48DD-C277-AD59-2479-6B07B7A7F683}"/>
              </a:ext>
            </a:extLst>
          </p:cNvPr>
          <p:cNvSpPr txBox="1">
            <a:spLocks/>
          </p:cNvSpPr>
          <p:nvPr/>
        </p:nvSpPr>
        <p:spPr>
          <a:xfrm>
            <a:off x="4820118" y="6492875"/>
            <a:ext cx="2844800" cy="365125"/>
          </a:xfrm>
          <a:prstGeom prst="rect">
            <a:avLst/>
          </a:prstGeom>
        </p:spPr>
        <p:txBody>
          <a:bodyPr vert="horz" lIns="91440" tIns="45720" rIns="91440" bIns="45720" rtlCol="0" anchor="ctr"/>
          <a:lstStyle>
            <a:defPPr>
              <a:defRPr lang="en-US"/>
            </a:defPPr>
            <a:lvl1pPr marL="0" algn="ctr"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D95122-A112-0844-98BC-D2A9AE745818}" type="slidenum">
              <a:rPr lang="en-US" smtClean="0"/>
              <a:pPr/>
              <a:t>6</a:t>
            </a:fld>
            <a:endParaRPr lang="en-US"/>
          </a:p>
        </p:txBody>
      </p:sp>
      <p:cxnSp>
        <p:nvCxnSpPr>
          <p:cNvPr id="9" name="Straight Connector 8">
            <a:extLst>
              <a:ext uri="{FF2B5EF4-FFF2-40B4-BE49-F238E27FC236}">
                <a16:creationId xmlns:a16="http://schemas.microsoft.com/office/drawing/2014/main" id="{6CC3C45A-A4E5-3B4C-2116-819A9B77715B}"/>
              </a:ext>
            </a:extLst>
          </p:cNvPr>
          <p:cNvCxnSpPr/>
          <p:nvPr/>
        </p:nvCxnSpPr>
        <p:spPr>
          <a:xfrm>
            <a:off x="2013626" y="1274324"/>
            <a:ext cx="0" cy="402725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3251B4D-4E11-8272-74CB-E699EDDC4937}"/>
              </a:ext>
            </a:extLst>
          </p:cNvPr>
          <p:cNvCxnSpPr/>
          <p:nvPr/>
        </p:nvCxnSpPr>
        <p:spPr>
          <a:xfrm>
            <a:off x="9393678" y="1274324"/>
            <a:ext cx="0" cy="402725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FDF9713-9AA4-8572-1119-B409E8ADAF03}"/>
              </a:ext>
            </a:extLst>
          </p:cNvPr>
          <p:cNvCxnSpPr>
            <a:cxnSpLocks/>
          </p:cNvCxnSpPr>
          <p:nvPr/>
        </p:nvCxnSpPr>
        <p:spPr>
          <a:xfrm flipH="1">
            <a:off x="2013626" y="5301575"/>
            <a:ext cx="738005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61176AF-4721-7AF3-DB66-5181BF11F552}"/>
              </a:ext>
            </a:extLst>
          </p:cNvPr>
          <p:cNvSpPr txBox="1"/>
          <p:nvPr/>
        </p:nvSpPr>
        <p:spPr>
          <a:xfrm>
            <a:off x="1424178" y="820986"/>
            <a:ext cx="649537" cy="369332"/>
          </a:xfrm>
          <a:prstGeom prst="rect">
            <a:avLst/>
          </a:prstGeom>
          <a:noFill/>
        </p:spPr>
        <p:txBody>
          <a:bodyPr wrap="none" rtlCol="0">
            <a:spAutoFit/>
          </a:bodyPr>
          <a:lstStyle/>
          <a:p>
            <a:r>
              <a:rPr lang="en-NZ" dirty="0"/>
              <a:t>Price</a:t>
            </a:r>
          </a:p>
        </p:txBody>
      </p:sp>
      <p:sp>
        <p:nvSpPr>
          <p:cNvPr id="14" name="TextBox 13">
            <a:extLst>
              <a:ext uri="{FF2B5EF4-FFF2-40B4-BE49-F238E27FC236}">
                <a16:creationId xmlns:a16="http://schemas.microsoft.com/office/drawing/2014/main" id="{C1AA5100-FCAF-2E7E-4CCD-79FA030D99DF}"/>
              </a:ext>
            </a:extLst>
          </p:cNvPr>
          <p:cNvSpPr txBox="1"/>
          <p:nvPr/>
        </p:nvSpPr>
        <p:spPr>
          <a:xfrm>
            <a:off x="9209839" y="955072"/>
            <a:ext cx="649537" cy="369332"/>
          </a:xfrm>
          <a:prstGeom prst="rect">
            <a:avLst/>
          </a:prstGeom>
          <a:noFill/>
        </p:spPr>
        <p:txBody>
          <a:bodyPr wrap="none" rtlCol="0">
            <a:spAutoFit/>
          </a:bodyPr>
          <a:lstStyle/>
          <a:p>
            <a:r>
              <a:rPr lang="en-NZ" dirty="0"/>
              <a:t>Price</a:t>
            </a:r>
          </a:p>
        </p:txBody>
      </p:sp>
      <p:cxnSp>
        <p:nvCxnSpPr>
          <p:cNvPr id="16" name="Straight Connector 15">
            <a:extLst>
              <a:ext uri="{FF2B5EF4-FFF2-40B4-BE49-F238E27FC236}">
                <a16:creationId xmlns:a16="http://schemas.microsoft.com/office/drawing/2014/main" id="{39B8977D-6AA9-5A57-FD7B-7AC71B5E1BCB}"/>
              </a:ext>
            </a:extLst>
          </p:cNvPr>
          <p:cNvCxnSpPr>
            <a:cxnSpLocks/>
          </p:cNvCxnSpPr>
          <p:nvPr/>
        </p:nvCxnSpPr>
        <p:spPr>
          <a:xfrm>
            <a:off x="2013626" y="1741251"/>
            <a:ext cx="7380052" cy="3132306"/>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3D81F67-C630-3504-FCC9-5C2806C550BE}"/>
              </a:ext>
            </a:extLst>
          </p:cNvPr>
          <p:cNvCxnSpPr>
            <a:cxnSpLocks/>
          </p:cNvCxnSpPr>
          <p:nvPr/>
        </p:nvCxnSpPr>
        <p:spPr>
          <a:xfrm flipV="1">
            <a:off x="2013626" y="1578736"/>
            <a:ext cx="7380052" cy="322435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C31D4F0F-A9EA-DAEE-E213-FE5F10967A1A}"/>
              </a:ext>
            </a:extLst>
          </p:cNvPr>
          <p:cNvSpPr txBox="1"/>
          <p:nvPr/>
        </p:nvSpPr>
        <p:spPr>
          <a:xfrm>
            <a:off x="4568003" y="5604346"/>
            <a:ext cx="3144002" cy="369332"/>
          </a:xfrm>
          <a:prstGeom prst="rect">
            <a:avLst/>
          </a:prstGeom>
          <a:solidFill>
            <a:schemeClr val="bg1"/>
          </a:solidFill>
        </p:spPr>
        <p:txBody>
          <a:bodyPr wrap="none" rtlCol="0">
            <a:spAutoFit/>
          </a:bodyPr>
          <a:lstStyle/>
          <a:p>
            <a:r>
              <a:rPr lang="en-NZ" dirty="0"/>
              <a:t>Total quantity demanded is OO’</a:t>
            </a:r>
          </a:p>
        </p:txBody>
      </p:sp>
      <p:sp>
        <p:nvSpPr>
          <p:cNvPr id="32" name="TextBox 31">
            <a:extLst>
              <a:ext uri="{FF2B5EF4-FFF2-40B4-BE49-F238E27FC236}">
                <a16:creationId xmlns:a16="http://schemas.microsoft.com/office/drawing/2014/main" id="{042E00D3-F315-2101-A733-3E0CA7333DFF}"/>
              </a:ext>
            </a:extLst>
          </p:cNvPr>
          <p:cNvSpPr txBox="1"/>
          <p:nvPr/>
        </p:nvSpPr>
        <p:spPr>
          <a:xfrm>
            <a:off x="1750978" y="5256657"/>
            <a:ext cx="336952" cy="369332"/>
          </a:xfrm>
          <a:prstGeom prst="rect">
            <a:avLst/>
          </a:prstGeom>
          <a:noFill/>
        </p:spPr>
        <p:txBody>
          <a:bodyPr wrap="none" rtlCol="0">
            <a:spAutoFit/>
          </a:bodyPr>
          <a:lstStyle/>
          <a:p>
            <a:r>
              <a:rPr lang="en-NZ" dirty="0"/>
              <a:t>O</a:t>
            </a:r>
          </a:p>
        </p:txBody>
      </p:sp>
      <p:sp>
        <p:nvSpPr>
          <p:cNvPr id="33" name="TextBox 32">
            <a:extLst>
              <a:ext uri="{FF2B5EF4-FFF2-40B4-BE49-F238E27FC236}">
                <a16:creationId xmlns:a16="http://schemas.microsoft.com/office/drawing/2014/main" id="{2B2393D8-10BE-1F85-DBD6-855DD750DAB9}"/>
              </a:ext>
            </a:extLst>
          </p:cNvPr>
          <p:cNvSpPr txBox="1"/>
          <p:nvPr/>
        </p:nvSpPr>
        <p:spPr>
          <a:xfrm>
            <a:off x="9319374" y="5212513"/>
            <a:ext cx="396006" cy="369332"/>
          </a:xfrm>
          <a:prstGeom prst="rect">
            <a:avLst/>
          </a:prstGeom>
          <a:noFill/>
        </p:spPr>
        <p:txBody>
          <a:bodyPr wrap="none" rtlCol="0">
            <a:spAutoFit/>
          </a:bodyPr>
          <a:lstStyle/>
          <a:p>
            <a:r>
              <a:rPr lang="en-NZ" dirty="0"/>
              <a:t>O’</a:t>
            </a:r>
          </a:p>
        </p:txBody>
      </p:sp>
      <p:sp>
        <p:nvSpPr>
          <p:cNvPr id="37" name="TextBox 36">
            <a:extLst>
              <a:ext uri="{FF2B5EF4-FFF2-40B4-BE49-F238E27FC236}">
                <a16:creationId xmlns:a16="http://schemas.microsoft.com/office/drawing/2014/main" id="{23975B5F-39AB-93C2-131A-F43A524200EE}"/>
              </a:ext>
            </a:extLst>
          </p:cNvPr>
          <p:cNvSpPr txBox="1"/>
          <p:nvPr/>
        </p:nvSpPr>
        <p:spPr>
          <a:xfrm rot="20150908">
            <a:off x="6690074" y="1684519"/>
            <a:ext cx="2739853" cy="461665"/>
          </a:xfrm>
          <a:prstGeom prst="rect">
            <a:avLst/>
          </a:prstGeom>
          <a:noFill/>
        </p:spPr>
        <p:txBody>
          <a:bodyPr wrap="none" rtlCol="0">
            <a:spAutoFit/>
          </a:bodyPr>
          <a:lstStyle/>
          <a:p>
            <a:r>
              <a:rPr lang="en-NZ" sz="2400" b="1" dirty="0">
                <a:solidFill>
                  <a:srgbClr val="00B050"/>
                </a:solidFill>
              </a:rPr>
              <a:t>Supplier 1 (origin O)</a:t>
            </a:r>
          </a:p>
        </p:txBody>
      </p:sp>
      <p:sp>
        <p:nvSpPr>
          <p:cNvPr id="38" name="TextBox 37">
            <a:extLst>
              <a:ext uri="{FF2B5EF4-FFF2-40B4-BE49-F238E27FC236}">
                <a16:creationId xmlns:a16="http://schemas.microsoft.com/office/drawing/2014/main" id="{455948DF-C59E-6A94-1F2D-B759870D43C1}"/>
              </a:ext>
            </a:extLst>
          </p:cNvPr>
          <p:cNvSpPr txBox="1"/>
          <p:nvPr/>
        </p:nvSpPr>
        <p:spPr>
          <a:xfrm rot="1383826">
            <a:off x="2491059" y="2094858"/>
            <a:ext cx="2822247" cy="461665"/>
          </a:xfrm>
          <a:prstGeom prst="rect">
            <a:avLst/>
          </a:prstGeom>
          <a:noFill/>
        </p:spPr>
        <p:txBody>
          <a:bodyPr wrap="none" rtlCol="0">
            <a:spAutoFit/>
          </a:bodyPr>
          <a:lstStyle/>
          <a:p>
            <a:r>
              <a:rPr lang="en-NZ" sz="2400" b="1" dirty="0">
                <a:solidFill>
                  <a:srgbClr val="C00000"/>
                </a:solidFill>
              </a:rPr>
              <a:t>Supplier 2 (origin O’)</a:t>
            </a:r>
          </a:p>
        </p:txBody>
      </p:sp>
      <p:cxnSp>
        <p:nvCxnSpPr>
          <p:cNvPr id="40" name="Straight Connector 39">
            <a:extLst>
              <a:ext uri="{FF2B5EF4-FFF2-40B4-BE49-F238E27FC236}">
                <a16:creationId xmlns:a16="http://schemas.microsoft.com/office/drawing/2014/main" id="{5E593F23-0668-A115-639B-26EF967AA0B1}"/>
              </a:ext>
            </a:extLst>
          </p:cNvPr>
          <p:cNvCxnSpPr/>
          <p:nvPr/>
        </p:nvCxnSpPr>
        <p:spPr>
          <a:xfrm>
            <a:off x="5583677" y="3287949"/>
            <a:ext cx="0" cy="1989837"/>
          </a:xfrm>
          <a:prstGeom prst="line">
            <a:avLst/>
          </a:prstGeom>
          <a:ln w="190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C0A0D28A-9F68-1118-846E-028F1F832F74}"/>
              </a:ext>
            </a:extLst>
          </p:cNvPr>
          <p:cNvSpPr txBox="1"/>
          <p:nvPr/>
        </p:nvSpPr>
        <p:spPr>
          <a:xfrm>
            <a:off x="5425876" y="5251668"/>
            <a:ext cx="265081" cy="369332"/>
          </a:xfrm>
          <a:prstGeom prst="rect">
            <a:avLst/>
          </a:prstGeom>
          <a:noFill/>
        </p:spPr>
        <p:txBody>
          <a:bodyPr wrap="square" rtlCol="0">
            <a:spAutoFit/>
          </a:bodyPr>
          <a:lstStyle/>
          <a:p>
            <a:r>
              <a:rPr lang="en-NZ" dirty="0"/>
              <a:t>A</a:t>
            </a:r>
          </a:p>
        </p:txBody>
      </p:sp>
      <p:sp>
        <p:nvSpPr>
          <p:cNvPr id="43" name="TextBox 42">
            <a:extLst>
              <a:ext uri="{FF2B5EF4-FFF2-40B4-BE49-F238E27FC236}">
                <a16:creationId xmlns:a16="http://schemas.microsoft.com/office/drawing/2014/main" id="{039FA00B-2AA7-029A-FD01-A4C94DD866C4}"/>
              </a:ext>
            </a:extLst>
          </p:cNvPr>
          <p:cNvSpPr txBox="1"/>
          <p:nvPr/>
        </p:nvSpPr>
        <p:spPr>
          <a:xfrm>
            <a:off x="3925880" y="896384"/>
            <a:ext cx="3555543" cy="923330"/>
          </a:xfrm>
          <a:prstGeom prst="rect">
            <a:avLst/>
          </a:prstGeom>
          <a:noFill/>
        </p:spPr>
        <p:txBody>
          <a:bodyPr wrap="square" rtlCol="0">
            <a:spAutoFit/>
          </a:bodyPr>
          <a:lstStyle/>
          <a:p>
            <a:pPr algn="ctr"/>
            <a:r>
              <a:rPr lang="en-NZ" dirty="0"/>
              <a:t>Optimum and equilibrium when supplier 1 supplies OA and supplier 2 supplies O’A</a:t>
            </a:r>
          </a:p>
        </p:txBody>
      </p:sp>
      <p:cxnSp>
        <p:nvCxnSpPr>
          <p:cNvPr id="45" name="Straight Arrow Connector 44">
            <a:extLst>
              <a:ext uri="{FF2B5EF4-FFF2-40B4-BE49-F238E27FC236}">
                <a16:creationId xmlns:a16="http://schemas.microsoft.com/office/drawing/2014/main" id="{894BC675-60D1-6887-D508-A4F3F2387F04}"/>
              </a:ext>
            </a:extLst>
          </p:cNvPr>
          <p:cNvCxnSpPr/>
          <p:nvPr/>
        </p:nvCxnSpPr>
        <p:spPr>
          <a:xfrm>
            <a:off x="5612150" y="1741251"/>
            <a:ext cx="0" cy="1362033"/>
          </a:xfrm>
          <a:prstGeom prst="straightConnector1">
            <a:avLst/>
          </a:prstGeom>
          <a:ln w="190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 name="Date Placeholder 5">
            <a:extLst>
              <a:ext uri="{FF2B5EF4-FFF2-40B4-BE49-F238E27FC236}">
                <a16:creationId xmlns:a16="http://schemas.microsoft.com/office/drawing/2014/main" id="{25906EE9-F069-0409-1578-09F156E90601}"/>
              </a:ext>
            </a:extLst>
          </p:cNvPr>
          <p:cNvSpPr>
            <a:spLocks noGrp="1"/>
          </p:cNvSpPr>
          <p:nvPr>
            <p:ph type="dt" sz="half" idx="10"/>
          </p:nvPr>
        </p:nvSpPr>
        <p:spPr/>
        <p:txBody>
          <a:bodyPr/>
          <a:lstStyle/>
          <a:p>
            <a:fld id="{8CEAE5D1-38F8-47EF-B774-DF21E1DEEF3E}" type="datetime1">
              <a:rPr lang="en-NZ" smtClean="0"/>
              <a:t>18/07/2026</a:t>
            </a:fld>
            <a:endParaRPr lang="en-NZ"/>
          </a:p>
        </p:txBody>
      </p:sp>
      <p:cxnSp>
        <p:nvCxnSpPr>
          <p:cNvPr id="12" name="Straight Connector 11">
            <a:extLst>
              <a:ext uri="{FF2B5EF4-FFF2-40B4-BE49-F238E27FC236}">
                <a16:creationId xmlns:a16="http://schemas.microsoft.com/office/drawing/2014/main" id="{9BF5CD0A-3D71-946C-1738-3E5CD7767576}"/>
              </a:ext>
            </a:extLst>
          </p:cNvPr>
          <p:cNvCxnSpPr>
            <a:cxnSpLocks/>
          </p:cNvCxnSpPr>
          <p:nvPr/>
        </p:nvCxnSpPr>
        <p:spPr>
          <a:xfrm flipH="1">
            <a:off x="1996917" y="3219904"/>
            <a:ext cx="7322457" cy="2177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41E0D79C-8F93-2E6F-FAC2-6EDFEDBE390E}"/>
              </a:ext>
            </a:extLst>
          </p:cNvPr>
          <p:cNvSpPr txBox="1"/>
          <p:nvPr/>
        </p:nvSpPr>
        <p:spPr>
          <a:xfrm>
            <a:off x="1564984" y="3013753"/>
            <a:ext cx="322524" cy="400110"/>
          </a:xfrm>
          <a:prstGeom prst="rect">
            <a:avLst/>
          </a:prstGeom>
          <a:noFill/>
        </p:spPr>
        <p:txBody>
          <a:bodyPr wrap="none" rtlCol="0">
            <a:spAutoFit/>
          </a:bodyPr>
          <a:lstStyle/>
          <a:p>
            <a:r>
              <a:rPr lang="en-NZ" sz="2000" b="1" dirty="0">
                <a:solidFill>
                  <a:srgbClr val="00B050"/>
                </a:solidFill>
                <a:latin typeface="Calibri" panose="020F0502020204030204" pitchFamily="34" charset="0"/>
                <a:ea typeface="Calibri" panose="020F0502020204030204" pitchFamily="34" charset="0"/>
                <a:cs typeface="Calibri" panose="020F0502020204030204" pitchFamily="34" charset="0"/>
              </a:rPr>
              <a:t>p</a:t>
            </a:r>
            <a:endParaRPr lang="en-NZ" sz="2000" b="1" baseline="-2500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54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1" grpId="0"/>
      <p:bldP spid="4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14E3D-401C-E735-52A9-FC147610B14B}"/>
              </a:ext>
            </a:extLst>
          </p:cNvPr>
          <p:cNvSpPr>
            <a:spLocks noGrp="1"/>
          </p:cNvSpPr>
          <p:nvPr>
            <p:ph type="title"/>
          </p:nvPr>
        </p:nvSpPr>
        <p:spPr>
          <a:xfrm>
            <a:off x="943304" y="83898"/>
            <a:ext cx="10515600" cy="656722"/>
          </a:xfrm>
        </p:spPr>
        <p:txBody>
          <a:bodyPr>
            <a:normAutofit/>
          </a:bodyPr>
          <a:lstStyle/>
          <a:p>
            <a:pPr algn="ctr"/>
            <a:r>
              <a:rPr lang="en-NZ" sz="2000" dirty="0">
                <a:latin typeface="Calibri" panose="020F0502020204030204" pitchFamily="34" charset="0"/>
                <a:ea typeface="Calibri" panose="020F0502020204030204" pitchFamily="34" charset="0"/>
                <a:cs typeface="Calibri" panose="020F0502020204030204" pitchFamily="34" charset="0"/>
              </a:rPr>
              <a:t>Turn now to natural monopoly (e.g. electricity transmission and distribution networks) with economies of scale: two identical firms enter and compete for market dominance</a:t>
            </a:r>
          </a:p>
        </p:txBody>
      </p:sp>
      <p:cxnSp>
        <p:nvCxnSpPr>
          <p:cNvPr id="3" name="Straight Connector 2">
            <a:extLst>
              <a:ext uri="{FF2B5EF4-FFF2-40B4-BE49-F238E27FC236}">
                <a16:creationId xmlns:a16="http://schemas.microsoft.com/office/drawing/2014/main" id="{65298CD0-2A75-A499-C2E5-2408037A106F}"/>
              </a:ext>
            </a:extLst>
          </p:cNvPr>
          <p:cNvCxnSpPr>
            <a:cxnSpLocks/>
          </p:cNvCxnSpPr>
          <p:nvPr/>
        </p:nvCxnSpPr>
        <p:spPr>
          <a:xfrm>
            <a:off x="2251538" y="1064008"/>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482D51D-A5BE-5B18-6C4D-C0BDA00DAACB}"/>
              </a:ext>
            </a:extLst>
          </p:cNvPr>
          <p:cNvCxnSpPr>
            <a:cxnSpLocks/>
          </p:cNvCxnSpPr>
          <p:nvPr/>
        </p:nvCxnSpPr>
        <p:spPr>
          <a:xfrm>
            <a:off x="9575414" y="1042236"/>
            <a:ext cx="0" cy="46010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94ACC66-AB06-0BFB-9E8A-D85DA001CD44}"/>
              </a:ext>
            </a:extLst>
          </p:cNvPr>
          <p:cNvCxnSpPr>
            <a:cxnSpLocks/>
          </p:cNvCxnSpPr>
          <p:nvPr/>
        </p:nvCxnSpPr>
        <p:spPr>
          <a:xfrm flipH="1">
            <a:off x="2280569" y="564326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685AEC9D-00B2-AF47-7E00-F4131D2EB3E8}"/>
              </a:ext>
            </a:extLst>
          </p:cNvPr>
          <p:cNvCxnSpPr>
            <a:cxnSpLocks/>
          </p:cNvCxnSpPr>
          <p:nvPr/>
        </p:nvCxnSpPr>
        <p:spPr>
          <a:xfrm>
            <a:off x="2225913" y="1339158"/>
            <a:ext cx="7349501" cy="2543644"/>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7E7EE235-3C00-C27E-E787-298D47ED8ED7}"/>
              </a:ext>
            </a:extLst>
          </p:cNvPr>
          <p:cNvCxnSpPr>
            <a:cxnSpLocks/>
          </p:cNvCxnSpPr>
          <p:nvPr/>
        </p:nvCxnSpPr>
        <p:spPr>
          <a:xfrm flipH="1">
            <a:off x="2280569" y="1306931"/>
            <a:ext cx="7315866" cy="2616942"/>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C86AE148-C5F7-B0FB-827E-6E1EAD191AAA}"/>
              </a:ext>
            </a:extLst>
          </p:cNvPr>
          <p:cNvSpPr txBox="1"/>
          <p:nvPr/>
        </p:nvSpPr>
        <p:spPr>
          <a:xfrm>
            <a:off x="9484740" y="771693"/>
            <a:ext cx="1250731" cy="923330"/>
          </a:xfrm>
          <a:prstGeom prst="rect">
            <a:avLst/>
          </a:prstGeom>
          <a:noFill/>
        </p:spPr>
        <p:txBody>
          <a:bodyPr wrap="square" rtlCol="0">
            <a:spAutoFit/>
          </a:bodyPr>
          <a:lstStyle/>
          <a:p>
            <a:pPr algn="ctr"/>
            <a:r>
              <a:rPr lang="en-NZ" dirty="0">
                <a:solidFill>
                  <a:srgbClr val="FF0000"/>
                </a:solidFill>
              </a:rPr>
              <a:t>Firm 2’s supply cost</a:t>
            </a:r>
          </a:p>
        </p:txBody>
      </p:sp>
      <p:sp>
        <p:nvSpPr>
          <p:cNvPr id="35" name="TextBox 34">
            <a:extLst>
              <a:ext uri="{FF2B5EF4-FFF2-40B4-BE49-F238E27FC236}">
                <a16:creationId xmlns:a16="http://schemas.microsoft.com/office/drawing/2014/main" id="{F8521A53-9BCB-3E56-8526-5D276BF1BBE9}"/>
              </a:ext>
            </a:extLst>
          </p:cNvPr>
          <p:cNvSpPr txBox="1"/>
          <p:nvPr/>
        </p:nvSpPr>
        <p:spPr>
          <a:xfrm>
            <a:off x="1146118" y="840011"/>
            <a:ext cx="1250731" cy="923330"/>
          </a:xfrm>
          <a:prstGeom prst="rect">
            <a:avLst/>
          </a:prstGeom>
          <a:noFill/>
        </p:spPr>
        <p:txBody>
          <a:bodyPr wrap="square" rtlCol="0">
            <a:spAutoFit/>
          </a:bodyPr>
          <a:lstStyle/>
          <a:p>
            <a:pPr algn="ctr"/>
            <a:r>
              <a:rPr lang="en-NZ" dirty="0">
                <a:solidFill>
                  <a:srgbClr val="00B050"/>
                </a:solidFill>
              </a:rPr>
              <a:t>Firm 1’s supply cost</a:t>
            </a:r>
          </a:p>
        </p:txBody>
      </p:sp>
      <p:cxnSp>
        <p:nvCxnSpPr>
          <p:cNvPr id="38" name="Straight Connector 37">
            <a:extLst>
              <a:ext uri="{FF2B5EF4-FFF2-40B4-BE49-F238E27FC236}">
                <a16:creationId xmlns:a16="http://schemas.microsoft.com/office/drawing/2014/main" id="{5BDF8365-61D1-76B1-426E-DADB7799E13D}"/>
              </a:ext>
            </a:extLst>
          </p:cNvPr>
          <p:cNvCxnSpPr/>
          <p:nvPr/>
        </p:nvCxnSpPr>
        <p:spPr>
          <a:xfrm>
            <a:off x="2287259" y="3923873"/>
            <a:ext cx="7363832"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A0A7952D-D3A1-CE0A-7F7D-8E0F4AF0E718}"/>
              </a:ext>
            </a:extLst>
          </p:cNvPr>
          <p:cNvSpPr txBox="1"/>
          <p:nvPr/>
        </p:nvSpPr>
        <p:spPr>
          <a:xfrm>
            <a:off x="9657781" y="3723818"/>
            <a:ext cx="1911101" cy="400110"/>
          </a:xfrm>
          <a:prstGeom prst="rect">
            <a:avLst/>
          </a:prstGeom>
          <a:noFill/>
        </p:spPr>
        <p:txBody>
          <a:bodyPr wrap="none" rtlCol="0">
            <a:spAutoFit/>
          </a:bodyPr>
          <a:lstStyle/>
          <a:p>
            <a:r>
              <a:rPr lang="en-NZ" sz="2000" dirty="0">
                <a:solidFill>
                  <a:srgbClr val="00B050"/>
                </a:solidFill>
                <a:latin typeface="Calibri" panose="020F0502020204030204" pitchFamily="34" charset="0"/>
                <a:ea typeface="Calibri" panose="020F0502020204030204" pitchFamily="34" charset="0"/>
                <a:cs typeface="Calibri" panose="020F0502020204030204" pitchFamily="34" charset="0"/>
              </a:rPr>
              <a:t>p</a:t>
            </a:r>
            <a:r>
              <a:rPr lang="en-NZ" sz="2000" baseline="-25000" dirty="0">
                <a:solidFill>
                  <a:srgbClr val="00B050"/>
                </a:solidFill>
                <a:latin typeface="Calibri" panose="020F0502020204030204" pitchFamily="34" charset="0"/>
                <a:ea typeface="Calibri" panose="020F0502020204030204" pitchFamily="34" charset="0"/>
                <a:cs typeface="Calibri" panose="020F0502020204030204" pitchFamily="34" charset="0"/>
              </a:rPr>
              <a:t>1</a:t>
            </a:r>
            <a:r>
              <a:rPr lang="en-NZ" sz="2000" dirty="0">
                <a:solidFill>
                  <a:srgbClr val="00B050"/>
                </a:solidFill>
                <a:latin typeface="Calibri" panose="020F0502020204030204" pitchFamily="34" charset="0"/>
                <a:ea typeface="Calibri" panose="020F0502020204030204" pitchFamily="34" charset="0"/>
                <a:cs typeface="Calibri" panose="020F0502020204030204" pitchFamily="34" charset="0"/>
              </a:rPr>
              <a:t> if Firm 1  wins</a:t>
            </a:r>
            <a:endParaRPr lang="en-NZ" sz="2000" baseline="-2500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92013FA1-4DB5-E016-36B4-62601D7916F7}"/>
              </a:ext>
            </a:extLst>
          </p:cNvPr>
          <p:cNvSpPr txBox="1"/>
          <p:nvPr/>
        </p:nvSpPr>
        <p:spPr>
          <a:xfrm>
            <a:off x="395394" y="3670899"/>
            <a:ext cx="1891865" cy="400110"/>
          </a:xfrm>
          <a:prstGeom prst="rect">
            <a:avLst/>
          </a:prstGeom>
          <a:noFill/>
        </p:spPr>
        <p:txBody>
          <a:bodyPr wrap="none" rtlCol="0">
            <a:spAutoFit/>
          </a:bodyPr>
          <a:lstStyle/>
          <a:p>
            <a:r>
              <a:rPr lang="en-NZ" sz="2000" dirty="0">
                <a:solidFill>
                  <a:srgbClr val="FF0000"/>
                </a:solidFill>
                <a:latin typeface="Calibri" panose="020F0502020204030204" pitchFamily="34" charset="0"/>
                <a:ea typeface="Calibri" panose="020F0502020204030204" pitchFamily="34" charset="0"/>
                <a:cs typeface="Calibri" panose="020F0502020204030204" pitchFamily="34" charset="0"/>
              </a:rPr>
              <a:t>p</a:t>
            </a:r>
            <a:r>
              <a:rPr lang="en-NZ" sz="2000" baseline="-25000" dirty="0">
                <a:solidFill>
                  <a:srgbClr val="FF0000"/>
                </a:solidFill>
                <a:latin typeface="Calibri" panose="020F0502020204030204" pitchFamily="34" charset="0"/>
                <a:ea typeface="Calibri" panose="020F0502020204030204" pitchFamily="34" charset="0"/>
                <a:cs typeface="Calibri" panose="020F0502020204030204" pitchFamily="34" charset="0"/>
              </a:rPr>
              <a:t>2 </a:t>
            </a:r>
            <a:r>
              <a:rPr lang="en-NZ" sz="2000" dirty="0">
                <a:solidFill>
                  <a:srgbClr val="FF0000"/>
                </a:solidFill>
                <a:latin typeface="Calibri" panose="020F0502020204030204" pitchFamily="34" charset="0"/>
                <a:ea typeface="Calibri" panose="020F0502020204030204" pitchFamily="34" charset="0"/>
                <a:cs typeface="Calibri" panose="020F0502020204030204" pitchFamily="34" charset="0"/>
              </a:rPr>
              <a:t> if Firm 2 wins</a:t>
            </a:r>
            <a:endParaRPr lang="en-NZ" sz="2000" baseline="-25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6F619695-A38F-9741-5D40-14C516566AC7}"/>
              </a:ext>
            </a:extLst>
          </p:cNvPr>
          <p:cNvSpPr txBox="1"/>
          <p:nvPr/>
        </p:nvSpPr>
        <p:spPr>
          <a:xfrm rot="1175415">
            <a:off x="2824935" y="1644592"/>
            <a:ext cx="2911182" cy="369332"/>
          </a:xfrm>
          <a:prstGeom prst="rect">
            <a:avLst/>
          </a:prstGeom>
          <a:noFill/>
        </p:spPr>
        <p:txBody>
          <a:bodyPr wrap="none" rtlCol="0">
            <a:spAutoFit/>
          </a:bodyPr>
          <a:lstStyle/>
          <a:p>
            <a:r>
              <a:rPr lang="en-NZ" dirty="0">
                <a:solidFill>
                  <a:srgbClr val="00B050"/>
                </a:solidFill>
              </a:rPr>
              <a:t>Firm 1’s Average Cost curve</a:t>
            </a:r>
          </a:p>
        </p:txBody>
      </p:sp>
      <p:sp>
        <p:nvSpPr>
          <p:cNvPr id="45" name="TextBox 44">
            <a:extLst>
              <a:ext uri="{FF2B5EF4-FFF2-40B4-BE49-F238E27FC236}">
                <a16:creationId xmlns:a16="http://schemas.microsoft.com/office/drawing/2014/main" id="{007B8E4C-6553-304D-B149-C074E87F7F20}"/>
              </a:ext>
            </a:extLst>
          </p:cNvPr>
          <p:cNvSpPr txBox="1"/>
          <p:nvPr/>
        </p:nvSpPr>
        <p:spPr>
          <a:xfrm rot="20407460">
            <a:off x="6357176" y="1578160"/>
            <a:ext cx="2911182" cy="369332"/>
          </a:xfrm>
          <a:prstGeom prst="rect">
            <a:avLst/>
          </a:prstGeom>
          <a:noFill/>
        </p:spPr>
        <p:txBody>
          <a:bodyPr wrap="none" rtlCol="0">
            <a:spAutoFit/>
          </a:bodyPr>
          <a:lstStyle/>
          <a:p>
            <a:r>
              <a:rPr lang="en-NZ" dirty="0">
                <a:solidFill>
                  <a:srgbClr val="FF0000"/>
                </a:solidFill>
              </a:rPr>
              <a:t>Firm 2’s Average Cost curve</a:t>
            </a:r>
          </a:p>
        </p:txBody>
      </p:sp>
      <p:sp>
        <p:nvSpPr>
          <p:cNvPr id="46" name="TextBox 45">
            <a:extLst>
              <a:ext uri="{FF2B5EF4-FFF2-40B4-BE49-F238E27FC236}">
                <a16:creationId xmlns:a16="http://schemas.microsoft.com/office/drawing/2014/main" id="{EF9E20E3-541C-75B2-E1E4-BF1BB37378BB}"/>
              </a:ext>
            </a:extLst>
          </p:cNvPr>
          <p:cNvSpPr txBox="1"/>
          <p:nvPr/>
        </p:nvSpPr>
        <p:spPr>
          <a:xfrm>
            <a:off x="7815210" y="5703471"/>
            <a:ext cx="2736775" cy="369332"/>
          </a:xfrm>
          <a:prstGeom prst="rect">
            <a:avLst/>
          </a:prstGeom>
          <a:noFill/>
        </p:spPr>
        <p:txBody>
          <a:bodyPr wrap="none" rtlCol="0">
            <a:spAutoFit/>
          </a:bodyPr>
          <a:lstStyle/>
          <a:p>
            <a:r>
              <a:rPr lang="en-NZ" dirty="0">
                <a:solidFill>
                  <a:srgbClr val="FF0000"/>
                </a:solidFill>
              </a:rPr>
              <a:t>Firm 2’s quantity supplied</a:t>
            </a:r>
          </a:p>
        </p:txBody>
      </p:sp>
      <p:cxnSp>
        <p:nvCxnSpPr>
          <p:cNvPr id="48" name="Straight Arrow Connector 47">
            <a:extLst>
              <a:ext uri="{FF2B5EF4-FFF2-40B4-BE49-F238E27FC236}">
                <a16:creationId xmlns:a16="http://schemas.microsoft.com/office/drawing/2014/main" id="{7E8F0818-660D-F858-C2C3-1CCD925A3799}"/>
              </a:ext>
            </a:extLst>
          </p:cNvPr>
          <p:cNvCxnSpPr>
            <a:stCxn id="46" idx="1"/>
          </p:cNvCxnSpPr>
          <p:nvPr/>
        </p:nvCxnSpPr>
        <p:spPr>
          <a:xfrm flipH="1" flipV="1">
            <a:off x="7010401" y="5885793"/>
            <a:ext cx="804809" cy="234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03B46743-2C2B-D528-0ADD-291592A3AF5F}"/>
              </a:ext>
            </a:extLst>
          </p:cNvPr>
          <p:cNvSpPr txBox="1"/>
          <p:nvPr/>
        </p:nvSpPr>
        <p:spPr>
          <a:xfrm>
            <a:off x="1850224" y="5686536"/>
            <a:ext cx="2736775" cy="369332"/>
          </a:xfrm>
          <a:prstGeom prst="rect">
            <a:avLst/>
          </a:prstGeom>
          <a:noFill/>
        </p:spPr>
        <p:txBody>
          <a:bodyPr wrap="none" rtlCol="0">
            <a:spAutoFit/>
          </a:bodyPr>
          <a:lstStyle/>
          <a:p>
            <a:r>
              <a:rPr lang="en-NZ" dirty="0">
                <a:solidFill>
                  <a:srgbClr val="00B050"/>
                </a:solidFill>
              </a:rPr>
              <a:t>Firm 1’s quantity supplied</a:t>
            </a:r>
          </a:p>
        </p:txBody>
      </p:sp>
      <p:cxnSp>
        <p:nvCxnSpPr>
          <p:cNvPr id="51" name="Straight Arrow Connector 50">
            <a:extLst>
              <a:ext uri="{FF2B5EF4-FFF2-40B4-BE49-F238E27FC236}">
                <a16:creationId xmlns:a16="http://schemas.microsoft.com/office/drawing/2014/main" id="{2E008A89-9E3D-5975-B454-D4BA61FD95FB}"/>
              </a:ext>
            </a:extLst>
          </p:cNvPr>
          <p:cNvCxnSpPr>
            <a:cxnSpLocks/>
          </p:cNvCxnSpPr>
          <p:nvPr/>
        </p:nvCxnSpPr>
        <p:spPr>
          <a:xfrm>
            <a:off x="4490020" y="5868858"/>
            <a:ext cx="1010470" cy="0"/>
          </a:xfrm>
          <a:prstGeom prst="straightConnector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A9B970B8-BE81-9764-2364-D18986240DB6}"/>
              </a:ext>
            </a:extLst>
          </p:cNvPr>
          <p:cNvSpPr txBox="1"/>
          <p:nvPr/>
        </p:nvSpPr>
        <p:spPr>
          <a:xfrm>
            <a:off x="1834546" y="6386211"/>
            <a:ext cx="8258625" cy="369332"/>
          </a:xfrm>
          <a:prstGeom prst="rect">
            <a:avLst/>
          </a:prstGeom>
          <a:noFill/>
        </p:spPr>
        <p:txBody>
          <a:bodyPr wrap="square" rtlCol="0">
            <a:spAutoFit/>
          </a:bodyPr>
          <a:lstStyle/>
          <a:p>
            <a:pPr algn="ctr"/>
            <a:r>
              <a:rPr lang="en-NZ" dirty="0"/>
              <a:t>Total market demand (assumed fixed and given)</a:t>
            </a:r>
          </a:p>
        </p:txBody>
      </p:sp>
      <p:sp>
        <p:nvSpPr>
          <p:cNvPr id="57" name="Right Brace 56">
            <a:extLst>
              <a:ext uri="{FF2B5EF4-FFF2-40B4-BE49-F238E27FC236}">
                <a16:creationId xmlns:a16="http://schemas.microsoft.com/office/drawing/2014/main" id="{5DF1A87D-1C53-FD94-C380-46FC09E6590D}"/>
              </a:ext>
            </a:extLst>
          </p:cNvPr>
          <p:cNvSpPr/>
          <p:nvPr/>
        </p:nvSpPr>
        <p:spPr>
          <a:xfrm rot="5400000">
            <a:off x="5832298" y="2589284"/>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61" name="TextBox 60">
            <a:extLst>
              <a:ext uri="{FF2B5EF4-FFF2-40B4-BE49-F238E27FC236}">
                <a16:creationId xmlns:a16="http://schemas.microsoft.com/office/drawing/2014/main" id="{672AD43D-4BCF-C3C2-4FA4-68B8741035F6}"/>
              </a:ext>
            </a:extLst>
          </p:cNvPr>
          <p:cNvSpPr txBox="1"/>
          <p:nvPr/>
        </p:nvSpPr>
        <p:spPr>
          <a:xfrm>
            <a:off x="4760423" y="944441"/>
            <a:ext cx="2406869" cy="923330"/>
          </a:xfrm>
          <a:prstGeom prst="rect">
            <a:avLst/>
          </a:prstGeom>
          <a:noFill/>
        </p:spPr>
        <p:txBody>
          <a:bodyPr wrap="square" rtlCol="0">
            <a:spAutoFit/>
          </a:bodyPr>
          <a:lstStyle/>
          <a:p>
            <a:pPr algn="ctr"/>
            <a:r>
              <a:rPr lang="en-NZ" u="sng" dirty="0"/>
              <a:t>Not</a:t>
            </a:r>
            <a:r>
              <a:rPr lang="en-NZ" dirty="0"/>
              <a:t> an equilibrium where the curves cross!</a:t>
            </a:r>
            <a:endParaRPr lang="en-NZ" u="sng" dirty="0"/>
          </a:p>
        </p:txBody>
      </p:sp>
      <p:sp>
        <p:nvSpPr>
          <p:cNvPr id="62" name="Arrow: Down 61">
            <a:extLst>
              <a:ext uri="{FF2B5EF4-FFF2-40B4-BE49-F238E27FC236}">
                <a16:creationId xmlns:a16="http://schemas.microsoft.com/office/drawing/2014/main" id="{188AD092-B570-2385-E335-5D63E6347390}"/>
              </a:ext>
            </a:extLst>
          </p:cNvPr>
          <p:cNvSpPr/>
          <p:nvPr/>
        </p:nvSpPr>
        <p:spPr>
          <a:xfrm>
            <a:off x="5824987" y="1780048"/>
            <a:ext cx="240129" cy="728456"/>
          </a:xfrm>
          <a:prstGeom prst="downArrow">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3" name="TextBox 62">
            <a:extLst>
              <a:ext uri="{FF2B5EF4-FFF2-40B4-BE49-F238E27FC236}">
                <a16:creationId xmlns:a16="http://schemas.microsoft.com/office/drawing/2014/main" id="{93C22E35-F8DD-C06F-32A8-0F627A9BC5DB}"/>
              </a:ext>
            </a:extLst>
          </p:cNvPr>
          <p:cNvSpPr txBox="1"/>
          <p:nvPr/>
        </p:nvSpPr>
        <p:spPr>
          <a:xfrm>
            <a:off x="3356958" y="4157952"/>
            <a:ext cx="5408667" cy="1200329"/>
          </a:xfrm>
          <a:prstGeom prst="rect">
            <a:avLst/>
          </a:prstGeom>
          <a:noFill/>
        </p:spPr>
        <p:txBody>
          <a:bodyPr wrap="square" rtlCol="0">
            <a:spAutoFit/>
          </a:bodyPr>
          <a:lstStyle/>
          <a:p>
            <a:pPr algn="ctr"/>
            <a:r>
              <a:rPr lang="en-NZ" dirty="0"/>
              <a:t>Winner takes all!</a:t>
            </a:r>
          </a:p>
          <a:p>
            <a:pPr algn="ctr"/>
            <a:endParaRPr lang="en-NZ" dirty="0"/>
          </a:p>
          <a:p>
            <a:pPr algn="ctr"/>
            <a:r>
              <a:rPr lang="en-NZ" dirty="0"/>
              <a:t>If no entry barriers, contestability (permanent threat of entry by the other firm) holds price down to p</a:t>
            </a:r>
            <a:r>
              <a:rPr lang="en-NZ" baseline="-25000" dirty="0"/>
              <a:t>1</a:t>
            </a:r>
            <a:r>
              <a:rPr lang="en-NZ" dirty="0"/>
              <a:t>=p</a:t>
            </a:r>
            <a:r>
              <a:rPr lang="en-NZ" baseline="-25000" dirty="0"/>
              <a:t>2</a:t>
            </a:r>
          </a:p>
        </p:txBody>
      </p:sp>
      <p:sp>
        <p:nvSpPr>
          <p:cNvPr id="8" name="Footer Placeholder 7">
            <a:extLst>
              <a:ext uri="{FF2B5EF4-FFF2-40B4-BE49-F238E27FC236}">
                <a16:creationId xmlns:a16="http://schemas.microsoft.com/office/drawing/2014/main" id="{56778B06-EBE7-8712-C8C9-1C49366DB246}"/>
              </a:ext>
            </a:extLst>
          </p:cNvPr>
          <p:cNvSpPr>
            <a:spLocks noGrp="1"/>
          </p:cNvSpPr>
          <p:nvPr>
            <p:ph type="ftr" sz="quarter" idx="11"/>
          </p:nvPr>
        </p:nvSpPr>
        <p:spPr/>
        <p:txBody>
          <a:bodyPr/>
          <a:lstStyle/>
          <a:p>
            <a:r>
              <a:rPr lang="en-NZ"/>
              <a:t>Geoff Bertram</a:t>
            </a:r>
          </a:p>
        </p:txBody>
      </p:sp>
      <p:sp>
        <p:nvSpPr>
          <p:cNvPr id="9" name="Slide Number Placeholder 8">
            <a:extLst>
              <a:ext uri="{FF2B5EF4-FFF2-40B4-BE49-F238E27FC236}">
                <a16:creationId xmlns:a16="http://schemas.microsoft.com/office/drawing/2014/main" id="{42ECB0F4-6E94-E683-0483-982EBB996CC4}"/>
              </a:ext>
            </a:extLst>
          </p:cNvPr>
          <p:cNvSpPr>
            <a:spLocks noGrp="1"/>
          </p:cNvSpPr>
          <p:nvPr>
            <p:ph type="sldNum" sz="quarter" idx="12"/>
          </p:nvPr>
        </p:nvSpPr>
        <p:spPr/>
        <p:txBody>
          <a:bodyPr/>
          <a:lstStyle/>
          <a:p>
            <a:fld id="{FBFD2361-A777-489E-AE15-9CA2EE224833}" type="slidenum">
              <a:rPr lang="en-NZ" smtClean="0"/>
              <a:t>7</a:t>
            </a:fld>
            <a:endParaRPr lang="en-NZ"/>
          </a:p>
        </p:txBody>
      </p:sp>
      <p:sp>
        <p:nvSpPr>
          <p:cNvPr id="10" name="Date Placeholder 9">
            <a:extLst>
              <a:ext uri="{FF2B5EF4-FFF2-40B4-BE49-F238E27FC236}">
                <a16:creationId xmlns:a16="http://schemas.microsoft.com/office/drawing/2014/main" id="{49AE5DDE-5CCF-1B13-1B3B-42EC9D1789E1}"/>
              </a:ext>
            </a:extLst>
          </p:cNvPr>
          <p:cNvSpPr>
            <a:spLocks noGrp="1"/>
          </p:cNvSpPr>
          <p:nvPr>
            <p:ph type="dt" sz="half" idx="10"/>
          </p:nvPr>
        </p:nvSpPr>
        <p:spPr/>
        <p:txBody>
          <a:bodyPr/>
          <a:lstStyle/>
          <a:p>
            <a:fld id="{143FA977-53AB-404C-8A42-C5AFD5322C4B}" type="datetime1">
              <a:rPr lang="en-NZ" smtClean="0"/>
              <a:t>18/07/2026</a:t>
            </a:fld>
            <a:endParaRPr lang="en-NZ"/>
          </a:p>
        </p:txBody>
      </p:sp>
    </p:spTree>
    <p:extLst>
      <p:ext uri="{BB962C8B-B14F-4D97-AF65-F5344CB8AC3E}">
        <p14:creationId xmlns:p14="http://schemas.microsoft.com/office/powerpoint/2010/main" val="81279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
                                        </p:tgtEl>
                                        <p:attrNameLst>
                                          <p:attrName>style.visibility</p:attrName>
                                        </p:attrNameLst>
                                      </p:cBhvr>
                                      <p:to>
                                        <p:strVal val="visible"/>
                                      </p:to>
                                    </p:set>
                                  </p:childTnLst>
                                  <p:subTnLst>
                                    <p:set>
                                      <p:cBhvr override="childStyle">
                                        <p:cTn dur="1" fill="hold" display="0" masterRel="nextClick" afterEffect="1"/>
                                        <p:tgtEl>
                                          <p:spTgt spid="61"/>
                                        </p:tgtEl>
                                        <p:attrNameLst>
                                          <p:attrName>style.visibility</p:attrName>
                                        </p:attrNameLst>
                                      </p:cBhvr>
                                      <p:to>
                                        <p:strVal val="hidden"/>
                                      </p:to>
                                    </p:set>
                                  </p:subTnLst>
                                </p:cTn>
                              </p:par>
                              <p:par>
                                <p:cTn id="31" presetID="1"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subTnLst>
                                    <p:set>
                                      <p:cBhvr override="childStyle">
                                        <p:cTn dur="1" fill="hold" display="0" masterRel="nextClick" afterEffect="1"/>
                                        <p:tgtEl>
                                          <p:spTgt spid="6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40" grpId="0"/>
      <p:bldP spid="42" grpId="0"/>
      <p:bldP spid="43" grpId="0"/>
      <p:bldP spid="45" grpId="0"/>
      <p:bldP spid="46" grpId="0"/>
      <p:bldP spid="50" grpId="0"/>
      <p:bldP spid="61" grpId="0"/>
      <p:bldP spid="62" grpId="0" animBg="1"/>
      <p:bldP spid="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DE313-98B9-35DF-F3B3-59D7D3534754}"/>
              </a:ext>
            </a:extLst>
          </p:cNvPr>
          <p:cNvSpPr>
            <a:spLocks noGrp="1"/>
          </p:cNvSpPr>
          <p:nvPr>
            <p:ph type="title"/>
          </p:nvPr>
        </p:nvSpPr>
        <p:spPr>
          <a:xfrm>
            <a:off x="838200" y="827580"/>
            <a:ext cx="10515600" cy="4784944"/>
          </a:xfrm>
        </p:spPr>
        <p:txBody>
          <a:bodyPr>
            <a:normAutofit/>
          </a:bodyPr>
          <a:lstStyle/>
          <a:p>
            <a:pPr algn="ctr">
              <a:lnSpc>
                <a:spcPct val="100000"/>
              </a:lnSpc>
            </a:pPr>
            <a:r>
              <a:rPr lang="en-NZ" sz="4000" dirty="0">
                <a:latin typeface="Calibri" panose="020F0502020204030204" pitchFamily="34" charset="0"/>
                <a:ea typeface="Calibri" panose="020F0502020204030204" pitchFamily="34" charset="0"/>
                <a:cs typeface="Calibri" panose="020F0502020204030204" pitchFamily="34" charset="0"/>
              </a:rPr>
              <a:t>Apply that model to the 1992 Energy Companies Act’s corporatisation of Electricity Supply Authorities, and revaluation of assets to “Optimised Deprival Value” (ODV)</a:t>
            </a:r>
          </a:p>
        </p:txBody>
      </p:sp>
      <p:sp>
        <p:nvSpPr>
          <p:cNvPr id="3" name="Footer Placeholder 2">
            <a:extLst>
              <a:ext uri="{FF2B5EF4-FFF2-40B4-BE49-F238E27FC236}">
                <a16:creationId xmlns:a16="http://schemas.microsoft.com/office/drawing/2014/main" id="{B63FFC63-369C-AC50-01F9-64184B7CB1D0}"/>
              </a:ext>
            </a:extLst>
          </p:cNvPr>
          <p:cNvSpPr>
            <a:spLocks noGrp="1"/>
          </p:cNvSpPr>
          <p:nvPr>
            <p:ph type="ftr" sz="quarter" idx="11"/>
          </p:nvPr>
        </p:nvSpPr>
        <p:spPr/>
        <p:txBody>
          <a:bodyPr/>
          <a:lstStyle/>
          <a:p>
            <a:r>
              <a:rPr lang="en-NZ"/>
              <a:t>Geoff Bertram</a:t>
            </a:r>
          </a:p>
        </p:txBody>
      </p:sp>
      <p:sp>
        <p:nvSpPr>
          <p:cNvPr id="4" name="Slide Number Placeholder 3">
            <a:extLst>
              <a:ext uri="{FF2B5EF4-FFF2-40B4-BE49-F238E27FC236}">
                <a16:creationId xmlns:a16="http://schemas.microsoft.com/office/drawing/2014/main" id="{E81136EE-B763-02CB-0BA9-C766CF126975}"/>
              </a:ext>
            </a:extLst>
          </p:cNvPr>
          <p:cNvSpPr>
            <a:spLocks noGrp="1"/>
          </p:cNvSpPr>
          <p:nvPr>
            <p:ph type="sldNum" sz="quarter" idx="12"/>
          </p:nvPr>
        </p:nvSpPr>
        <p:spPr/>
        <p:txBody>
          <a:bodyPr/>
          <a:lstStyle/>
          <a:p>
            <a:fld id="{FBFD2361-A777-489E-AE15-9CA2EE224833}" type="slidenum">
              <a:rPr lang="en-NZ" smtClean="0"/>
              <a:t>8</a:t>
            </a:fld>
            <a:endParaRPr lang="en-NZ"/>
          </a:p>
        </p:txBody>
      </p:sp>
      <p:sp>
        <p:nvSpPr>
          <p:cNvPr id="5" name="Date Placeholder 4">
            <a:extLst>
              <a:ext uri="{FF2B5EF4-FFF2-40B4-BE49-F238E27FC236}">
                <a16:creationId xmlns:a16="http://schemas.microsoft.com/office/drawing/2014/main" id="{F5D421CC-E3B6-BEAD-C4BD-4FFF92BC9C76}"/>
              </a:ext>
            </a:extLst>
          </p:cNvPr>
          <p:cNvSpPr>
            <a:spLocks noGrp="1"/>
          </p:cNvSpPr>
          <p:nvPr>
            <p:ph type="dt" sz="half" idx="10"/>
          </p:nvPr>
        </p:nvSpPr>
        <p:spPr/>
        <p:txBody>
          <a:bodyPr/>
          <a:lstStyle/>
          <a:p>
            <a:fld id="{11A670E4-09AD-4B7A-8F3F-D51403F01942}" type="datetime1">
              <a:rPr lang="en-NZ" smtClean="0"/>
              <a:t>18/07/2026</a:t>
            </a:fld>
            <a:endParaRPr lang="en-NZ"/>
          </a:p>
        </p:txBody>
      </p:sp>
    </p:spTree>
    <p:extLst>
      <p:ext uri="{BB962C8B-B14F-4D97-AF65-F5344CB8AC3E}">
        <p14:creationId xmlns:p14="http://schemas.microsoft.com/office/powerpoint/2010/main" val="382893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AB9E-817A-0B03-B3D8-36F6DE163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15FAF-68B7-D22E-F584-E53BB9C0DDE6}"/>
              </a:ext>
            </a:extLst>
          </p:cNvPr>
          <p:cNvSpPr>
            <a:spLocks noGrp="1"/>
          </p:cNvSpPr>
          <p:nvPr>
            <p:ph type="title"/>
          </p:nvPr>
        </p:nvSpPr>
        <p:spPr>
          <a:xfrm>
            <a:off x="943304" y="83898"/>
            <a:ext cx="10515600" cy="656722"/>
          </a:xfrm>
        </p:spPr>
        <p:txBody>
          <a:bodyPr>
            <a:normAutofit/>
          </a:bodyPr>
          <a:lstStyle/>
          <a:p>
            <a:pPr algn="ctr"/>
            <a:r>
              <a:rPr lang="en-NZ" sz="2000" dirty="0">
                <a:latin typeface="Calibri" panose="020F0502020204030204" pitchFamily="34" charset="0"/>
                <a:ea typeface="Calibri" panose="020F0502020204030204" pitchFamily="34" charset="0"/>
                <a:cs typeface="Calibri" panose="020F0502020204030204" pitchFamily="34" charset="0"/>
              </a:rPr>
              <a:t>Suppose Firm 1 is an existing supplier whose asset base is fully written-down so only current operating costs have to be recovered</a:t>
            </a:r>
          </a:p>
        </p:txBody>
      </p:sp>
      <p:cxnSp>
        <p:nvCxnSpPr>
          <p:cNvPr id="3" name="Straight Connector 2">
            <a:extLst>
              <a:ext uri="{FF2B5EF4-FFF2-40B4-BE49-F238E27FC236}">
                <a16:creationId xmlns:a16="http://schemas.microsoft.com/office/drawing/2014/main" id="{85D53BC4-1059-47D2-7015-1D2C15EFD945}"/>
              </a:ext>
            </a:extLst>
          </p:cNvPr>
          <p:cNvCxnSpPr>
            <a:cxnSpLocks/>
          </p:cNvCxnSpPr>
          <p:nvPr/>
        </p:nvCxnSpPr>
        <p:spPr>
          <a:xfrm>
            <a:off x="2251538" y="1064008"/>
            <a:ext cx="0" cy="4601029"/>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4E6D5D58-FF91-0CC0-F161-1CE404BB9261}"/>
              </a:ext>
            </a:extLst>
          </p:cNvPr>
          <p:cNvCxnSpPr>
            <a:cxnSpLocks/>
          </p:cNvCxnSpPr>
          <p:nvPr/>
        </p:nvCxnSpPr>
        <p:spPr>
          <a:xfrm>
            <a:off x="9575414" y="1042236"/>
            <a:ext cx="0" cy="460102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307FE00D-E5FC-7FD6-BC94-D29DB8C86BE8}"/>
              </a:ext>
            </a:extLst>
          </p:cNvPr>
          <p:cNvCxnSpPr>
            <a:cxnSpLocks/>
          </p:cNvCxnSpPr>
          <p:nvPr/>
        </p:nvCxnSpPr>
        <p:spPr>
          <a:xfrm flipH="1">
            <a:off x="2280569" y="5643265"/>
            <a:ext cx="7322457" cy="2177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9BD3428-D15B-18C6-CB3A-FBDC13CD22A8}"/>
              </a:ext>
            </a:extLst>
          </p:cNvPr>
          <p:cNvCxnSpPr>
            <a:cxnSpLocks/>
          </p:cNvCxnSpPr>
          <p:nvPr/>
        </p:nvCxnSpPr>
        <p:spPr>
          <a:xfrm>
            <a:off x="2225913" y="2846297"/>
            <a:ext cx="7349501" cy="2543644"/>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EC4ACCE-377D-B437-9183-26C04523324D}"/>
              </a:ext>
            </a:extLst>
          </p:cNvPr>
          <p:cNvCxnSpPr>
            <a:cxnSpLocks/>
          </p:cNvCxnSpPr>
          <p:nvPr/>
        </p:nvCxnSpPr>
        <p:spPr>
          <a:xfrm flipH="1">
            <a:off x="2280569" y="1306931"/>
            <a:ext cx="7315866" cy="2616942"/>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356828B8-79B5-F09F-E401-62168D2256D3}"/>
              </a:ext>
            </a:extLst>
          </p:cNvPr>
          <p:cNvSpPr txBox="1"/>
          <p:nvPr/>
        </p:nvSpPr>
        <p:spPr>
          <a:xfrm>
            <a:off x="9484740" y="771693"/>
            <a:ext cx="1250731" cy="923330"/>
          </a:xfrm>
          <a:prstGeom prst="rect">
            <a:avLst/>
          </a:prstGeom>
          <a:noFill/>
        </p:spPr>
        <p:txBody>
          <a:bodyPr wrap="square" rtlCol="0">
            <a:spAutoFit/>
          </a:bodyPr>
          <a:lstStyle/>
          <a:p>
            <a:pPr algn="ctr"/>
            <a:r>
              <a:rPr lang="en-NZ" dirty="0">
                <a:solidFill>
                  <a:srgbClr val="FF0000"/>
                </a:solidFill>
              </a:rPr>
              <a:t>Firm 2’s supply cost</a:t>
            </a:r>
          </a:p>
        </p:txBody>
      </p:sp>
      <p:sp>
        <p:nvSpPr>
          <p:cNvPr id="35" name="TextBox 34">
            <a:extLst>
              <a:ext uri="{FF2B5EF4-FFF2-40B4-BE49-F238E27FC236}">
                <a16:creationId xmlns:a16="http://schemas.microsoft.com/office/drawing/2014/main" id="{5B1A0C2A-2C70-3C59-6B33-DE8ADEF6B785}"/>
              </a:ext>
            </a:extLst>
          </p:cNvPr>
          <p:cNvSpPr txBox="1"/>
          <p:nvPr/>
        </p:nvSpPr>
        <p:spPr>
          <a:xfrm>
            <a:off x="1008818" y="676898"/>
            <a:ext cx="1250731" cy="923330"/>
          </a:xfrm>
          <a:prstGeom prst="rect">
            <a:avLst/>
          </a:prstGeom>
          <a:noFill/>
        </p:spPr>
        <p:txBody>
          <a:bodyPr wrap="square" rtlCol="0">
            <a:spAutoFit/>
          </a:bodyPr>
          <a:lstStyle/>
          <a:p>
            <a:pPr algn="ctr"/>
            <a:r>
              <a:rPr lang="en-NZ" dirty="0">
                <a:solidFill>
                  <a:srgbClr val="00B050"/>
                </a:solidFill>
              </a:rPr>
              <a:t>Firm 1’s supply cost</a:t>
            </a:r>
          </a:p>
        </p:txBody>
      </p:sp>
      <p:cxnSp>
        <p:nvCxnSpPr>
          <p:cNvPr id="38" name="Straight Connector 37">
            <a:extLst>
              <a:ext uri="{FF2B5EF4-FFF2-40B4-BE49-F238E27FC236}">
                <a16:creationId xmlns:a16="http://schemas.microsoft.com/office/drawing/2014/main" id="{D18F6C16-B707-23F9-A793-E90EEDF13CB8}"/>
              </a:ext>
            </a:extLst>
          </p:cNvPr>
          <p:cNvCxnSpPr/>
          <p:nvPr/>
        </p:nvCxnSpPr>
        <p:spPr>
          <a:xfrm>
            <a:off x="2287259" y="3923873"/>
            <a:ext cx="7363832"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CF09A688-1DCC-F329-6822-E0F8C02872BD}"/>
              </a:ext>
            </a:extLst>
          </p:cNvPr>
          <p:cNvSpPr txBox="1"/>
          <p:nvPr/>
        </p:nvSpPr>
        <p:spPr>
          <a:xfrm>
            <a:off x="9647744" y="5193775"/>
            <a:ext cx="1623778" cy="400110"/>
          </a:xfrm>
          <a:prstGeom prst="rect">
            <a:avLst/>
          </a:prstGeom>
          <a:noFill/>
        </p:spPr>
        <p:txBody>
          <a:bodyPr wrap="none" rtlCol="0">
            <a:spAutoFit/>
          </a:bodyPr>
          <a:lstStyle/>
          <a:p>
            <a:r>
              <a:rPr lang="en-NZ" sz="2000" dirty="0">
                <a:solidFill>
                  <a:srgbClr val="00B050"/>
                </a:solidFill>
                <a:latin typeface="Calibri" panose="020F0502020204030204" pitchFamily="34" charset="0"/>
                <a:ea typeface="Calibri" panose="020F0502020204030204" pitchFamily="34" charset="0"/>
                <a:cs typeface="Calibri" panose="020F0502020204030204" pitchFamily="34" charset="0"/>
              </a:rPr>
              <a:t>p</a:t>
            </a:r>
            <a:r>
              <a:rPr lang="en-NZ" sz="2000" baseline="-25000" dirty="0">
                <a:solidFill>
                  <a:srgbClr val="00B050"/>
                </a:solidFill>
                <a:latin typeface="Calibri" panose="020F0502020204030204" pitchFamily="34" charset="0"/>
                <a:ea typeface="Calibri" panose="020F0502020204030204" pitchFamily="34" charset="0"/>
                <a:cs typeface="Calibri" panose="020F0502020204030204" pitchFamily="34" charset="0"/>
              </a:rPr>
              <a:t>1</a:t>
            </a:r>
            <a:r>
              <a:rPr lang="en-NZ" sz="2000" dirty="0">
                <a:solidFill>
                  <a:srgbClr val="00B050"/>
                </a:solidFill>
                <a:latin typeface="Calibri" panose="020F0502020204030204" pitchFamily="34" charset="0"/>
                <a:ea typeface="Calibri" panose="020F0502020204030204" pitchFamily="34" charset="0"/>
                <a:cs typeface="Calibri" panose="020F0502020204030204" pitchFamily="34" charset="0"/>
              </a:rPr>
              <a:t> is just </a:t>
            </a:r>
            <a:r>
              <a:rPr lang="en-NZ" sz="2000" dirty="0" err="1">
                <a:solidFill>
                  <a:srgbClr val="00B050"/>
                </a:solidFill>
                <a:latin typeface="Calibri" panose="020F0502020204030204" pitchFamily="34" charset="0"/>
                <a:ea typeface="Calibri" panose="020F0502020204030204" pitchFamily="34" charset="0"/>
                <a:cs typeface="Calibri" panose="020F0502020204030204" pitchFamily="34" charset="0"/>
              </a:rPr>
              <a:t>opex</a:t>
            </a:r>
            <a:endParaRPr lang="en-NZ" sz="2000" baseline="-2500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3D11EB2B-FD27-7E75-7326-96E04A34AF8F}"/>
              </a:ext>
            </a:extLst>
          </p:cNvPr>
          <p:cNvSpPr txBox="1"/>
          <p:nvPr/>
        </p:nvSpPr>
        <p:spPr>
          <a:xfrm>
            <a:off x="1709200" y="3718009"/>
            <a:ext cx="405880" cy="400110"/>
          </a:xfrm>
          <a:prstGeom prst="rect">
            <a:avLst/>
          </a:prstGeom>
          <a:noFill/>
        </p:spPr>
        <p:txBody>
          <a:bodyPr wrap="none" rtlCol="0">
            <a:spAutoFit/>
          </a:bodyPr>
          <a:lstStyle/>
          <a:p>
            <a:r>
              <a:rPr lang="en-NZ" sz="2000" dirty="0">
                <a:solidFill>
                  <a:srgbClr val="FF0000"/>
                </a:solidFill>
                <a:latin typeface="Calibri" panose="020F0502020204030204" pitchFamily="34" charset="0"/>
                <a:ea typeface="Calibri" panose="020F0502020204030204" pitchFamily="34" charset="0"/>
                <a:cs typeface="Calibri" panose="020F0502020204030204" pitchFamily="34" charset="0"/>
              </a:rPr>
              <a:t>p</a:t>
            </a:r>
            <a:r>
              <a:rPr lang="en-NZ" sz="2000" baseline="-25000" dirty="0">
                <a:solidFill>
                  <a:srgbClr val="FF0000"/>
                </a:solidFill>
                <a:latin typeface="Calibri" panose="020F0502020204030204" pitchFamily="34" charset="0"/>
                <a:ea typeface="Calibri" panose="020F0502020204030204" pitchFamily="34" charset="0"/>
                <a:cs typeface="Calibri" panose="020F0502020204030204" pitchFamily="34" charset="0"/>
              </a:rPr>
              <a:t>2</a:t>
            </a:r>
          </a:p>
        </p:txBody>
      </p:sp>
      <p:sp>
        <p:nvSpPr>
          <p:cNvPr id="43" name="TextBox 42">
            <a:extLst>
              <a:ext uri="{FF2B5EF4-FFF2-40B4-BE49-F238E27FC236}">
                <a16:creationId xmlns:a16="http://schemas.microsoft.com/office/drawing/2014/main" id="{7FCCB1BA-BD7A-2DA7-1908-27B9661013DF}"/>
              </a:ext>
            </a:extLst>
          </p:cNvPr>
          <p:cNvSpPr txBox="1"/>
          <p:nvPr/>
        </p:nvSpPr>
        <p:spPr>
          <a:xfrm rot="1175415">
            <a:off x="6507765" y="4483167"/>
            <a:ext cx="2911182" cy="369332"/>
          </a:xfrm>
          <a:prstGeom prst="rect">
            <a:avLst/>
          </a:prstGeom>
          <a:noFill/>
        </p:spPr>
        <p:txBody>
          <a:bodyPr wrap="none" rtlCol="0">
            <a:spAutoFit/>
          </a:bodyPr>
          <a:lstStyle/>
          <a:p>
            <a:r>
              <a:rPr lang="en-NZ" dirty="0">
                <a:solidFill>
                  <a:srgbClr val="00B050"/>
                </a:solidFill>
              </a:rPr>
              <a:t>Firm 1’s Average Cost curve</a:t>
            </a:r>
          </a:p>
        </p:txBody>
      </p:sp>
      <p:sp>
        <p:nvSpPr>
          <p:cNvPr id="45" name="TextBox 44">
            <a:extLst>
              <a:ext uri="{FF2B5EF4-FFF2-40B4-BE49-F238E27FC236}">
                <a16:creationId xmlns:a16="http://schemas.microsoft.com/office/drawing/2014/main" id="{49A92C3A-5D9A-0C06-7EB0-4A2500EA85F2}"/>
              </a:ext>
            </a:extLst>
          </p:cNvPr>
          <p:cNvSpPr txBox="1"/>
          <p:nvPr/>
        </p:nvSpPr>
        <p:spPr>
          <a:xfrm rot="20407460">
            <a:off x="6357176" y="1578160"/>
            <a:ext cx="2911182" cy="369332"/>
          </a:xfrm>
          <a:prstGeom prst="rect">
            <a:avLst/>
          </a:prstGeom>
          <a:noFill/>
        </p:spPr>
        <p:txBody>
          <a:bodyPr wrap="none" rtlCol="0">
            <a:spAutoFit/>
          </a:bodyPr>
          <a:lstStyle/>
          <a:p>
            <a:r>
              <a:rPr lang="en-NZ" dirty="0">
                <a:solidFill>
                  <a:srgbClr val="FF0000"/>
                </a:solidFill>
              </a:rPr>
              <a:t>Firm 2’s Average Cost curve</a:t>
            </a:r>
          </a:p>
        </p:txBody>
      </p:sp>
      <p:sp>
        <p:nvSpPr>
          <p:cNvPr id="46" name="TextBox 45">
            <a:extLst>
              <a:ext uri="{FF2B5EF4-FFF2-40B4-BE49-F238E27FC236}">
                <a16:creationId xmlns:a16="http://schemas.microsoft.com/office/drawing/2014/main" id="{738813BE-5306-A39B-6B93-B4F8A4567C3E}"/>
              </a:ext>
            </a:extLst>
          </p:cNvPr>
          <p:cNvSpPr txBox="1"/>
          <p:nvPr/>
        </p:nvSpPr>
        <p:spPr>
          <a:xfrm>
            <a:off x="7815210" y="5703471"/>
            <a:ext cx="2736775" cy="369332"/>
          </a:xfrm>
          <a:prstGeom prst="rect">
            <a:avLst/>
          </a:prstGeom>
          <a:noFill/>
        </p:spPr>
        <p:txBody>
          <a:bodyPr wrap="none" rtlCol="0">
            <a:spAutoFit/>
          </a:bodyPr>
          <a:lstStyle/>
          <a:p>
            <a:r>
              <a:rPr lang="en-NZ" dirty="0">
                <a:solidFill>
                  <a:srgbClr val="FF0000"/>
                </a:solidFill>
              </a:rPr>
              <a:t>Firm 2’s quantity supplied</a:t>
            </a:r>
          </a:p>
        </p:txBody>
      </p:sp>
      <p:cxnSp>
        <p:nvCxnSpPr>
          <p:cNvPr id="48" name="Straight Arrow Connector 47">
            <a:extLst>
              <a:ext uri="{FF2B5EF4-FFF2-40B4-BE49-F238E27FC236}">
                <a16:creationId xmlns:a16="http://schemas.microsoft.com/office/drawing/2014/main" id="{E44E5680-A0C3-0816-36DC-2D17EFA305AA}"/>
              </a:ext>
            </a:extLst>
          </p:cNvPr>
          <p:cNvCxnSpPr>
            <a:stCxn id="46" idx="1"/>
          </p:cNvCxnSpPr>
          <p:nvPr/>
        </p:nvCxnSpPr>
        <p:spPr>
          <a:xfrm flipH="1" flipV="1">
            <a:off x="7010401" y="5885793"/>
            <a:ext cx="804809" cy="234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39033F1A-431E-1F01-1138-85AA757EE4D9}"/>
              </a:ext>
            </a:extLst>
          </p:cNvPr>
          <p:cNvSpPr txBox="1"/>
          <p:nvPr/>
        </p:nvSpPr>
        <p:spPr>
          <a:xfrm>
            <a:off x="1850224" y="5686536"/>
            <a:ext cx="2736775" cy="369332"/>
          </a:xfrm>
          <a:prstGeom prst="rect">
            <a:avLst/>
          </a:prstGeom>
          <a:noFill/>
        </p:spPr>
        <p:txBody>
          <a:bodyPr wrap="none" rtlCol="0">
            <a:spAutoFit/>
          </a:bodyPr>
          <a:lstStyle/>
          <a:p>
            <a:r>
              <a:rPr lang="en-NZ" dirty="0">
                <a:solidFill>
                  <a:srgbClr val="00B050"/>
                </a:solidFill>
              </a:rPr>
              <a:t>Firm 1’s quantity supplied</a:t>
            </a:r>
          </a:p>
        </p:txBody>
      </p:sp>
      <p:cxnSp>
        <p:nvCxnSpPr>
          <p:cNvPr id="51" name="Straight Arrow Connector 50">
            <a:extLst>
              <a:ext uri="{FF2B5EF4-FFF2-40B4-BE49-F238E27FC236}">
                <a16:creationId xmlns:a16="http://schemas.microsoft.com/office/drawing/2014/main" id="{3C93495D-623B-F371-06F4-91216A8BC3B3}"/>
              </a:ext>
            </a:extLst>
          </p:cNvPr>
          <p:cNvCxnSpPr>
            <a:cxnSpLocks/>
          </p:cNvCxnSpPr>
          <p:nvPr/>
        </p:nvCxnSpPr>
        <p:spPr>
          <a:xfrm>
            <a:off x="4490020" y="5868858"/>
            <a:ext cx="1010470" cy="0"/>
          </a:xfrm>
          <a:prstGeom prst="straightConnector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A6A0DB05-F858-82B7-718D-8E28D37EB3ED}"/>
              </a:ext>
            </a:extLst>
          </p:cNvPr>
          <p:cNvSpPr txBox="1"/>
          <p:nvPr/>
        </p:nvSpPr>
        <p:spPr>
          <a:xfrm>
            <a:off x="1834546" y="6386211"/>
            <a:ext cx="8258625" cy="369332"/>
          </a:xfrm>
          <a:prstGeom prst="rect">
            <a:avLst/>
          </a:prstGeom>
          <a:noFill/>
        </p:spPr>
        <p:txBody>
          <a:bodyPr wrap="square" rtlCol="0">
            <a:spAutoFit/>
          </a:bodyPr>
          <a:lstStyle/>
          <a:p>
            <a:pPr algn="ctr"/>
            <a:r>
              <a:rPr lang="en-NZ" dirty="0"/>
              <a:t>Total market demand (assumed fixed and given)</a:t>
            </a:r>
          </a:p>
        </p:txBody>
      </p:sp>
      <p:sp>
        <p:nvSpPr>
          <p:cNvPr id="57" name="Right Brace 56">
            <a:extLst>
              <a:ext uri="{FF2B5EF4-FFF2-40B4-BE49-F238E27FC236}">
                <a16:creationId xmlns:a16="http://schemas.microsoft.com/office/drawing/2014/main" id="{0230FBBA-06DE-077E-90E1-352CBC0BFD52}"/>
              </a:ext>
            </a:extLst>
          </p:cNvPr>
          <p:cNvSpPr/>
          <p:nvPr/>
        </p:nvSpPr>
        <p:spPr>
          <a:xfrm rot="5400000">
            <a:off x="5832298" y="2589284"/>
            <a:ext cx="222340" cy="7408551"/>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8" name="TextBox 7">
            <a:extLst>
              <a:ext uri="{FF2B5EF4-FFF2-40B4-BE49-F238E27FC236}">
                <a16:creationId xmlns:a16="http://schemas.microsoft.com/office/drawing/2014/main" id="{E5F984A9-598E-AD61-3B7A-70E018658DE7}"/>
              </a:ext>
            </a:extLst>
          </p:cNvPr>
          <p:cNvSpPr txBox="1"/>
          <p:nvPr/>
        </p:nvSpPr>
        <p:spPr>
          <a:xfrm>
            <a:off x="9581115" y="3474521"/>
            <a:ext cx="2707259" cy="1015663"/>
          </a:xfrm>
          <a:prstGeom prst="rect">
            <a:avLst/>
          </a:prstGeom>
          <a:noFill/>
        </p:spPr>
        <p:txBody>
          <a:bodyPr wrap="square" rtlCol="0">
            <a:spAutoFit/>
          </a:bodyPr>
          <a:lstStyle/>
          <a:p>
            <a:pPr algn="ctr"/>
            <a:r>
              <a:rPr lang="en-NZ" sz="2000" dirty="0">
                <a:solidFill>
                  <a:srgbClr val="7030A0"/>
                </a:solidFill>
                <a:latin typeface="Calibri" panose="020F0502020204030204" pitchFamily="34" charset="0"/>
                <a:ea typeface="Calibri" panose="020F0502020204030204" pitchFamily="34" charset="0"/>
                <a:cs typeface="Calibri" panose="020F0502020204030204" pitchFamily="34" charset="0"/>
              </a:rPr>
              <a:t>p</a:t>
            </a:r>
            <a:r>
              <a:rPr lang="en-NZ" sz="2000" baseline="-25000" dirty="0">
                <a:solidFill>
                  <a:srgbClr val="7030A0"/>
                </a:solidFill>
                <a:latin typeface="Calibri" panose="020F0502020204030204" pitchFamily="34" charset="0"/>
                <a:ea typeface="Calibri" panose="020F0502020204030204" pitchFamily="34" charset="0"/>
                <a:cs typeface="Calibri" panose="020F0502020204030204" pitchFamily="34" charset="0"/>
              </a:rPr>
              <a:t>2</a:t>
            </a:r>
            <a:r>
              <a:rPr lang="en-NZ" sz="2000" dirty="0">
                <a:solidFill>
                  <a:srgbClr val="7030A0"/>
                </a:solidFill>
                <a:latin typeface="Calibri" panose="020F0502020204030204" pitchFamily="34" charset="0"/>
                <a:ea typeface="Calibri" panose="020F0502020204030204" pitchFamily="34" charset="0"/>
                <a:cs typeface="Calibri" panose="020F0502020204030204" pitchFamily="34" charset="0"/>
              </a:rPr>
              <a:t> is the “contestability” limit on Firm 1’s price and profit</a:t>
            </a:r>
            <a:endParaRPr lang="en-NZ" sz="2000" baseline="-25000" dirty="0">
              <a:solidFill>
                <a:srgbClr val="7030A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7E16203-023D-AB0E-122C-F4884B942D6D}"/>
              </a:ext>
            </a:extLst>
          </p:cNvPr>
          <p:cNvCxnSpPr>
            <a:cxnSpLocks/>
          </p:cNvCxnSpPr>
          <p:nvPr/>
        </p:nvCxnSpPr>
        <p:spPr>
          <a:xfrm>
            <a:off x="2239192" y="1374420"/>
            <a:ext cx="7349501" cy="2543644"/>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sp>
        <p:nvSpPr>
          <p:cNvPr id="10" name="Arrow: Down 9">
            <a:extLst>
              <a:ext uri="{FF2B5EF4-FFF2-40B4-BE49-F238E27FC236}">
                <a16:creationId xmlns:a16="http://schemas.microsoft.com/office/drawing/2014/main" id="{F3F2F03C-EF45-3FBA-8746-C30D55987FC5}"/>
              </a:ext>
            </a:extLst>
          </p:cNvPr>
          <p:cNvSpPr/>
          <p:nvPr/>
        </p:nvSpPr>
        <p:spPr>
          <a:xfrm rot="10800000">
            <a:off x="5963858" y="2846296"/>
            <a:ext cx="417240" cy="1204098"/>
          </a:xfrm>
          <a:prstGeom prst="downArrow">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a:extLst>
              <a:ext uri="{FF2B5EF4-FFF2-40B4-BE49-F238E27FC236}">
                <a16:creationId xmlns:a16="http://schemas.microsoft.com/office/drawing/2014/main" id="{BC42FE17-19F6-6AC9-5C49-4C24A0B1E498}"/>
              </a:ext>
            </a:extLst>
          </p:cNvPr>
          <p:cNvSpPr txBox="1"/>
          <p:nvPr/>
        </p:nvSpPr>
        <p:spPr>
          <a:xfrm>
            <a:off x="7658336" y="1996718"/>
            <a:ext cx="4153560" cy="1200329"/>
          </a:xfrm>
          <a:prstGeom prst="rect">
            <a:avLst/>
          </a:prstGeom>
          <a:solidFill>
            <a:schemeClr val="bg1"/>
          </a:solidFill>
        </p:spPr>
        <p:txBody>
          <a:bodyPr wrap="square" rtlCol="0">
            <a:spAutoFit/>
          </a:bodyPr>
          <a:lstStyle/>
          <a:p>
            <a:pPr algn="ctr"/>
            <a:r>
              <a:rPr lang="en-NZ" dirty="0"/>
              <a:t>Firm 1 </a:t>
            </a:r>
            <a:r>
              <a:rPr lang="en-NZ" dirty="0" err="1"/>
              <a:t>revalues</a:t>
            </a:r>
            <a:r>
              <a:rPr lang="en-NZ" dirty="0"/>
              <a:t> its assets up to match the amount Firm 2 would have had to install, and raises price to p</a:t>
            </a:r>
            <a:r>
              <a:rPr lang="en-NZ" baseline="-25000" dirty="0"/>
              <a:t>2</a:t>
            </a:r>
            <a:r>
              <a:rPr lang="en-NZ" dirty="0"/>
              <a:t> to get “fair return” on “fair value”</a:t>
            </a:r>
            <a:endParaRPr lang="en-NZ" baseline="-25000" dirty="0"/>
          </a:p>
        </p:txBody>
      </p:sp>
      <p:sp>
        <p:nvSpPr>
          <p:cNvPr id="12" name="TextBox 11">
            <a:extLst>
              <a:ext uri="{FF2B5EF4-FFF2-40B4-BE49-F238E27FC236}">
                <a16:creationId xmlns:a16="http://schemas.microsoft.com/office/drawing/2014/main" id="{B956AD1F-1932-F2FC-743D-6307BD03A70A}"/>
              </a:ext>
            </a:extLst>
          </p:cNvPr>
          <p:cNvSpPr txBox="1"/>
          <p:nvPr/>
        </p:nvSpPr>
        <p:spPr>
          <a:xfrm>
            <a:off x="3092541" y="667086"/>
            <a:ext cx="6392199" cy="400110"/>
          </a:xfrm>
          <a:prstGeom prst="rect">
            <a:avLst/>
          </a:prstGeom>
          <a:noFill/>
        </p:spPr>
        <p:txBody>
          <a:bodyPr wrap="none" rtlCol="0">
            <a:spAutoFit/>
          </a:bodyPr>
          <a:lstStyle/>
          <a:p>
            <a:r>
              <a:rPr lang="en-NZ" sz="2000" dirty="0">
                <a:latin typeface="Calibri" panose="020F0502020204030204" pitchFamily="34" charset="0"/>
                <a:ea typeface="Calibri" panose="020F0502020204030204" pitchFamily="34" charset="0"/>
                <a:cs typeface="Calibri" panose="020F0502020204030204" pitchFamily="34" charset="0"/>
              </a:rPr>
              <a:t>Firm 2 is a hypothetical new entrant setting up from scratch</a:t>
            </a:r>
            <a:endParaRPr lang="en-NZ" sz="2000" dirty="0"/>
          </a:p>
        </p:txBody>
      </p:sp>
      <p:sp>
        <p:nvSpPr>
          <p:cNvPr id="13" name="Footer Placeholder 12">
            <a:extLst>
              <a:ext uri="{FF2B5EF4-FFF2-40B4-BE49-F238E27FC236}">
                <a16:creationId xmlns:a16="http://schemas.microsoft.com/office/drawing/2014/main" id="{E9289909-73C1-4DD0-F8C3-A70E8D75515A}"/>
              </a:ext>
            </a:extLst>
          </p:cNvPr>
          <p:cNvSpPr>
            <a:spLocks noGrp="1"/>
          </p:cNvSpPr>
          <p:nvPr>
            <p:ph type="ftr" sz="quarter" idx="11"/>
          </p:nvPr>
        </p:nvSpPr>
        <p:spPr/>
        <p:txBody>
          <a:bodyPr/>
          <a:lstStyle/>
          <a:p>
            <a:r>
              <a:rPr lang="en-NZ"/>
              <a:t>Geoff Bertram</a:t>
            </a:r>
          </a:p>
        </p:txBody>
      </p:sp>
      <p:sp>
        <p:nvSpPr>
          <p:cNvPr id="14" name="Slide Number Placeholder 13">
            <a:extLst>
              <a:ext uri="{FF2B5EF4-FFF2-40B4-BE49-F238E27FC236}">
                <a16:creationId xmlns:a16="http://schemas.microsoft.com/office/drawing/2014/main" id="{52F37516-AE04-5E6D-BE58-EFB2C220AE13}"/>
              </a:ext>
            </a:extLst>
          </p:cNvPr>
          <p:cNvSpPr>
            <a:spLocks noGrp="1"/>
          </p:cNvSpPr>
          <p:nvPr>
            <p:ph type="sldNum" sz="quarter" idx="12"/>
          </p:nvPr>
        </p:nvSpPr>
        <p:spPr/>
        <p:txBody>
          <a:bodyPr/>
          <a:lstStyle/>
          <a:p>
            <a:fld id="{FBFD2361-A777-489E-AE15-9CA2EE224833}" type="slidenum">
              <a:rPr lang="en-NZ" smtClean="0"/>
              <a:t>9</a:t>
            </a:fld>
            <a:endParaRPr lang="en-NZ"/>
          </a:p>
        </p:txBody>
      </p:sp>
      <p:sp>
        <p:nvSpPr>
          <p:cNvPr id="15" name="Date Placeholder 14">
            <a:extLst>
              <a:ext uri="{FF2B5EF4-FFF2-40B4-BE49-F238E27FC236}">
                <a16:creationId xmlns:a16="http://schemas.microsoft.com/office/drawing/2014/main" id="{7286929E-50DA-E994-6E6E-9A27444FCA50}"/>
              </a:ext>
            </a:extLst>
          </p:cNvPr>
          <p:cNvSpPr>
            <a:spLocks noGrp="1"/>
          </p:cNvSpPr>
          <p:nvPr>
            <p:ph type="dt" sz="half" idx="10"/>
          </p:nvPr>
        </p:nvSpPr>
        <p:spPr/>
        <p:txBody>
          <a:bodyPr/>
          <a:lstStyle/>
          <a:p>
            <a:fld id="{CDF184EA-FF8E-4221-A9F1-C630898BDBA2}" type="datetime1">
              <a:rPr lang="en-NZ" smtClean="0"/>
              <a:t>18/07/2026</a:t>
            </a:fld>
            <a:endParaRPr lang="en-NZ"/>
          </a:p>
        </p:txBody>
      </p:sp>
    </p:spTree>
    <p:extLst>
      <p:ext uri="{BB962C8B-B14F-4D97-AF65-F5344CB8AC3E}">
        <p14:creationId xmlns:p14="http://schemas.microsoft.com/office/powerpoint/2010/main" val="159105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P spid="35" grpId="0"/>
      <p:bldP spid="40" grpId="0"/>
      <p:bldP spid="42" grpId="0"/>
      <p:bldP spid="43" grpId="0"/>
      <p:bldP spid="45" grpId="0"/>
      <p:bldP spid="46" grpId="0"/>
      <p:bldP spid="50" grpId="0"/>
      <p:bldP spid="8" grpId="0"/>
      <p:bldP spid="10" grpId="0" animBg="1"/>
      <p:bldP spid="11" grpId="0" animBg="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4576</TotalTime>
  <Words>4098</Words>
  <Application>Microsoft Office PowerPoint</Application>
  <PresentationFormat>Widescreen</PresentationFormat>
  <Paragraphs>521</Paragraphs>
  <Slides>45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Aptos</vt:lpstr>
      <vt:lpstr>Aptos Display</vt:lpstr>
      <vt:lpstr>Arial</vt:lpstr>
      <vt:lpstr>Calibri</vt:lpstr>
      <vt:lpstr>Cambria Math</vt:lpstr>
      <vt:lpstr>Office Theme</vt:lpstr>
      <vt:lpstr>Competition for the electricity market</vt:lpstr>
      <vt:lpstr>Rhetoric versus reality</vt:lpstr>
      <vt:lpstr>My 2020 ESR presentation did the critique</vt:lpstr>
      <vt:lpstr>Bucket diagram example: allocating scarce hydro water between two periods: competitive with zero discount rate</vt:lpstr>
      <vt:lpstr>Market power and market failure: Monopolist with no reservoir constraint (Førsund 2007 Chapter 8)</vt:lpstr>
      <vt:lpstr>Modelling competition for the market: two close-substitute upward-sloped supply curves</vt:lpstr>
      <vt:lpstr>Turn now to natural monopoly (e.g. electricity transmission and distribution networks) with economies of scale: two identical firms enter and compete for market dominance</vt:lpstr>
      <vt:lpstr>Apply that model to the 1992 Energy Companies Act’s corporatisation of Electricity Supply Authorities, and revaluation of assets to “Optimised Deprival Value” (ODV)</vt:lpstr>
      <vt:lpstr>Suppose Firm 1 is an existing supplier whose asset base is fully written-down so only current operating costs have to be recovered</vt:lpstr>
      <vt:lpstr>PowerPoint Presentation</vt:lpstr>
      <vt:lpstr>Specific assets are specialized resources, investments, or skills that hold significantly higher value in a particular transaction or relationship than they would if redeployed for any other purpose.</vt:lpstr>
      <vt:lpstr>For established natural monopoly firms, “competition for the market” can’t force their asset values and prices below the contestability entry price  (Bundling the assets into a firm that faces competition can change the game because of scope for internal cross-subsidisation – to come, later on)  But regulation can force asset values and price down to reflect true opportunity costs</vt:lpstr>
      <vt:lpstr>Solar versus grid electricity cost trends over time</vt:lpstr>
      <vt:lpstr>Competition for a “normal” market as a competing supplier’s costs come down</vt:lpstr>
      <vt:lpstr>Competition for a “normal” market as a competing supplier’s costs come down</vt:lpstr>
      <vt:lpstr>PowerPoint Presentation</vt:lpstr>
      <vt:lpstr>PowerPoint Presentation</vt:lpstr>
      <vt:lpstr>PowerPoint Presentation</vt:lpstr>
      <vt:lpstr>PowerPoint Presentation</vt:lpstr>
      <vt:lpstr>PowerPoint Presentation</vt:lpstr>
      <vt:lpstr>Using the bucket-diagram model for competing supply technologies 1: Central supply dominant as now</vt:lpstr>
      <vt:lpstr>Using the bucket-diagram model for competing supply technologies 2: Distributed supply becomes competitive</vt:lpstr>
      <vt:lpstr>Now the market design comes to the fore  Initially suppose that  grid charges continue to be passed through to consumers’ daily connection charges as at present, and that rooftop solar etc stay connected to networks</vt:lpstr>
      <vt:lpstr>Using the bucket-diagram model for competing supply technologies 3: Distributed supply becomes competitive [abstracting from local network costs] and prosumers stay connected</vt:lpstr>
      <vt:lpstr>Using the bucket-diagram model for competing supply technologies 4: Distributed supply gains market share and prosumers go off-grid (or don’t pay grid charge)</vt:lpstr>
      <vt:lpstr>Using the bucket-diagram model for competing supply technologies 5: Getting serious</vt:lpstr>
      <vt:lpstr>A different price formation process: commercial distributed supply matches the price of grid supply but doesn’t pick up grid charge </vt:lpstr>
      <vt:lpstr>Market architecture</vt:lpstr>
      <vt:lpstr>The crucial market interface is shifting</vt:lpstr>
      <vt:lpstr>The new competitive threat</vt:lpstr>
      <vt:lpstr>Function of a “pool” and pool operator</vt:lpstr>
      <vt:lpstr>PowerPoint Presentation</vt:lpstr>
      <vt:lpstr>Here’s the official MBIE picture of the industry with no distributed supply whatever</vt:lpstr>
      <vt:lpstr>Here’s an alternative vision</vt:lpstr>
      <vt:lpstr>Central/remote generation and transmission</vt:lpstr>
      <vt:lpstr> “Single buyer” at the GXP could act as wholesaler to the local network market?</vt:lpstr>
      <vt:lpstr>With wholesale market action at the grid exit point</vt:lpstr>
      <vt:lpstr>Wrinkles</vt:lpstr>
      <vt:lpstr>In the current reality, the two components of delivered wholesale price are not bundled but instead arrive through separate billing arrangements</vt:lpstr>
      <vt:lpstr>PowerPoint Presentation</vt:lpstr>
      <vt:lpstr>New Zealand wholesale market price is set at the margin by Huntly-equivalents</vt:lpstr>
      <vt:lpstr>Curtailment: suppose entry of distributed renewables is confined within the existing market model</vt:lpstr>
      <vt:lpstr>The rules for who gets curtailed clearly depend on the market structure after entry of distributed renewables</vt:lpstr>
      <vt:lpstr>Other elements of pricing</vt:lpstr>
      <vt:lpstr>Summary: the new technologies open up a wide range of new options for consumers both individually and as local collectives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Geoff Bertram</dc:creator>
  <cp:lastModifiedBy>Geoff Bertram</cp:lastModifiedBy>
  <cp:revision>39</cp:revision>
  <cp:lastPrinted>2026-07-15T06:06:53Z</cp:lastPrinted>
  <dcterms:created xsi:type="dcterms:W3CDTF">2026-07-08T05:34:51Z</dcterms:created>
  <dcterms:modified xsi:type="dcterms:W3CDTF">2026-07-18T01:28:12Z</dcterms:modified>
</cp:coreProperties>
</file>