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645" r:id="rId2"/>
    <p:sldId id="272" r:id="rId3"/>
    <p:sldId id="586" r:id="rId4"/>
    <p:sldId id="648" r:id="rId5"/>
    <p:sldId id="654" r:id="rId6"/>
    <p:sldId id="256" r:id="rId7"/>
    <p:sldId id="647" r:id="rId8"/>
    <p:sldId id="620" r:id="rId9"/>
    <p:sldId id="621" r:id="rId10"/>
    <p:sldId id="622" r:id="rId11"/>
    <p:sldId id="632" r:id="rId12"/>
    <p:sldId id="624" r:id="rId13"/>
    <p:sldId id="626" r:id="rId14"/>
    <p:sldId id="599" r:id="rId15"/>
    <p:sldId id="657" r:id="rId16"/>
    <p:sldId id="650" r:id="rId17"/>
    <p:sldId id="651" r:id="rId18"/>
    <p:sldId id="652" r:id="rId19"/>
    <p:sldId id="646" r:id="rId20"/>
    <p:sldId id="653" r:id="rId21"/>
    <p:sldId id="655" r:id="rId22"/>
    <p:sldId id="649" r:id="rId23"/>
    <p:sldId id="608" r:id="rId24"/>
    <p:sldId id="637" r:id="rId25"/>
    <p:sldId id="639" r:id="rId26"/>
    <p:sldId id="640" r:id="rId27"/>
    <p:sldId id="641" r:id="rId28"/>
    <p:sldId id="616" r:id="rId29"/>
    <p:sldId id="656" r:id="rId30"/>
    <p:sldId id="584" r:id="rId31"/>
    <p:sldId id="594" r:id="rId32"/>
    <p:sldId id="658" r:id="rId33"/>
    <p:sldId id="659" r:id="rId34"/>
    <p:sldId id="66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93" d="100"/>
          <a:sy n="93" d="100"/>
        </p:scale>
        <p:origin x="528"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A7BCBB-C843-46CA-BF2E-9CA6A6A10BA5}" type="datetimeFigureOut">
              <a:rPr lang="en-NZ" smtClean="0"/>
              <a:t>22/04/2026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B252EB-9F52-4447-9F82-C7DEAFFE9C22}" type="slidenum">
              <a:rPr lang="en-NZ" smtClean="0"/>
              <a:t>‹#›</a:t>
            </a:fld>
            <a:endParaRPr lang="en-NZ"/>
          </a:p>
        </p:txBody>
      </p:sp>
    </p:spTree>
    <p:extLst>
      <p:ext uri="{BB962C8B-B14F-4D97-AF65-F5344CB8AC3E}">
        <p14:creationId xmlns:p14="http://schemas.microsoft.com/office/powerpoint/2010/main" val="864389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8DB252EB-9F52-4447-9F82-C7DEAFFE9C22}" type="slidenum">
              <a:rPr lang="en-NZ" smtClean="0"/>
              <a:t>33</a:t>
            </a:fld>
            <a:endParaRPr lang="en-NZ"/>
          </a:p>
        </p:txBody>
      </p:sp>
    </p:spTree>
    <p:extLst>
      <p:ext uri="{BB962C8B-B14F-4D97-AF65-F5344CB8AC3E}">
        <p14:creationId xmlns:p14="http://schemas.microsoft.com/office/powerpoint/2010/main" val="830266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1BCB-909B-B0F5-F9F4-E9A379296D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2FDD60F5-8D72-BB7F-99C5-FC44ECF1FC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83275893-E035-F760-11CE-E98EE32F819D}"/>
              </a:ext>
            </a:extLst>
          </p:cNvPr>
          <p:cNvSpPr>
            <a:spLocks noGrp="1"/>
          </p:cNvSpPr>
          <p:nvPr>
            <p:ph type="dt" sz="half" idx="10"/>
          </p:nvPr>
        </p:nvSpPr>
        <p:spPr/>
        <p:txBody>
          <a:bodyPr/>
          <a:lstStyle/>
          <a:p>
            <a:fld id="{2121A298-002B-4518-AC32-15801A30D7F0}" type="datetime1">
              <a:rPr lang="en-NZ" smtClean="0"/>
              <a:t>22/04/2026</a:t>
            </a:fld>
            <a:endParaRPr lang="en-NZ"/>
          </a:p>
        </p:txBody>
      </p:sp>
      <p:sp>
        <p:nvSpPr>
          <p:cNvPr id="5" name="Footer Placeholder 4">
            <a:extLst>
              <a:ext uri="{FF2B5EF4-FFF2-40B4-BE49-F238E27FC236}">
                <a16:creationId xmlns:a16="http://schemas.microsoft.com/office/drawing/2014/main" id="{422DE021-C6DD-322F-DCE8-095B873F967D}"/>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76DED63-58F4-E0FC-3EFE-22F539F7F7CF}"/>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1074756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AB204-0D07-FA51-2030-1B10ACEA49D9}"/>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04D7CB9E-DB6A-B932-EC0A-FC363A8CE6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91B0D8C-0B23-DEB8-F039-10B622427916}"/>
              </a:ext>
            </a:extLst>
          </p:cNvPr>
          <p:cNvSpPr>
            <a:spLocks noGrp="1"/>
          </p:cNvSpPr>
          <p:nvPr>
            <p:ph type="dt" sz="half" idx="10"/>
          </p:nvPr>
        </p:nvSpPr>
        <p:spPr/>
        <p:txBody>
          <a:bodyPr/>
          <a:lstStyle/>
          <a:p>
            <a:fld id="{CAEFA06D-9DE1-48D7-90C0-39E43786CFA2}" type="datetime1">
              <a:rPr lang="en-NZ" smtClean="0"/>
              <a:t>22/04/2026</a:t>
            </a:fld>
            <a:endParaRPr lang="en-NZ"/>
          </a:p>
        </p:txBody>
      </p:sp>
      <p:sp>
        <p:nvSpPr>
          <p:cNvPr id="5" name="Footer Placeholder 4">
            <a:extLst>
              <a:ext uri="{FF2B5EF4-FFF2-40B4-BE49-F238E27FC236}">
                <a16:creationId xmlns:a16="http://schemas.microsoft.com/office/drawing/2014/main" id="{4C7BB745-C6E8-8F6A-AEA6-E139F110A489}"/>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4C2F2C9-B10C-CC0A-55F2-4A32EA1744F7}"/>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772461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E07E2-F941-D6A0-CD35-534F274EA9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FD23CCD3-6DCE-C236-CF4A-293F7EB592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29A2D0-9F1B-3683-5F96-0F8100271EEB}"/>
              </a:ext>
            </a:extLst>
          </p:cNvPr>
          <p:cNvSpPr>
            <a:spLocks noGrp="1"/>
          </p:cNvSpPr>
          <p:nvPr>
            <p:ph type="dt" sz="half" idx="10"/>
          </p:nvPr>
        </p:nvSpPr>
        <p:spPr/>
        <p:txBody>
          <a:bodyPr/>
          <a:lstStyle/>
          <a:p>
            <a:fld id="{17A210FC-879B-4CB7-BCAA-EB2059EDDFC3}" type="datetime1">
              <a:rPr lang="en-NZ" smtClean="0"/>
              <a:t>22/04/2026</a:t>
            </a:fld>
            <a:endParaRPr lang="en-NZ"/>
          </a:p>
        </p:txBody>
      </p:sp>
      <p:sp>
        <p:nvSpPr>
          <p:cNvPr id="5" name="Footer Placeholder 4">
            <a:extLst>
              <a:ext uri="{FF2B5EF4-FFF2-40B4-BE49-F238E27FC236}">
                <a16:creationId xmlns:a16="http://schemas.microsoft.com/office/drawing/2014/main" id="{DC0D5FB1-3442-9615-DDBF-D40FCEA2A9BE}"/>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77EDDCE-8A58-A167-02C2-22FA8F04AF92}"/>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2178711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EDFB-50D6-4CFB-8F9F-921BBC7CBF23}"/>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E2E7BF5A-7633-D5E1-D48E-F6873370D3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3166CF82-1F63-97D3-32C7-5F8878BFB8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F4A120A7-B7D5-A258-6722-A02FE1F30E45}"/>
              </a:ext>
            </a:extLst>
          </p:cNvPr>
          <p:cNvSpPr>
            <a:spLocks noGrp="1"/>
          </p:cNvSpPr>
          <p:nvPr>
            <p:ph type="dt" sz="half" idx="10"/>
          </p:nvPr>
        </p:nvSpPr>
        <p:spPr/>
        <p:txBody>
          <a:bodyPr/>
          <a:lstStyle/>
          <a:p>
            <a:fld id="{8D54D42D-D4C1-4E19-8A92-E4FEC86FDFF9}" type="datetime1">
              <a:rPr lang="en-NZ" smtClean="0"/>
              <a:t>22/04/2026</a:t>
            </a:fld>
            <a:endParaRPr lang="en-NZ"/>
          </a:p>
        </p:txBody>
      </p:sp>
      <p:sp>
        <p:nvSpPr>
          <p:cNvPr id="6" name="Footer Placeholder 5">
            <a:extLst>
              <a:ext uri="{FF2B5EF4-FFF2-40B4-BE49-F238E27FC236}">
                <a16:creationId xmlns:a16="http://schemas.microsoft.com/office/drawing/2014/main" id="{C835D342-239C-7D89-E7FA-CCB8C6FF5518}"/>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8292948E-56EA-E3B3-58AA-7D8B5BD527D6}"/>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1680134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856E0-3D56-2FF9-889D-E5FBA2D834D6}"/>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1C105ABD-BEE7-2FE0-710B-D83761F806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2724DF-DDBB-D6CF-18EC-918B38410A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2FB73F93-3A93-5EE2-FFCC-4D5B15C3C2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5D1C11-8F96-659B-9D24-C13E290CC5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DB715C44-DFCC-8717-CB1E-257644EAF9B6}"/>
              </a:ext>
            </a:extLst>
          </p:cNvPr>
          <p:cNvSpPr>
            <a:spLocks noGrp="1"/>
          </p:cNvSpPr>
          <p:nvPr>
            <p:ph type="dt" sz="half" idx="10"/>
          </p:nvPr>
        </p:nvSpPr>
        <p:spPr/>
        <p:txBody>
          <a:bodyPr/>
          <a:lstStyle/>
          <a:p>
            <a:fld id="{30839264-6A80-4E83-AFF2-63C230AE2496}" type="datetime1">
              <a:rPr lang="en-NZ" smtClean="0"/>
              <a:t>22/04/2026</a:t>
            </a:fld>
            <a:endParaRPr lang="en-NZ"/>
          </a:p>
        </p:txBody>
      </p:sp>
      <p:sp>
        <p:nvSpPr>
          <p:cNvPr id="8" name="Footer Placeholder 7">
            <a:extLst>
              <a:ext uri="{FF2B5EF4-FFF2-40B4-BE49-F238E27FC236}">
                <a16:creationId xmlns:a16="http://schemas.microsoft.com/office/drawing/2014/main" id="{E72655EC-E4B8-0693-9DF8-8260B0EFD5C9}"/>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A413F718-021B-74F0-6978-0D34EBE9658C}"/>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2088417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F60FE-FFA7-D3F7-5EA1-5F94CBF5C63A}"/>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9FD0A65C-D3F3-9C64-6BB7-406D45DCFD23}"/>
              </a:ext>
            </a:extLst>
          </p:cNvPr>
          <p:cNvSpPr>
            <a:spLocks noGrp="1"/>
          </p:cNvSpPr>
          <p:nvPr>
            <p:ph type="dt" sz="half" idx="10"/>
          </p:nvPr>
        </p:nvSpPr>
        <p:spPr/>
        <p:txBody>
          <a:bodyPr/>
          <a:lstStyle/>
          <a:p>
            <a:fld id="{BEA52DB4-9591-4871-9919-C802A3B9278E}" type="datetime1">
              <a:rPr lang="en-NZ" smtClean="0"/>
              <a:t>22/04/2026</a:t>
            </a:fld>
            <a:endParaRPr lang="en-NZ"/>
          </a:p>
        </p:txBody>
      </p:sp>
      <p:sp>
        <p:nvSpPr>
          <p:cNvPr id="4" name="Footer Placeholder 3">
            <a:extLst>
              <a:ext uri="{FF2B5EF4-FFF2-40B4-BE49-F238E27FC236}">
                <a16:creationId xmlns:a16="http://schemas.microsoft.com/office/drawing/2014/main" id="{50EB36D5-3A1B-EAE7-229E-4424F0E072B2}"/>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6BABA67B-0914-B457-B4A4-B6D6101B2D83}"/>
              </a:ext>
            </a:extLst>
          </p:cNvPr>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D4221BD2-318E-4052-B081-4AA8102D7E38}" type="slidenum">
              <a:rPr lang="en-NZ" smtClean="0"/>
              <a:pPr/>
              <a:t>‹#›</a:t>
            </a:fld>
            <a:endParaRPr lang="en-NZ"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70231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84259F-2849-49A0-4F51-90FAC9610B62}"/>
              </a:ext>
            </a:extLst>
          </p:cNvPr>
          <p:cNvSpPr>
            <a:spLocks noGrp="1"/>
          </p:cNvSpPr>
          <p:nvPr>
            <p:ph type="dt" sz="half" idx="10"/>
          </p:nvPr>
        </p:nvSpPr>
        <p:spPr/>
        <p:txBody>
          <a:bodyPr/>
          <a:lstStyle/>
          <a:p>
            <a:fld id="{C7CD1F0C-0A65-4982-8703-F64E783549ED}" type="datetime1">
              <a:rPr lang="en-NZ" smtClean="0"/>
              <a:t>22/04/2026</a:t>
            </a:fld>
            <a:endParaRPr lang="en-NZ"/>
          </a:p>
        </p:txBody>
      </p:sp>
      <p:sp>
        <p:nvSpPr>
          <p:cNvPr id="3" name="Footer Placeholder 2">
            <a:extLst>
              <a:ext uri="{FF2B5EF4-FFF2-40B4-BE49-F238E27FC236}">
                <a16:creationId xmlns:a16="http://schemas.microsoft.com/office/drawing/2014/main" id="{662FBDFA-40B3-5158-CF46-C9D45D0EC6DA}"/>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C85ABD80-1874-A597-498A-840169C54D4E}"/>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3176043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D49AB-DBBB-B20C-4168-C487C390B3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5C054066-D3B6-90E1-B71E-0751172A98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C5F1EC94-F35E-1DAA-00D3-70F0C2447F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B3CA56-78D2-7358-5596-C292AF77E20E}"/>
              </a:ext>
            </a:extLst>
          </p:cNvPr>
          <p:cNvSpPr>
            <a:spLocks noGrp="1"/>
          </p:cNvSpPr>
          <p:nvPr>
            <p:ph type="dt" sz="half" idx="10"/>
          </p:nvPr>
        </p:nvSpPr>
        <p:spPr/>
        <p:txBody>
          <a:bodyPr/>
          <a:lstStyle/>
          <a:p>
            <a:fld id="{7FB41CA3-892B-4CAB-BBA6-89E3CFAC7B01}" type="datetime1">
              <a:rPr lang="en-NZ" smtClean="0"/>
              <a:t>22/04/2026</a:t>
            </a:fld>
            <a:endParaRPr lang="en-NZ"/>
          </a:p>
        </p:txBody>
      </p:sp>
      <p:sp>
        <p:nvSpPr>
          <p:cNvPr id="6" name="Footer Placeholder 5">
            <a:extLst>
              <a:ext uri="{FF2B5EF4-FFF2-40B4-BE49-F238E27FC236}">
                <a16:creationId xmlns:a16="http://schemas.microsoft.com/office/drawing/2014/main" id="{C991B6A6-6CC9-3FBD-170C-CB2D9EDFED2C}"/>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777D10E-3683-E55F-D5B8-E3FA8B162D19}"/>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1415679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84A80-0FD0-4E9D-C5A3-638DFFBF88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74A6598C-5365-D569-5DD8-91E44FF75F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7B8BB6A6-74F0-1B95-C087-AC3540641D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FCC6FE-FBBA-E04E-8B0F-C7BD32A51D8B}"/>
              </a:ext>
            </a:extLst>
          </p:cNvPr>
          <p:cNvSpPr>
            <a:spLocks noGrp="1"/>
          </p:cNvSpPr>
          <p:nvPr>
            <p:ph type="dt" sz="half" idx="10"/>
          </p:nvPr>
        </p:nvSpPr>
        <p:spPr/>
        <p:txBody>
          <a:bodyPr/>
          <a:lstStyle/>
          <a:p>
            <a:fld id="{A38159FE-CE2D-4601-A0A1-BCFE9C674F9E}" type="datetime1">
              <a:rPr lang="en-NZ" smtClean="0"/>
              <a:t>22/04/2026</a:t>
            </a:fld>
            <a:endParaRPr lang="en-NZ"/>
          </a:p>
        </p:txBody>
      </p:sp>
      <p:sp>
        <p:nvSpPr>
          <p:cNvPr id="6" name="Footer Placeholder 5">
            <a:extLst>
              <a:ext uri="{FF2B5EF4-FFF2-40B4-BE49-F238E27FC236}">
                <a16:creationId xmlns:a16="http://schemas.microsoft.com/office/drawing/2014/main" id="{489B0E66-12D4-13F1-B61B-4EF341E1B77D}"/>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BE1918F6-91A8-2D69-BB7F-39DD62187768}"/>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177893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624CF-9AEF-6E7F-507E-5B110FAA3DF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A20580DA-B637-6E42-C92D-D5825344DC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A318C5B-A2B6-98ED-4F7C-9B6F4841B186}"/>
              </a:ext>
            </a:extLst>
          </p:cNvPr>
          <p:cNvSpPr>
            <a:spLocks noGrp="1"/>
          </p:cNvSpPr>
          <p:nvPr>
            <p:ph type="dt" sz="half" idx="10"/>
          </p:nvPr>
        </p:nvSpPr>
        <p:spPr/>
        <p:txBody>
          <a:bodyPr/>
          <a:lstStyle/>
          <a:p>
            <a:fld id="{CCD711E2-042A-42F2-880A-4DD3E1322C65}" type="datetime1">
              <a:rPr lang="en-NZ" smtClean="0"/>
              <a:t>22/04/2026</a:t>
            </a:fld>
            <a:endParaRPr lang="en-NZ"/>
          </a:p>
        </p:txBody>
      </p:sp>
      <p:sp>
        <p:nvSpPr>
          <p:cNvPr id="5" name="Footer Placeholder 4">
            <a:extLst>
              <a:ext uri="{FF2B5EF4-FFF2-40B4-BE49-F238E27FC236}">
                <a16:creationId xmlns:a16="http://schemas.microsoft.com/office/drawing/2014/main" id="{B558A8F8-1F5F-79D3-C999-D90E36BF61A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88D57FB-36C9-2306-71CD-569EFF88075A}"/>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322437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747A81-2168-6893-0062-35D45C8037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93572763-5CC4-6796-CB57-4FA05524C0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DBC8573-6E95-40A0-336E-2611036B73EB}"/>
              </a:ext>
            </a:extLst>
          </p:cNvPr>
          <p:cNvSpPr>
            <a:spLocks noGrp="1"/>
          </p:cNvSpPr>
          <p:nvPr>
            <p:ph type="dt" sz="half" idx="10"/>
          </p:nvPr>
        </p:nvSpPr>
        <p:spPr/>
        <p:txBody>
          <a:bodyPr/>
          <a:lstStyle/>
          <a:p>
            <a:fld id="{B7043AC6-F4EE-4813-AFB3-7EAFB3E62737}" type="datetime1">
              <a:rPr lang="en-NZ" smtClean="0"/>
              <a:t>22/04/2026</a:t>
            </a:fld>
            <a:endParaRPr lang="en-NZ"/>
          </a:p>
        </p:txBody>
      </p:sp>
      <p:sp>
        <p:nvSpPr>
          <p:cNvPr id="5" name="Footer Placeholder 4">
            <a:extLst>
              <a:ext uri="{FF2B5EF4-FFF2-40B4-BE49-F238E27FC236}">
                <a16:creationId xmlns:a16="http://schemas.microsoft.com/office/drawing/2014/main" id="{665ABB60-3707-B634-60D8-7F472952843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15ADFCE-4B8D-6A02-0D86-F9852BEBBFE9}"/>
              </a:ext>
            </a:extLst>
          </p:cNvPr>
          <p:cNvSpPr>
            <a:spLocks noGrp="1"/>
          </p:cNvSpPr>
          <p:nvPr>
            <p:ph type="sldNum" sz="quarter" idx="12"/>
          </p:nvPr>
        </p:nvSpPr>
        <p:spPr/>
        <p:txBody>
          <a:bodyPr/>
          <a:lstStyle/>
          <a:p>
            <a:fld id="{D4221BD2-318E-4052-B081-4AA8102D7E38}" type="slidenum">
              <a:rPr lang="en-NZ" smtClean="0"/>
              <a:t>‹#›</a:t>
            </a:fld>
            <a:endParaRPr lang="en-NZ"/>
          </a:p>
        </p:txBody>
      </p:sp>
    </p:spTree>
    <p:extLst>
      <p:ext uri="{BB962C8B-B14F-4D97-AF65-F5344CB8AC3E}">
        <p14:creationId xmlns:p14="http://schemas.microsoft.com/office/powerpoint/2010/main" val="4251155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293F90-4593-E48E-8D62-6CF9B2ED0C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D60654DC-C0E4-82D5-B0B1-80430E9D0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AA80950F-9005-09D9-D0E6-001172A80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7E550C-150E-4DEC-8FF3-5B019C2FB5A3}" type="datetime1">
              <a:rPr lang="en-NZ" smtClean="0"/>
              <a:t>22/04/2026</a:t>
            </a:fld>
            <a:endParaRPr lang="en-NZ"/>
          </a:p>
        </p:txBody>
      </p:sp>
      <p:sp>
        <p:nvSpPr>
          <p:cNvPr id="5" name="Footer Placeholder 4">
            <a:extLst>
              <a:ext uri="{FF2B5EF4-FFF2-40B4-BE49-F238E27FC236}">
                <a16:creationId xmlns:a16="http://schemas.microsoft.com/office/drawing/2014/main" id="{243C4F0A-7066-A1D7-7AE8-EF24E1487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2E548D0F-2E5D-AF1A-4560-68A0E58D1C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221BD2-318E-4052-B081-4AA8102D7E38}" type="slidenum">
              <a:rPr lang="en-NZ" smtClean="0"/>
              <a:t>‹#›</a:t>
            </a:fld>
            <a:endParaRPr lang="en-NZ"/>
          </a:p>
        </p:txBody>
      </p:sp>
    </p:spTree>
    <p:extLst>
      <p:ext uri="{BB962C8B-B14F-4D97-AF65-F5344CB8AC3E}">
        <p14:creationId xmlns:p14="http://schemas.microsoft.com/office/powerpoint/2010/main" val="383909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mbie.govt.nz/dmsdocument/31228-review-of-electricity-market-performance-by-frontier-economics" TargetMode="External"/><Relationship Id="rId2" Type="http://schemas.openxmlformats.org/officeDocument/2006/relationships/image" Target="../media/image10.emf"/><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ea.govt.nz/documents/4414/Generation_Investment_Survey_-_2023_update.pdf"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geoffbertram.files.wordpress.com/2023/10/bertram-submission.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mbie.govt.nz/building-and-energy/energy-and-natural-resources/energy-generation-and-markets/electricity-market/electricity-industry/"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3E99-864F-AC13-D723-9D534E8AD3C1}"/>
              </a:ext>
            </a:extLst>
          </p:cNvPr>
          <p:cNvSpPr>
            <a:spLocks noGrp="1"/>
          </p:cNvSpPr>
          <p:nvPr>
            <p:ph type="ctrTitle"/>
          </p:nvPr>
        </p:nvSpPr>
        <p:spPr/>
        <p:txBody>
          <a:bodyPr>
            <a:norm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How NZ's electricity market could be improved to give us better prices</a:t>
            </a:r>
            <a:br>
              <a:rPr lang="en-US" sz="3600" dirty="0">
                <a:latin typeface="Calibri" panose="020F0502020204030204" pitchFamily="34" charset="0"/>
                <a:ea typeface="Calibri" panose="020F0502020204030204" pitchFamily="34" charset="0"/>
                <a:cs typeface="Calibri" panose="020F0502020204030204" pitchFamily="34" charset="0"/>
              </a:rPr>
            </a:br>
            <a:br>
              <a:rPr lang="en-US" sz="3600" dirty="0">
                <a:latin typeface="Calibri" panose="020F0502020204030204" pitchFamily="34" charset="0"/>
                <a:ea typeface="Calibri" panose="020F0502020204030204" pitchFamily="34" charset="0"/>
                <a:cs typeface="Calibri" panose="020F0502020204030204" pitchFamily="34" charset="0"/>
              </a:rPr>
            </a:br>
            <a:endParaRPr lang="en-NZ" sz="3600" dirty="0">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435878C-F8C8-0532-1B89-9B898E2E1DCA}"/>
              </a:ext>
            </a:extLst>
          </p:cNvPr>
          <p:cNvSpPr>
            <a:spLocks noGrp="1"/>
          </p:cNvSpPr>
          <p:nvPr>
            <p:ph type="subTitle" idx="1"/>
          </p:nvPr>
        </p:nvSpPr>
        <p:spPr>
          <a:xfrm>
            <a:off x="1524000" y="3766424"/>
            <a:ext cx="9144000" cy="1655762"/>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Geoff Bertram</a:t>
            </a:r>
          </a:p>
          <a:p>
            <a:r>
              <a:rPr lang="en-US" dirty="0">
                <a:latin typeface="Calibri" panose="020F0502020204030204" pitchFamily="34" charset="0"/>
                <a:ea typeface="Calibri" panose="020F0502020204030204" pitchFamily="34" charset="0"/>
                <a:cs typeface="Calibri" panose="020F0502020204030204" pitchFamily="34" charset="0"/>
              </a:rPr>
              <a:t>23 April 2026</a:t>
            </a:r>
            <a:endParaRPr lang="en-NZ" dirty="0"/>
          </a:p>
        </p:txBody>
      </p:sp>
    </p:spTree>
    <p:extLst>
      <p:ext uri="{BB962C8B-B14F-4D97-AF65-F5344CB8AC3E}">
        <p14:creationId xmlns:p14="http://schemas.microsoft.com/office/powerpoint/2010/main" val="388280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07AC23-4D3A-3B7F-511E-F4A57B1EB2FB}"/>
              </a:ext>
            </a:extLst>
          </p:cNvPr>
          <p:cNvSpPr>
            <a:spLocks noGrp="1"/>
          </p:cNvSpPr>
          <p:nvPr>
            <p:ph type="ftr" sz="quarter" idx="11"/>
          </p:nvPr>
        </p:nvSpPr>
        <p:spPr/>
        <p:txBody>
          <a:bodyPr/>
          <a:lstStyle/>
          <a:p>
            <a:r>
              <a:rPr lang="en-NZ"/>
              <a:t>Masterton March 2026</a:t>
            </a:r>
          </a:p>
        </p:txBody>
      </p:sp>
      <p:sp>
        <p:nvSpPr>
          <p:cNvPr id="3" name="Slide Number Placeholder 2">
            <a:extLst>
              <a:ext uri="{FF2B5EF4-FFF2-40B4-BE49-F238E27FC236}">
                <a16:creationId xmlns:a16="http://schemas.microsoft.com/office/drawing/2014/main" id="{74E928BB-3AB2-47E5-2D7C-ED9862FC6BBA}"/>
              </a:ext>
            </a:extLst>
          </p:cNvPr>
          <p:cNvSpPr>
            <a:spLocks noGrp="1"/>
          </p:cNvSpPr>
          <p:nvPr>
            <p:ph type="sldNum" sz="quarter" idx="12"/>
          </p:nvPr>
        </p:nvSpPr>
        <p:spPr/>
        <p:txBody>
          <a:bodyPr/>
          <a:lstStyle/>
          <a:p>
            <a:fld id="{1D49900F-3F46-41DF-9B8F-B7654AD5D149}" type="slidenum">
              <a:rPr lang="en-NZ" smtClean="0"/>
              <a:t>2</a:t>
            </a:fld>
            <a:endParaRPr lang="en-NZ"/>
          </a:p>
        </p:txBody>
      </p:sp>
      <p:pic>
        <p:nvPicPr>
          <p:cNvPr id="4" name="Picture 3">
            <a:extLst>
              <a:ext uri="{FF2B5EF4-FFF2-40B4-BE49-F238E27FC236}">
                <a16:creationId xmlns:a16="http://schemas.microsoft.com/office/drawing/2014/main" id="{0F85142D-6023-DD28-A6C8-9C5B14E72223}"/>
              </a:ext>
            </a:extLst>
          </p:cNvPr>
          <p:cNvPicPr>
            <a:picLocks noChangeAspect="1"/>
          </p:cNvPicPr>
          <p:nvPr/>
        </p:nvPicPr>
        <p:blipFill>
          <a:blip r:embed="rId2"/>
          <a:stretch>
            <a:fillRect/>
          </a:stretch>
        </p:blipFill>
        <p:spPr>
          <a:xfrm>
            <a:off x="270372" y="136525"/>
            <a:ext cx="7731255" cy="6002767"/>
          </a:xfrm>
          <a:prstGeom prst="rect">
            <a:avLst/>
          </a:prstGeom>
        </p:spPr>
      </p:pic>
      <p:pic>
        <p:nvPicPr>
          <p:cNvPr id="5" name="Picture 4">
            <a:extLst>
              <a:ext uri="{FF2B5EF4-FFF2-40B4-BE49-F238E27FC236}">
                <a16:creationId xmlns:a16="http://schemas.microsoft.com/office/drawing/2014/main" id="{6AF5D911-8092-0D92-A936-E53BF18E2E48}"/>
              </a:ext>
            </a:extLst>
          </p:cNvPr>
          <p:cNvPicPr>
            <a:picLocks noChangeAspect="1"/>
          </p:cNvPicPr>
          <p:nvPr/>
        </p:nvPicPr>
        <p:blipFill>
          <a:blip r:embed="rId3"/>
          <a:stretch>
            <a:fillRect/>
          </a:stretch>
        </p:blipFill>
        <p:spPr>
          <a:xfrm>
            <a:off x="266812" y="136525"/>
            <a:ext cx="7738374" cy="6002767"/>
          </a:xfrm>
          <a:prstGeom prst="rect">
            <a:avLst/>
          </a:prstGeom>
        </p:spPr>
      </p:pic>
      <p:pic>
        <p:nvPicPr>
          <p:cNvPr id="6" name="Picture 5">
            <a:extLst>
              <a:ext uri="{FF2B5EF4-FFF2-40B4-BE49-F238E27FC236}">
                <a16:creationId xmlns:a16="http://schemas.microsoft.com/office/drawing/2014/main" id="{04E1E2E5-E515-528E-4B50-4F0BC0B8A6D9}"/>
              </a:ext>
            </a:extLst>
          </p:cNvPr>
          <p:cNvPicPr>
            <a:picLocks noChangeAspect="1"/>
          </p:cNvPicPr>
          <p:nvPr/>
        </p:nvPicPr>
        <p:blipFill>
          <a:blip r:embed="rId4"/>
          <a:stretch>
            <a:fillRect/>
          </a:stretch>
        </p:blipFill>
        <p:spPr>
          <a:xfrm>
            <a:off x="270372" y="136524"/>
            <a:ext cx="7731255" cy="6002767"/>
          </a:xfrm>
          <a:prstGeom prst="rect">
            <a:avLst/>
          </a:prstGeom>
        </p:spPr>
      </p:pic>
      <p:pic>
        <p:nvPicPr>
          <p:cNvPr id="7" name="Picture 6">
            <a:extLst>
              <a:ext uri="{FF2B5EF4-FFF2-40B4-BE49-F238E27FC236}">
                <a16:creationId xmlns:a16="http://schemas.microsoft.com/office/drawing/2014/main" id="{B350D003-1CDA-9B47-CD72-01D8742F496B}"/>
              </a:ext>
            </a:extLst>
          </p:cNvPr>
          <p:cNvPicPr>
            <a:picLocks noChangeAspect="1"/>
          </p:cNvPicPr>
          <p:nvPr/>
        </p:nvPicPr>
        <p:blipFill>
          <a:blip r:embed="rId5"/>
          <a:stretch>
            <a:fillRect/>
          </a:stretch>
        </p:blipFill>
        <p:spPr>
          <a:xfrm>
            <a:off x="260631" y="136524"/>
            <a:ext cx="7738374" cy="6002767"/>
          </a:xfrm>
          <a:prstGeom prst="rect">
            <a:avLst/>
          </a:prstGeom>
        </p:spPr>
      </p:pic>
      <p:pic>
        <p:nvPicPr>
          <p:cNvPr id="9" name="Picture 8">
            <a:extLst>
              <a:ext uri="{FF2B5EF4-FFF2-40B4-BE49-F238E27FC236}">
                <a16:creationId xmlns:a16="http://schemas.microsoft.com/office/drawing/2014/main" id="{7A28BF87-5179-4C0F-8ED9-1405938AC9FC}"/>
              </a:ext>
            </a:extLst>
          </p:cNvPr>
          <p:cNvPicPr>
            <a:picLocks noChangeAspect="1"/>
          </p:cNvPicPr>
          <p:nvPr/>
        </p:nvPicPr>
        <p:blipFill>
          <a:blip r:embed="rId6"/>
          <a:stretch>
            <a:fillRect/>
          </a:stretch>
        </p:blipFill>
        <p:spPr>
          <a:xfrm>
            <a:off x="248724" y="136523"/>
            <a:ext cx="7731255" cy="6007058"/>
          </a:xfrm>
          <a:prstGeom prst="rect">
            <a:avLst/>
          </a:prstGeom>
        </p:spPr>
      </p:pic>
      <p:sp>
        <p:nvSpPr>
          <p:cNvPr id="10" name="TextBox 9">
            <a:extLst>
              <a:ext uri="{FF2B5EF4-FFF2-40B4-BE49-F238E27FC236}">
                <a16:creationId xmlns:a16="http://schemas.microsoft.com/office/drawing/2014/main" id="{EAFD448F-DD2A-F7DE-CCC4-F63306521AEB}"/>
              </a:ext>
            </a:extLst>
          </p:cNvPr>
          <p:cNvSpPr txBox="1"/>
          <p:nvPr/>
        </p:nvSpPr>
        <p:spPr>
          <a:xfrm>
            <a:off x="8408359" y="374227"/>
            <a:ext cx="3542511" cy="5355312"/>
          </a:xfrm>
          <a:prstGeom prst="rect">
            <a:avLst/>
          </a:prstGeom>
          <a:noFill/>
        </p:spPr>
        <p:txBody>
          <a:bodyPr wrap="square" rtlCol="0">
            <a:spAutoFit/>
          </a:bodyPr>
          <a:lstStyle/>
          <a:p>
            <a:r>
              <a:rPr lang="en-NZ" dirty="0"/>
              <a:t>Total generation (black line) is nearly flat since 2012.</a:t>
            </a:r>
          </a:p>
          <a:p>
            <a:endParaRPr lang="en-NZ" dirty="0"/>
          </a:p>
          <a:p>
            <a:r>
              <a:rPr lang="en-NZ" dirty="0"/>
              <a:t>Renewables share in 2024 was the same as fifty years ago – just below 90% (</a:t>
            </a:r>
            <a:r>
              <a:rPr lang="en-NZ" dirty="0">
                <a:solidFill>
                  <a:schemeClr val="accent6">
                    <a:lumMod val="75000"/>
                  </a:schemeClr>
                </a:solidFill>
              </a:rPr>
              <a:t>green line</a:t>
            </a:r>
            <a:r>
              <a:rPr lang="en-NZ" dirty="0"/>
              <a:t>) </a:t>
            </a:r>
          </a:p>
          <a:p>
            <a:endParaRPr lang="en-NZ" dirty="0"/>
          </a:p>
          <a:p>
            <a:r>
              <a:rPr lang="en-NZ" dirty="0"/>
              <a:t>Coal, gas and oil stay stubbornly parked on the margin of supply</a:t>
            </a:r>
          </a:p>
          <a:p>
            <a:endParaRPr lang="en-NZ" dirty="0"/>
          </a:p>
          <a:p>
            <a:r>
              <a:rPr lang="en-NZ" dirty="0"/>
              <a:t>Wind is  growing but solar has lagged and biomass is minimal</a:t>
            </a:r>
          </a:p>
          <a:p>
            <a:endParaRPr lang="en-NZ" dirty="0"/>
          </a:p>
          <a:p>
            <a:r>
              <a:rPr lang="en-NZ" dirty="0"/>
              <a:t>Geothermal has been a big mover since 2000</a:t>
            </a:r>
          </a:p>
          <a:p>
            <a:endParaRPr lang="en-NZ" dirty="0"/>
          </a:p>
          <a:p>
            <a:r>
              <a:rPr lang="en-NZ" dirty="0"/>
              <a:t>Hydro development was complete by 1990 =&gt; this is now a legacy asset</a:t>
            </a:r>
          </a:p>
        </p:txBody>
      </p:sp>
      <p:cxnSp>
        <p:nvCxnSpPr>
          <p:cNvPr id="11" name="Straight Arrow Connector 10">
            <a:extLst>
              <a:ext uri="{FF2B5EF4-FFF2-40B4-BE49-F238E27FC236}">
                <a16:creationId xmlns:a16="http://schemas.microsoft.com/office/drawing/2014/main" id="{52036532-33DA-9BF0-7E61-42F4E23E5C97}"/>
              </a:ext>
            </a:extLst>
          </p:cNvPr>
          <p:cNvCxnSpPr>
            <a:cxnSpLocks/>
          </p:cNvCxnSpPr>
          <p:nvPr/>
        </p:nvCxnSpPr>
        <p:spPr>
          <a:xfrm flipH="1" flipV="1">
            <a:off x="4176074" y="4205126"/>
            <a:ext cx="4250373" cy="1131217"/>
          </a:xfrm>
          <a:prstGeom prst="straightConnector1">
            <a:avLst/>
          </a:prstGeom>
          <a:ln w="28575">
            <a:solidFill>
              <a:srgbClr val="00206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5A7DDDB-76FA-BBC1-5585-5C3341FBAB27}"/>
              </a:ext>
            </a:extLst>
          </p:cNvPr>
          <p:cNvCxnSpPr>
            <a:cxnSpLocks/>
          </p:cNvCxnSpPr>
          <p:nvPr/>
        </p:nvCxnSpPr>
        <p:spPr>
          <a:xfrm flipH="1" flipV="1">
            <a:off x="5488758" y="2506892"/>
            <a:ext cx="2937689" cy="1698234"/>
          </a:xfrm>
          <a:prstGeom prst="straightConnector1">
            <a:avLst/>
          </a:prstGeom>
          <a:ln w="28575">
            <a:solidFill>
              <a:schemeClr val="accent5">
                <a:lumMod val="75000"/>
              </a:schemeClr>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700E0CE8-9BB8-51A3-AD89-9CA5CC30643B}"/>
              </a:ext>
            </a:extLst>
          </p:cNvPr>
          <p:cNvCxnSpPr>
            <a:cxnSpLocks/>
          </p:cNvCxnSpPr>
          <p:nvPr/>
        </p:nvCxnSpPr>
        <p:spPr>
          <a:xfrm flipH="1" flipV="1">
            <a:off x="5488758" y="1946303"/>
            <a:ext cx="2937689" cy="1443951"/>
          </a:xfrm>
          <a:prstGeom prst="straightConnector1">
            <a:avLst/>
          </a:prstGeom>
          <a:ln w="28575">
            <a:solidFill>
              <a:schemeClr val="accent3">
                <a:lumMod val="75000"/>
              </a:schemeClr>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855CC086-20E0-B7DE-9F82-567B229CD649}"/>
              </a:ext>
            </a:extLst>
          </p:cNvPr>
          <p:cNvCxnSpPr>
            <a:cxnSpLocks/>
          </p:cNvCxnSpPr>
          <p:nvPr/>
        </p:nvCxnSpPr>
        <p:spPr>
          <a:xfrm flipH="1" flipV="1">
            <a:off x="5488758" y="1459408"/>
            <a:ext cx="2901513" cy="1137058"/>
          </a:xfrm>
          <a:prstGeom prst="straightConnector1">
            <a:avLst/>
          </a:prstGeom>
          <a:ln w="28575">
            <a:solidFill>
              <a:schemeClr val="bg2">
                <a:lumMod val="25000"/>
              </a:schemeClr>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599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FFA6415E-9F38-216C-4BC8-D820C2970DC5}"/>
              </a:ext>
            </a:extLst>
          </p:cNvPr>
          <p:cNvSpPr txBox="1">
            <a:spLocks/>
          </p:cNvSpPr>
          <p:nvPr/>
        </p:nvSpPr>
        <p:spPr>
          <a:xfrm>
            <a:off x="762720" y="740323"/>
            <a:ext cx="5157787" cy="46343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NZ" dirty="0">
                <a:latin typeface="Calibri" panose="020F0502020204030204" pitchFamily="34" charset="0"/>
                <a:ea typeface="Calibri" panose="020F0502020204030204" pitchFamily="34" charset="0"/>
                <a:cs typeface="Calibri" panose="020F0502020204030204" pitchFamily="34" charset="0"/>
              </a:rPr>
              <a:t>Before 1986</a:t>
            </a:r>
          </a:p>
        </p:txBody>
      </p:sp>
      <p:sp>
        <p:nvSpPr>
          <p:cNvPr id="7" name="Content Placeholder 8">
            <a:extLst>
              <a:ext uri="{FF2B5EF4-FFF2-40B4-BE49-F238E27FC236}">
                <a16:creationId xmlns:a16="http://schemas.microsoft.com/office/drawing/2014/main" id="{18A4FEFC-E9CB-ABB1-9F72-95F83BCCA0D2}"/>
              </a:ext>
            </a:extLst>
          </p:cNvPr>
          <p:cNvSpPr txBox="1">
            <a:spLocks/>
          </p:cNvSpPr>
          <p:nvPr/>
        </p:nvSpPr>
        <p:spPr>
          <a:xfrm>
            <a:off x="529138" y="1393502"/>
            <a:ext cx="5157787" cy="4507820"/>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NZ" sz="2400" dirty="0">
                <a:solidFill>
                  <a:srgbClr val="008000"/>
                </a:solidFill>
                <a:latin typeface="Calibri" panose="020F0502020204030204" pitchFamily="34" charset="0"/>
                <a:ea typeface="Calibri" panose="020F0502020204030204" pitchFamily="34" charset="0"/>
                <a:cs typeface="Calibri" panose="020F0502020204030204" pitchFamily="34" charset="0"/>
              </a:rPr>
              <a:t>An “essential service” collectively provided </a:t>
            </a:r>
          </a:p>
          <a:p>
            <a:pPr>
              <a:spcAft>
                <a:spcPts val="2400"/>
              </a:spcAft>
            </a:pPr>
            <a:r>
              <a:rPr lang="en-NZ" sz="2400" dirty="0">
                <a:solidFill>
                  <a:srgbClr val="008000"/>
                </a:solidFill>
                <a:latin typeface="Calibri" panose="020F0502020204030204" pitchFamily="34" charset="0"/>
                <a:ea typeface="Calibri" panose="020F0502020204030204" pitchFamily="34" charset="0"/>
                <a:cs typeface="Calibri" panose="020F0502020204030204" pitchFamily="34" charset="0"/>
              </a:rPr>
              <a:t>Priced as cheaply as possible to households: wellbeing the goal</a:t>
            </a:r>
          </a:p>
          <a:p>
            <a:pPr>
              <a:spcAft>
                <a:spcPts val="3000"/>
              </a:spcAft>
            </a:pPr>
            <a:r>
              <a:rPr lang="en-NZ" sz="2400" dirty="0">
                <a:solidFill>
                  <a:srgbClr val="008000"/>
                </a:solidFill>
                <a:latin typeface="Calibri" panose="020F0502020204030204" pitchFamily="34" charset="0"/>
                <a:ea typeface="Calibri" panose="020F0502020204030204" pitchFamily="34" charset="0"/>
                <a:cs typeface="Calibri" panose="020F0502020204030204" pitchFamily="34" charset="0"/>
              </a:rPr>
              <a:t>Run by civil engineers committed to optimal planned outcomes</a:t>
            </a:r>
          </a:p>
          <a:p>
            <a:pPr>
              <a:spcAft>
                <a:spcPts val="4200"/>
              </a:spcAft>
            </a:pPr>
            <a:r>
              <a:rPr lang="en-NZ" sz="2400" dirty="0">
                <a:solidFill>
                  <a:srgbClr val="008000"/>
                </a:solidFill>
                <a:latin typeface="Calibri" panose="020F0502020204030204" pitchFamily="34" charset="0"/>
                <a:ea typeface="Calibri" panose="020F0502020204030204" pitchFamily="34" charset="0"/>
                <a:cs typeface="Calibri" panose="020F0502020204030204" pitchFamily="34" charset="0"/>
              </a:rPr>
              <a:t>Integrated monopoly  with non-profit objectives</a:t>
            </a:r>
          </a:p>
        </p:txBody>
      </p:sp>
      <p:sp>
        <p:nvSpPr>
          <p:cNvPr id="8" name="Text Placeholder 9">
            <a:extLst>
              <a:ext uri="{FF2B5EF4-FFF2-40B4-BE49-F238E27FC236}">
                <a16:creationId xmlns:a16="http://schemas.microsoft.com/office/drawing/2014/main" id="{249FCBA5-1222-6DDC-192B-ADAE4A3C3F03}"/>
              </a:ext>
            </a:extLst>
          </p:cNvPr>
          <p:cNvSpPr txBox="1">
            <a:spLocks/>
          </p:cNvSpPr>
          <p:nvPr/>
        </p:nvSpPr>
        <p:spPr>
          <a:xfrm>
            <a:off x="6022109" y="740323"/>
            <a:ext cx="5183188" cy="4634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NZ" dirty="0">
                <a:latin typeface="Calibri" panose="020F0502020204030204" pitchFamily="34" charset="0"/>
                <a:ea typeface="Calibri" panose="020F0502020204030204" pitchFamily="34" charset="0"/>
                <a:cs typeface="Calibri" panose="020F0502020204030204" pitchFamily="34" charset="0"/>
              </a:rPr>
              <a:t>Since 1986</a:t>
            </a:r>
          </a:p>
        </p:txBody>
      </p:sp>
      <p:sp>
        <p:nvSpPr>
          <p:cNvPr id="9" name="Content Placeholder 10">
            <a:extLst>
              <a:ext uri="{FF2B5EF4-FFF2-40B4-BE49-F238E27FC236}">
                <a16:creationId xmlns:a16="http://schemas.microsoft.com/office/drawing/2014/main" id="{D96C6856-93D0-0177-5EFA-5D0ED9BE18BE}"/>
              </a:ext>
            </a:extLst>
          </p:cNvPr>
          <p:cNvSpPr txBox="1">
            <a:spLocks/>
          </p:cNvSpPr>
          <p:nvPr/>
        </p:nvSpPr>
        <p:spPr>
          <a:xfrm>
            <a:off x="5794625" y="1428503"/>
            <a:ext cx="5965950" cy="4507820"/>
          </a:xfrm>
          <a:prstGeom prst="rect">
            <a:avLst/>
          </a:prstGeom>
          <a:solidFill>
            <a:schemeClr val="bg1"/>
          </a:solidFill>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NZ" sz="2000" dirty="0">
                <a:solidFill>
                  <a:srgbClr val="7030A0"/>
                </a:solidFill>
                <a:latin typeface="Calibri" panose="020F0502020204030204" pitchFamily="34" charset="0"/>
                <a:ea typeface="Calibri" panose="020F0502020204030204" pitchFamily="34" charset="0"/>
                <a:cs typeface="Calibri" panose="020F0502020204030204" pitchFamily="34" charset="0"/>
              </a:rPr>
              <a:t>A commodity allegedly like any other supplied by corporates</a:t>
            </a:r>
          </a:p>
          <a:p>
            <a:pPr>
              <a:spcAft>
                <a:spcPts val="1200"/>
              </a:spcAft>
            </a:pPr>
            <a:r>
              <a:rPr lang="en-NZ" sz="2000" dirty="0">
                <a:solidFill>
                  <a:srgbClr val="7030A0"/>
                </a:solidFill>
                <a:latin typeface="Calibri" panose="020F0502020204030204" pitchFamily="34" charset="0"/>
                <a:ea typeface="Calibri" panose="020F0502020204030204" pitchFamily="34" charset="0"/>
                <a:cs typeface="Calibri" panose="020F0502020204030204" pitchFamily="34" charset="0"/>
              </a:rPr>
              <a:t>Priced to recover the full cost of the marginal generator plus the monopoly price for each lines-network operator plus a fat margin for dominant retailers</a:t>
            </a:r>
          </a:p>
          <a:p>
            <a:pPr>
              <a:spcAft>
                <a:spcPts val="1200"/>
              </a:spcAft>
            </a:pPr>
            <a:r>
              <a:rPr lang="en-NZ" sz="2000" dirty="0">
                <a:solidFill>
                  <a:srgbClr val="7030A0"/>
                </a:solidFill>
                <a:latin typeface="Calibri" panose="020F0502020204030204" pitchFamily="34" charset="0"/>
                <a:ea typeface="Calibri" panose="020F0502020204030204" pitchFamily="34" charset="0"/>
                <a:cs typeface="Calibri" panose="020F0502020204030204" pitchFamily="34" charset="0"/>
              </a:rPr>
              <a:t>Run by corporate managers and financial engineers maximising profit and “shareholder value”</a:t>
            </a:r>
          </a:p>
          <a:p>
            <a:pPr>
              <a:spcBef>
                <a:spcPts val="0"/>
              </a:spcBef>
            </a:pPr>
            <a:r>
              <a:rPr lang="en-NZ" sz="2000" dirty="0">
                <a:solidFill>
                  <a:srgbClr val="7030A0"/>
                </a:solidFill>
                <a:latin typeface="Calibri" panose="020F0502020204030204" pitchFamily="34" charset="0"/>
                <a:ea typeface="Calibri" panose="020F0502020204030204" pitchFamily="34" charset="0"/>
                <a:cs typeface="Calibri" panose="020F0502020204030204" pitchFamily="34" charset="0"/>
              </a:rPr>
              <a:t>Multiple players in a complicated institutional landscape of </a:t>
            </a:r>
          </a:p>
          <a:p>
            <a:pPr lvl="1">
              <a:spcBef>
                <a:spcPts val="0"/>
              </a:spcBef>
            </a:pPr>
            <a:r>
              <a:rPr lang="en-NZ" sz="1800" dirty="0">
                <a:solidFill>
                  <a:srgbClr val="7030A0"/>
                </a:solidFill>
                <a:latin typeface="Calibri" panose="020F0502020204030204" pitchFamily="34" charset="0"/>
                <a:ea typeface="Calibri" panose="020F0502020204030204" pitchFamily="34" charset="0"/>
                <a:cs typeface="Calibri" panose="020F0502020204030204" pitchFamily="34" charset="0"/>
              </a:rPr>
              <a:t>some  [allegedly but actually not] “competitive” and </a:t>
            </a:r>
          </a:p>
          <a:p>
            <a:pPr lvl="1">
              <a:spcBef>
                <a:spcPts val="0"/>
              </a:spcBef>
            </a:pPr>
            <a:r>
              <a:rPr lang="en-NZ" sz="1800" dirty="0">
                <a:solidFill>
                  <a:srgbClr val="7030A0"/>
                </a:solidFill>
                <a:latin typeface="Calibri" panose="020F0502020204030204" pitchFamily="34" charset="0"/>
                <a:ea typeface="Calibri" panose="020F0502020204030204" pitchFamily="34" charset="0"/>
                <a:cs typeface="Calibri" panose="020F0502020204030204" pitchFamily="34" charset="0"/>
              </a:rPr>
              <a:t>some [allegedly but actually not] “regulated” markets</a:t>
            </a:r>
          </a:p>
        </p:txBody>
      </p:sp>
      <p:sp>
        <p:nvSpPr>
          <p:cNvPr id="10" name="TextBox 9">
            <a:extLst>
              <a:ext uri="{FF2B5EF4-FFF2-40B4-BE49-F238E27FC236}">
                <a16:creationId xmlns:a16="http://schemas.microsoft.com/office/drawing/2014/main" id="{55892DE5-4371-A479-77A1-C9DE950A19D0}"/>
              </a:ext>
            </a:extLst>
          </p:cNvPr>
          <p:cNvSpPr txBox="1"/>
          <p:nvPr/>
        </p:nvSpPr>
        <p:spPr>
          <a:xfrm>
            <a:off x="1941281" y="104731"/>
            <a:ext cx="9120574" cy="523220"/>
          </a:xfrm>
          <a:prstGeom prst="rect">
            <a:avLst/>
          </a:prstGeom>
          <a:noFill/>
        </p:spPr>
        <p:txBody>
          <a:bodyPr wrap="none" rtlCol="0">
            <a:spAutoFit/>
          </a:bodyPr>
          <a:lstStyle/>
          <a:p>
            <a:r>
              <a:rPr lang="en-NZ" sz="2800" dirty="0">
                <a:latin typeface="Calibri" panose="020F0502020204030204" pitchFamily="34" charset="0"/>
                <a:ea typeface="Calibri" panose="020F0502020204030204" pitchFamily="34" charset="0"/>
                <a:cs typeface="Calibri" panose="020F0502020204030204" pitchFamily="34" charset="0"/>
              </a:rPr>
              <a:t>Neoliberal transformation of the Aotearoa electricity industry</a:t>
            </a:r>
          </a:p>
        </p:txBody>
      </p:sp>
      <p:sp>
        <p:nvSpPr>
          <p:cNvPr id="2" name="Slide Number Placeholder 1">
            <a:extLst>
              <a:ext uri="{FF2B5EF4-FFF2-40B4-BE49-F238E27FC236}">
                <a16:creationId xmlns:a16="http://schemas.microsoft.com/office/drawing/2014/main" id="{2E1AEABE-8F22-1053-2285-CD7535DEAF37}"/>
              </a:ext>
            </a:extLst>
          </p:cNvPr>
          <p:cNvSpPr>
            <a:spLocks noGrp="1"/>
          </p:cNvSpPr>
          <p:nvPr>
            <p:ph type="sldNum" sz="quarter" idx="12"/>
          </p:nvPr>
        </p:nvSpPr>
        <p:spPr/>
        <p:txBody>
          <a:bodyPr/>
          <a:lstStyle/>
          <a:p>
            <a:fld id="{D4221BD2-318E-4052-B081-4AA8102D7E38}" type="slidenum">
              <a:rPr lang="en-NZ" smtClean="0"/>
              <a:t>3</a:t>
            </a:fld>
            <a:endParaRPr lang="en-NZ"/>
          </a:p>
        </p:txBody>
      </p:sp>
    </p:spTree>
    <p:extLst>
      <p:ext uri="{BB962C8B-B14F-4D97-AF65-F5344CB8AC3E}">
        <p14:creationId xmlns:p14="http://schemas.microsoft.com/office/powerpoint/2010/main" val="160596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9">
                                            <p:txEl>
                                              <p:pRg st="4" end="4"/>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D6478-5B35-CF1D-C86B-6388E64D3FFB}"/>
              </a:ext>
            </a:extLst>
          </p:cNvPr>
          <p:cNvSpPr>
            <a:spLocks noGrp="1"/>
          </p:cNvSpPr>
          <p:nvPr>
            <p:ph type="title"/>
          </p:nvPr>
        </p:nvSpPr>
        <p:spPr>
          <a:xfrm>
            <a:off x="838200" y="365125"/>
            <a:ext cx="10515600" cy="795855"/>
          </a:xfrm>
        </p:spPr>
        <p:txBody>
          <a:bodyPr/>
          <a:lstStyle/>
          <a:p>
            <a:pPr algn="ctr"/>
            <a:r>
              <a:rPr lang="en-NZ" dirty="0"/>
              <a:t>Outline</a:t>
            </a:r>
          </a:p>
        </p:txBody>
      </p:sp>
      <p:sp>
        <p:nvSpPr>
          <p:cNvPr id="3" name="Content Placeholder 2">
            <a:extLst>
              <a:ext uri="{FF2B5EF4-FFF2-40B4-BE49-F238E27FC236}">
                <a16:creationId xmlns:a16="http://schemas.microsoft.com/office/drawing/2014/main" id="{A1B4221D-F8BA-43CC-B38C-E10DFFFE861E}"/>
              </a:ext>
            </a:extLst>
          </p:cNvPr>
          <p:cNvSpPr>
            <a:spLocks noGrp="1"/>
          </p:cNvSpPr>
          <p:nvPr>
            <p:ph idx="1"/>
          </p:nvPr>
        </p:nvSpPr>
        <p:spPr>
          <a:xfrm>
            <a:off x="838200" y="1633591"/>
            <a:ext cx="10515600" cy="3801438"/>
          </a:xfrm>
        </p:spPr>
        <p:txBody>
          <a:bodyPr>
            <a:normAutofit/>
          </a:bodyPr>
          <a:lstStyle/>
          <a:p>
            <a:pPr>
              <a:spcAft>
                <a:spcPts val="1800"/>
              </a:spcAft>
            </a:pPr>
            <a:r>
              <a:rPr lang="en-NZ" dirty="0">
                <a:latin typeface="Calibri" panose="020F0502020204030204" pitchFamily="34" charset="0"/>
                <a:ea typeface="Calibri" panose="020F0502020204030204" pitchFamily="34" charset="0"/>
                <a:cs typeface="Calibri" panose="020F0502020204030204" pitchFamily="34" charset="0"/>
              </a:rPr>
              <a:t>Where did the high prices come from?</a:t>
            </a:r>
          </a:p>
          <a:p>
            <a:pPr>
              <a:spcAft>
                <a:spcPts val="1800"/>
              </a:spcAft>
            </a:pPr>
            <a:endParaRPr lang="en-NZ" dirty="0">
              <a:latin typeface="Calibri" panose="020F0502020204030204" pitchFamily="34" charset="0"/>
              <a:ea typeface="Calibri" panose="020F0502020204030204" pitchFamily="34" charset="0"/>
              <a:cs typeface="Calibri" panose="020F0502020204030204" pitchFamily="34" charset="0"/>
            </a:endParaRPr>
          </a:p>
          <a:p>
            <a:pPr>
              <a:spcAft>
                <a:spcPts val="1800"/>
              </a:spcAft>
            </a:pPr>
            <a:r>
              <a:rPr lang="en-NZ" dirty="0">
                <a:latin typeface="Calibri" panose="020F0502020204030204" pitchFamily="34" charset="0"/>
                <a:ea typeface="Calibri" panose="020F0502020204030204" pitchFamily="34" charset="0"/>
                <a:cs typeface="Calibri" panose="020F0502020204030204" pitchFamily="34" charset="0"/>
              </a:rPr>
              <a:t>The new competitive threat that should bring prices down</a:t>
            </a:r>
          </a:p>
          <a:p>
            <a:pPr>
              <a:spcAft>
                <a:spcPts val="1800"/>
              </a:spcAft>
            </a:pPr>
            <a:endParaRPr lang="en-NZ" dirty="0">
              <a:latin typeface="Calibri" panose="020F0502020204030204" pitchFamily="34" charset="0"/>
              <a:ea typeface="Calibri" panose="020F0502020204030204" pitchFamily="34" charset="0"/>
              <a:cs typeface="Calibri" panose="020F0502020204030204" pitchFamily="34" charset="0"/>
            </a:endParaRPr>
          </a:p>
          <a:p>
            <a:pPr>
              <a:spcAft>
                <a:spcPts val="1800"/>
              </a:spcAft>
            </a:pPr>
            <a:r>
              <a:rPr lang="en-NZ" dirty="0">
                <a:latin typeface="Calibri" panose="020F0502020204030204" pitchFamily="34" charset="0"/>
                <a:ea typeface="Calibri" panose="020F0502020204030204" pitchFamily="34" charset="0"/>
                <a:cs typeface="Calibri" panose="020F0502020204030204" pitchFamily="34" charset="0"/>
              </a:rPr>
              <a:t>The politics of breaking the </a:t>
            </a:r>
            <a:r>
              <a:rPr lang="en-NZ" dirty="0" err="1">
                <a:latin typeface="Calibri" panose="020F0502020204030204" pitchFamily="34" charset="0"/>
                <a:ea typeface="Calibri" panose="020F0502020204030204" pitchFamily="34" charset="0"/>
                <a:cs typeface="Calibri" panose="020F0502020204030204" pitchFamily="34" charset="0"/>
              </a:rPr>
              <a:t>gentailer</a:t>
            </a:r>
            <a:r>
              <a:rPr lang="en-NZ" dirty="0">
                <a:latin typeface="Calibri" panose="020F0502020204030204" pitchFamily="34" charset="0"/>
                <a:ea typeface="Calibri" panose="020F0502020204030204" pitchFamily="34" charset="0"/>
                <a:cs typeface="Calibri" panose="020F0502020204030204" pitchFamily="34" charset="0"/>
              </a:rPr>
              <a:t> cartel’s market power</a:t>
            </a:r>
          </a:p>
        </p:txBody>
      </p:sp>
      <p:sp>
        <p:nvSpPr>
          <p:cNvPr id="4" name="Slide Number Placeholder 3">
            <a:extLst>
              <a:ext uri="{FF2B5EF4-FFF2-40B4-BE49-F238E27FC236}">
                <a16:creationId xmlns:a16="http://schemas.microsoft.com/office/drawing/2014/main" id="{8FA2E740-E7A3-CA31-D225-AFFEBB6E6723}"/>
              </a:ext>
            </a:extLst>
          </p:cNvPr>
          <p:cNvSpPr>
            <a:spLocks noGrp="1"/>
          </p:cNvSpPr>
          <p:nvPr>
            <p:ph type="sldNum" sz="quarter" idx="12"/>
          </p:nvPr>
        </p:nvSpPr>
        <p:spPr/>
        <p:txBody>
          <a:bodyPr/>
          <a:lstStyle/>
          <a:p>
            <a:fld id="{D4221BD2-318E-4052-B081-4AA8102D7E38}" type="slidenum">
              <a:rPr lang="en-NZ" smtClean="0"/>
              <a:t>4</a:t>
            </a:fld>
            <a:endParaRPr lang="en-NZ"/>
          </a:p>
        </p:txBody>
      </p:sp>
    </p:spTree>
    <p:extLst>
      <p:ext uri="{BB962C8B-B14F-4D97-AF65-F5344CB8AC3E}">
        <p14:creationId xmlns:p14="http://schemas.microsoft.com/office/powerpoint/2010/main" val="226005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5FC7-5F7A-ED0C-C396-998E3BE4D736}"/>
              </a:ext>
            </a:extLst>
          </p:cNvPr>
          <p:cNvSpPr>
            <a:spLocks noGrp="1"/>
          </p:cNvSpPr>
          <p:nvPr>
            <p:ph type="title"/>
          </p:nvPr>
        </p:nvSpPr>
        <p:spPr>
          <a:xfrm>
            <a:off x="838200" y="2214473"/>
            <a:ext cx="10515600" cy="1325563"/>
          </a:xfrm>
        </p:spPr>
        <p:txBody>
          <a:bodyPr/>
          <a:lstStyle/>
          <a:p>
            <a:pPr algn="ctr"/>
            <a:r>
              <a:rPr lang="en-NZ" dirty="0">
                <a:latin typeface="Calibri" panose="020F0502020204030204" pitchFamily="34" charset="0"/>
                <a:ea typeface="Calibri" panose="020F0502020204030204" pitchFamily="34" charset="0"/>
                <a:cs typeface="Calibri" panose="020F0502020204030204" pitchFamily="34" charset="0"/>
              </a:rPr>
              <a:t>Where did the high prices come from?</a:t>
            </a:r>
            <a:endParaRPr lang="en-NZ" dirty="0"/>
          </a:p>
        </p:txBody>
      </p:sp>
      <p:sp>
        <p:nvSpPr>
          <p:cNvPr id="3" name="Slide Number Placeholder 2">
            <a:extLst>
              <a:ext uri="{FF2B5EF4-FFF2-40B4-BE49-F238E27FC236}">
                <a16:creationId xmlns:a16="http://schemas.microsoft.com/office/drawing/2014/main" id="{494AF117-BFCA-52A9-68A6-5FE010ABDA5E}"/>
              </a:ext>
            </a:extLst>
          </p:cNvPr>
          <p:cNvSpPr>
            <a:spLocks noGrp="1"/>
          </p:cNvSpPr>
          <p:nvPr>
            <p:ph type="sldNum" sz="quarter" idx="12"/>
          </p:nvPr>
        </p:nvSpPr>
        <p:spPr/>
        <p:txBody>
          <a:bodyPr/>
          <a:lstStyle/>
          <a:p>
            <a:fld id="{D4221BD2-318E-4052-B081-4AA8102D7E38}" type="slidenum">
              <a:rPr lang="en-NZ" smtClean="0"/>
              <a:pPr/>
              <a:t>5</a:t>
            </a:fld>
            <a:endParaRPr lang="en-NZ"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7269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5613636-1B32-AF0A-7091-745DA526832F}"/>
              </a:ext>
            </a:extLst>
          </p:cNvPr>
          <p:cNvSpPr>
            <a:spLocks noGrp="1"/>
          </p:cNvSpPr>
          <p:nvPr>
            <p:ph type="title"/>
          </p:nvPr>
        </p:nvSpPr>
        <p:spPr>
          <a:xfrm>
            <a:off x="838200" y="0"/>
            <a:ext cx="10515600" cy="1281113"/>
          </a:xfrm>
        </p:spPr>
        <p:txBody>
          <a:bodyPr>
            <a:normAutofit/>
          </a:bodyPr>
          <a:lstStyle/>
          <a:p>
            <a:pPr algn="ctr"/>
            <a:r>
              <a:rPr lang="en-NZ" sz="2800" dirty="0">
                <a:latin typeface="Calibri" panose="020F0502020204030204" pitchFamily="34" charset="0"/>
                <a:ea typeface="Calibri" panose="020F0502020204030204" pitchFamily="34" charset="0"/>
                <a:cs typeface="Calibri" panose="020F0502020204030204" pitchFamily="34" charset="0"/>
              </a:rPr>
              <a:t>Seven key elements of the restructuring that were designed to push up the price to final consumers</a:t>
            </a:r>
          </a:p>
        </p:txBody>
      </p:sp>
      <p:sp>
        <p:nvSpPr>
          <p:cNvPr id="9" name="Content Placeholder 8">
            <a:extLst>
              <a:ext uri="{FF2B5EF4-FFF2-40B4-BE49-F238E27FC236}">
                <a16:creationId xmlns:a16="http://schemas.microsoft.com/office/drawing/2014/main" id="{63D81F3A-3DA7-4739-07CA-2B628B7E32D3}"/>
              </a:ext>
            </a:extLst>
          </p:cNvPr>
          <p:cNvSpPr>
            <a:spLocks noGrp="1"/>
          </p:cNvSpPr>
          <p:nvPr>
            <p:ph idx="1"/>
          </p:nvPr>
        </p:nvSpPr>
        <p:spPr>
          <a:xfrm>
            <a:off x="982037" y="1253330"/>
            <a:ext cx="10709953" cy="5003631"/>
          </a:xfrm>
        </p:spPr>
        <p:txBody>
          <a:bodyPr>
            <a:normAutofit fontScale="70000" lnSpcReduction="20000"/>
          </a:bodyPr>
          <a:lstStyle/>
          <a:p>
            <a:pPr marL="514350" indent="-514350">
              <a:lnSpc>
                <a:spcPct val="110000"/>
              </a:lnSpc>
              <a:spcAft>
                <a:spcPts val="1200"/>
              </a:spcAft>
              <a:buFont typeface="+mj-lt"/>
              <a:buAutoNum type="arabicPeriod"/>
            </a:pPr>
            <a:r>
              <a:rPr lang="en-NZ" dirty="0"/>
              <a:t>Competitive markets were eagerly harnessed to drive up the wholesale price of generated electricity</a:t>
            </a:r>
          </a:p>
          <a:p>
            <a:pPr marL="514350" indent="-514350">
              <a:lnSpc>
                <a:spcPct val="110000"/>
              </a:lnSpc>
              <a:spcAft>
                <a:spcPts val="1200"/>
              </a:spcAft>
              <a:buFont typeface="+mj-lt"/>
              <a:buAutoNum type="arabicPeriod"/>
            </a:pPr>
            <a:r>
              <a:rPr lang="en-NZ" dirty="0"/>
              <a:t>Making ECNZ and Transpower into SOEs added profit margins onto prices</a:t>
            </a:r>
          </a:p>
          <a:p>
            <a:pPr marL="514350" indent="-514350">
              <a:lnSpc>
                <a:spcPct val="110000"/>
              </a:lnSpc>
              <a:spcAft>
                <a:spcPts val="1200"/>
              </a:spcAft>
              <a:buFont typeface="+mj-lt"/>
              <a:buAutoNum type="arabicPeriod"/>
            </a:pPr>
            <a:r>
              <a:rPr lang="en-NZ" dirty="0"/>
              <a:t>Separation of the old NZED between “competitive” generation (ECNZ) and “regulated” grid (Transpower) ensured higher total price than under the old Bulk Supply Tariff model</a:t>
            </a:r>
          </a:p>
          <a:p>
            <a:pPr marL="514350" indent="-514350">
              <a:lnSpc>
                <a:spcPct val="110000"/>
              </a:lnSpc>
              <a:spcAft>
                <a:spcPts val="1200"/>
              </a:spcAft>
              <a:buFont typeface="+mj-lt"/>
              <a:buAutoNum type="arabicPeriod"/>
            </a:pPr>
            <a:r>
              <a:rPr lang="en-NZ" dirty="0"/>
              <a:t>Compulsory pass-through of grid charges to retailers insulated Transpower’s asset value and profits from competitive threats</a:t>
            </a:r>
          </a:p>
          <a:p>
            <a:pPr marL="514350" indent="-514350">
              <a:lnSpc>
                <a:spcPct val="110000"/>
              </a:lnSpc>
              <a:spcAft>
                <a:spcPts val="1200"/>
              </a:spcAft>
              <a:buFont typeface="+mj-lt"/>
              <a:buAutoNum type="arabicPeriod"/>
            </a:pPr>
            <a:r>
              <a:rPr lang="en-NZ" dirty="0"/>
              <a:t>Adoption of accrual accounting and ODV drove up asset values of lines businesses and hence underwrote increased “regulated” allowed revenue</a:t>
            </a:r>
          </a:p>
          <a:p>
            <a:pPr marL="514350" indent="-514350">
              <a:lnSpc>
                <a:spcPct val="110000"/>
              </a:lnSpc>
              <a:spcAft>
                <a:spcPts val="1200"/>
              </a:spcAft>
              <a:buFont typeface="+mj-lt"/>
              <a:buAutoNum type="arabicPeriod"/>
            </a:pPr>
            <a:r>
              <a:rPr lang="en-NZ" dirty="0"/>
              <a:t>The NZETS put a carbon tax onto renewable wholesale generation</a:t>
            </a:r>
          </a:p>
          <a:p>
            <a:pPr marL="514350" indent="-514350">
              <a:lnSpc>
                <a:spcPct val="110000"/>
              </a:lnSpc>
              <a:spcAft>
                <a:spcPts val="1200"/>
              </a:spcAft>
              <a:buFont typeface="+mj-lt"/>
              <a:buAutoNum type="arabicPeriod"/>
            </a:pPr>
            <a:r>
              <a:rPr lang="en-NZ" dirty="0"/>
              <a:t>Retail pricing was not regulated =&gt; residential prices rose faster than prices to business</a:t>
            </a:r>
          </a:p>
          <a:p>
            <a:pPr>
              <a:lnSpc>
                <a:spcPct val="110000"/>
              </a:lnSpc>
              <a:spcAft>
                <a:spcPts val="1200"/>
              </a:spcAft>
            </a:pPr>
            <a:endParaRPr lang="en-NZ" dirty="0"/>
          </a:p>
        </p:txBody>
      </p:sp>
      <p:sp>
        <p:nvSpPr>
          <p:cNvPr id="12" name="Slide Number Placeholder 11">
            <a:extLst>
              <a:ext uri="{FF2B5EF4-FFF2-40B4-BE49-F238E27FC236}">
                <a16:creationId xmlns:a16="http://schemas.microsoft.com/office/drawing/2014/main" id="{1A443302-11E4-5237-9297-F68B9D52F9AC}"/>
              </a:ext>
            </a:extLst>
          </p:cNvPr>
          <p:cNvSpPr>
            <a:spLocks noGrp="1"/>
          </p:cNvSpPr>
          <p:nvPr>
            <p:ph type="sldNum" sz="quarter" idx="12"/>
          </p:nvPr>
        </p:nvSpPr>
        <p:spPr/>
        <p:txBody>
          <a:bodyPr/>
          <a:lstStyle/>
          <a:p>
            <a:fld id="{D4221BD2-318E-4052-B081-4AA8102D7E38}" type="slidenum">
              <a:rPr lang="en-NZ" smtClean="0"/>
              <a:t>6</a:t>
            </a:fld>
            <a:endParaRPr lang="en-NZ"/>
          </a:p>
        </p:txBody>
      </p:sp>
    </p:spTree>
    <p:extLst>
      <p:ext uri="{BB962C8B-B14F-4D97-AF65-F5344CB8AC3E}">
        <p14:creationId xmlns:p14="http://schemas.microsoft.com/office/powerpoint/2010/main" val="350487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0" end="0"/>
                                            </p:txEl>
                                          </p:spTgt>
                                        </p:tgtEl>
                                        <p:attrNameLst>
                                          <p:attrName>ppt_c</p:attrName>
                                        </p:attrNameLst>
                                      </p:cBhvr>
                                      <p:to>
                                        <a:schemeClr val="hlink"/>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1" end="1"/>
                                            </p:txEl>
                                          </p:spTgt>
                                        </p:tgtEl>
                                        <p:attrNameLst>
                                          <p:attrName>ppt_c</p:attrName>
                                        </p:attrNameLst>
                                      </p:cBhvr>
                                      <p:to>
                                        <a:schemeClr val="hlink"/>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2" end="2"/>
                                            </p:txEl>
                                          </p:spTgt>
                                        </p:tgtEl>
                                        <p:attrNameLst>
                                          <p:attrName>ppt_c</p:attrName>
                                        </p:attrNameLst>
                                      </p:cBhvr>
                                      <p:to>
                                        <a:schemeClr val="hlink"/>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3" end="3"/>
                                            </p:txEl>
                                          </p:spTgt>
                                        </p:tgtEl>
                                        <p:attrNameLst>
                                          <p:attrName>ppt_c</p:attrName>
                                        </p:attrNameLst>
                                      </p:cBhvr>
                                      <p:to>
                                        <a:schemeClr val="hlink"/>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4" end="4"/>
                                            </p:txEl>
                                          </p:spTgt>
                                        </p:tgtEl>
                                        <p:attrNameLst>
                                          <p:attrName>ppt_c</p:attrName>
                                        </p:attrNameLst>
                                      </p:cBhvr>
                                      <p:to>
                                        <a:schemeClr val="hlink"/>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5" end="5"/>
                                            </p:txEl>
                                          </p:spTgt>
                                        </p:tgtEl>
                                        <p:attrNameLst>
                                          <p:attrName>ppt_c</p:attrName>
                                        </p:attrNameLst>
                                      </p:cBhvr>
                                      <p:to>
                                        <a:schemeClr val="hlink"/>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ight Triangle 29">
            <a:extLst>
              <a:ext uri="{FF2B5EF4-FFF2-40B4-BE49-F238E27FC236}">
                <a16:creationId xmlns:a16="http://schemas.microsoft.com/office/drawing/2014/main" id="{49D1BFBE-1536-83DA-112F-EB7E38AED649}"/>
              </a:ext>
            </a:extLst>
          </p:cNvPr>
          <p:cNvSpPr/>
          <p:nvPr/>
        </p:nvSpPr>
        <p:spPr>
          <a:xfrm rot="5400000">
            <a:off x="4378816" y="2004954"/>
            <a:ext cx="1697801" cy="3329064"/>
          </a:xfrm>
          <a:prstGeom prst="r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6" name="Freeform: Shape 25">
            <a:extLst>
              <a:ext uri="{FF2B5EF4-FFF2-40B4-BE49-F238E27FC236}">
                <a16:creationId xmlns:a16="http://schemas.microsoft.com/office/drawing/2014/main" id="{011EFA4A-9482-D448-B695-985259075DFD}"/>
              </a:ext>
            </a:extLst>
          </p:cNvPr>
          <p:cNvSpPr/>
          <p:nvPr/>
        </p:nvSpPr>
        <p:spPr>
          <a:xfrm>
            <a:off x="3565134" y="2825393"/>
            <a:ext cx="3431568" cy="2342508"/>
          </a:xfrm>
          <a:custGeom>
            <a:avLst/>
            <a:gdLst>
              <a:gd name="csX0" fmla="*/ 0 w 3431568"/>
              <a:gd name="csY0" fmla="*/ 2342508 h 2342508"/>
              <a:gd name="csX1" fmla="*/ 0 w 3431568"/>
              <a:gd name="csY1" fmla="*/ 1695236 h 2342508"/>
              <a:gd name="csX2" fmla="*/ 3400746 w 3431568"/>
              <a:gd name="csY2" fmla="*/ 0 h 2342508"/>
              <a:gd name="csX3" fmla="*/ 3431568 w 3431568"/>
              <a:gd name="csY3" fmla="*/ 2332234 h 2342508"/>
              <a:gd name="csX4" fmla="*/ 0 w 3431568"/>
              <a:gd name="csY4" fmla="*/ 2342508 h 2342508"/>
            </a:gdLst>
            <a:ahLst/>
            <a:cxnLst>
              <a:cxn ang="0">
                <a:pos x="csX0" y="csY0"/>
              </a:cxn>
              <a:cxn ang="0">
                <a:pos x="csX1" y="csY1"/>
              </a:cxn>
              <a:cxn ang="0">
                <a:pos x="csX2" y="csY2"/>
              </a:cxn>
              <a:cxn ang="0">
                <a:pos x="csX3" y="csY3"/>
              </a:cxn>
              <a:cxn ang="0">
                <a:pos x="csX4" y="csY4"/>
              </a:cxn>
            </a:cxnLst>
            <a:rect l="l" t="t" r="r" b="b"/>
            <a:pathLst>
              <a:path w="3431568" h="2342508">
                <a:moveTo>
                  <a:pt x="0" y="2342508"/>
                </a:moveTo>
                <a:lnTo>
                  <a:pt x="0" y="1695236"/>
                </a:lnTo>
                <a:lnTo>
                  <a:pt x="3400746" y="0"/>
                </a:lnTo>
                <a:lnTo>
                  <a:pt x="3431568" y="2332234"/>
                </a:lnTo>
                <a:lnTo>
                  <a:pt x="0" y="2342508"/>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solidFill>
                <a:schemeClr val="tx1"/>
              </a:solidFill>
            </a:endParaRPr>
          </a:p>
        </p:txBody>
      </p:sp>
      <p:sp>
        <p:nvSpPr>
          <p:cNvPr id="2" name="Title 1">
            <a:extLst>
              <a:ext uri="{FF2B5EF4-FFF2-40B4-BE49-F238E27FC236}">
                <a16:creationId xmlns:a16="http://schemas.microsoft.com/office/drawing/2014/main" id="{941BD274-3E81-1A9B-79E0-7EBEDAE7B137}"/>
              </a:ext>
            </a:extLst>
          </p:cNvPr>
          <p:cNvSpPr>
            <a:spLocks noGrp="1"/>
          </p:cNvSpPr>
          <p:nvPr>
            <p:ph type="title"/>
          </p:nvPr>
        </p:nvSpPr>
        <p:spPr>
          <a:xfrm>
            <a:off x="838201" y="-46702"/>
            <a:ext cx="10515600" cy="1009433"/>
          </a:xfrm>
        </p:spPr>
        <p:txBody>
          <a:bodyPr>
            <a:normAutofit/>
          </a:bodyPr>
          <a:lstStyle/>
          <a:p>
            <a:pPr algn="ctr"/>
            <a:r>
              <a:rPr lang="en-NZ" sz="2400" dirty="0">
                <a:latin typeface="Calibri" panose="020F0502020204030204" pitchFamily="34" charset="0"/>
                <a:ea typeface="Calibri" panose="020F0502020204030204" pitchFamily="34" charset="0"/>
                <a:cs typeface="Calibri" panose="020F0502020204030204" pitchFamily="34" charset="0"/>
              </a:rPr>
              <a:t>1. Competitive markets eagerly harnessed to drive up the wholesale price of generated electricity</a:t>
            </a:r>
            <a:endParaRPr lang="en-NZ" sz="2400" dirty="0"/>
          </a:p>
        </p:txBody>
      </p:sp>
      <p:sp>
        <p:nvSpPr>
          <p:cNvPr id="4" name="Slide Number Placeholder 3">
            <a:extLst>
              <a:ext uri="{FF2B5EF4-FFF2-40B4-BE49-F238E27FC236}">
                <a16:creationId xmlns:a16="http://schemas.microsoft.com/office/drawing/2014/main" id="{0961B62C-B642-E92B-75C5-855ECA60C3A5}"/>
              </a:ext>
            </a:extLst>
          </p:cNvPr>
          <p:cNvSpPr>
            <a:spLocks noGrp="1"/>
          </p:cNvSpPr>
          <p:nvPr>
            <p:ph type="sldNum" sz="quarter" idx="12"/>
          </p:nvPr>
        </p:nvSpPr>
        <p:spPr>
          <a:xfrm>
            <a:off x="8723616" y="6109771"/>
            <a:ext cx="2743200" cy="365125"/>
          </a:xfrm>
        </p:spPr>
        <p:txBody>
          <a:bodyPr/>
          <a:lstStyle/>
          <a:p>
            <a:fld id="{D4221BD2-318E-4052-B081-4AA8102D7E38}" type="slidenum">
              <a:rPr lang="en-NZ" smtClean="0"/>
              <a:t>7</a:t>
            </a:fld>
            <a:endParaRPr lang="en-NZ"/>
          </a:p>
        </p:txBody>
      </p:sp>
      <p:cxnSp>
        <p:nvCxnSpPr>
          <p:cNvPr id="6" name="Straight Connector 5">
            <a:extLst>
              <a:ext uri="{FF2B5EF4-FFF2-40B4-BE49-F238E27FC236}">
                <a16:creationId xmlns:a16="http://schemas.microsoft.com/office/drawing/2014/main" id="{EC3C703D-3532-B9B2-E107-0C94C5A79987}"/>
              </a:ext>
            </a:extLst>
          </p:cNvPr>
          <p:cNvCxnSpPr/>
          <p:nvPr/>
        </p:nvCxnSpPr>
        <p:spPr>
          <a:xfrm>
            <a:off x="3565134" y="1312853"/>
            <a:ext cx="0" cy="38425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13791B4-3387-D8BC-964B-BFDCB02D7680}"/>
              </a:ext>
            </a:extLst>
          </p:cNvPr>
          <p:cNvCxnSpPr>
            <a:cxnSpLocks/>
          </p:cNvCxnSpPr>
          <p:nvPr/>
        </p:nvCxnSpPr>
        <p:spPr>
          <a:xfrm flipH="1">
            <a:off x="3565134" y="5163950"/>
            <a:ext cx="5589142"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7BA648C3-ABCA-7028-9ED7-F4167E5867EC}"/>
              </a:ext>
            </a:extLst>
          </p:cNvPr>
          <p:cNvCxnSpPr/>
          <p:nvPr/>
        </p:nvCxnSpPr>
        <p:spPr>
          <a:xfrm>
            <a:off x="5476127" y="1304290"/>
            <a:ext cx="3369924" cy="3411021"/>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702C5CC-BCDB-64D4-751A-0E702A22BAB3}"/>
              </a:ext>
            </a:extLst>
          </p:cNvPr>
          <p:cNvCxnSpPr>
            <a:cxnSpLocks/>
          </p:cNvCxnSpPr>
          <p:nvPr/>
        </p:nvCxnSpPr>
        <p:spPr>
          <a:xfrm flipV="1">
            <a:off x="3565134" y="1836835"/>
            <a:ext cx="5363110" cy="2681555"/>
          </a:xfrm>
          <a:prstGeom prst="line">
            <a:avLst/>
          </a:prstGeom>
          <a:ln w="28575">
            <a:solidFill>
              <a:srgbClr val="C00000"/>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7537E5F2-CD07-7567-347F-71B785E2C693}"/>
              </a:ext>
            </a:extLst>
          </p:cNvPr>
          <p:cNvSpPr txBox="1"/>
          <p:nvPr/>
        </p:nvSpPr>
        <p:spPr>
          <a:xfrm>
            <a:off x="8928244" y="1597693"/>
            <a:ext cx="865943" cy="369332"/>
          </a:xfrm>
          <a:prstGeom prst="rect">
            <a:avLst/>
          </a:prstGeom>
          <a:noFill/>
          <a:ln>
            <a:noFill/>
          </a:ln>
        </p:spPr>
        <p:txBody>
          <a:bodyPr wrap="none" rtlCol="0">
            <a:spAutoFit/>
          </a:bodyPr>
          <a:lstStyle/>
          <a:p>
            <a:r>
              <a:rPr lang="en-NZ" dirty="0">
                <a:solidFill>
                  <a:srgbClr val="C00000"/>
                </a:solidFill>
              </a:rPr>
              <a:t>Supply</a:t>
            </a:r>
          </a:p>
        </p:txBody>
      </p:sp>
      <p:sp>
        <p:nvSpPr>
          <p:cNvPr id="17" name="TextBox 16">
            <a:extLst>
              <a:ext uri="{FF2B5EF4-FFF2-40B4-BE49-F238E27FC236}">
                <a16:creationId xmlns:a16="http://schemas.microsoft.com/office/drawing/2014/main" id="{76E4D72F-A1A1-938D-DE9F-290AB138C227}"/>
              </a:ext>
            </a:extLst>
          </p:cNvPr>
          <p:cNvSpPr txBox="1"/>
          <p:nvPr/>
        </p:nvSpPr>
        <p:spPr>
          <a:xfrm>
            <a:off x="8928244" y="4555740"/>
            <a:ext cx="981359" cy="369332"/>
          </a:xfrm>
          <a:prstGeom prst="rect">
            <a:avLst/>
          </a:prstGeom>
          <a:noFill/>
          <a:ln>
            <a:noFill/>
          </a:ln>
        </p:spPr>
        <p:txBody>
          <a:bodyPr wrap="none" rtlCol="0">
            <a:spAutoFit/>
          </a:bodyPr>
          <a:lstStyle/>
          <a:p>
            <a:r>
              <a:rPr lang="en-NZ"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Demand</a:t>
            </a:r>
          </a:p>
        </p:txBody>
      </p:sp>
      <p:cxnSp>
        <p:nvCxnSpPr>
          <p:cNvPr id="19" name="Straight Connector 18">
            <a:extLst>
              <a:ext uri="{FF2B5EF4-FFF2-40B4-BE49-F238E27FC236}">
                <a16:creationId xmlns:a16="http://schemas.microsoft.com/office/drawing/2014/main" id="{9338A183-453E-189A-473D-B2121AD61234}"/>
              </a:ext>
            </a:extLst>
          </p:cNvPr>
          <p:cNvCxnSpPr>
            <a:cxnSpLocks/>
          </p:cNvCxnSpPr>
          <p:nvPr/>
        </p:nvCxnSpPr>
        <p:spPr>
          <a:xfrm>
            <a:off x="3565134" y="2820586"/>
            <a:ext cx="3431569" cy="0"/>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D935664-0078-676D-336B-E13B2A2287B3}"/>
              </a:ext>
            </a:extLst>
          </p:cNvPr>
          <p:cNvCxnSpPr>
            <a:cxnSpLocks/>
          </p:cNvCxnSpPr>
          <p:nvPr/>
        </p:nvCxnSpPr>
        <p:spPr>
          <a:xfrm flipH="1" flipV="1">
            <a:off x="6974443" y="2851407"/>
            <a:ext cx="22260" cy="2312543"/>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79C50168-04F2-A407-75A7-F3698AB437B3}"/>
              </a:ext>
            </a:extLst>
          </p:cNvPr>
          <p:cNvSpPr txBox="1"/>
          <p:nvPr/>
        </p:nvSpPr>
        <p:spPr>
          <a:xfrm>
            <a:off x="242633" y="2574569"/>
            <a:ext cx="2851999" cy="369332"/>
          </a:xfrm>
          <a:prstGeom prst="rect">
            <a:avLst/>
          </a:prstGeom>
          <a:noFill/>
        </p:spPr>
        <p:txBody>
          <a:bodyPr wrap="none" rtlCol="0">
            <a:spAutoFit/>
          </a:bodyPr>
          <a:lstStyle/>
          <a:p>
            <a:r>
              <a:rPr lang="en-NZ" i="1" dirty="0">
                <a:latin typeface="Calibri" panose="020F0502020204030204" pitchFamily="34" charset="0"/>
                <a:ea typeface="Calibri" panose="020F0502020204030204" pitchFamily="34" charset="0"/>
                <a:cs typeface="Calibri" panose="020F0502020204030204" pitchFamily="34" charset="0"/>
              </a:rPr>
              <a:t>p*</a:t>
            </a:r>
            <a:r>
              <a:rPr lang="en-NZ" dirty="0">
                <a:latin typeface="Calibri" panose="020F0502020204030204" pitchFamily="34" charset="0"/>
                <a:ea typeface="Calibri" panose="020F0502020204030204" pitchFamily="34" charset="0"/>
                <a:cs typeface="Calibri" panose="020F0502020204030204" pitchFamily="34" charset="0"/>
              </a:rPr>
              <a:t> is the “competitive price”</a:t>
            </a:r>
          </a:p>
        </p:txBody>
      </p:sp>
      <p:sp>
        <p:nvSpPr>
          <p:cNvPr id="25" name="TextBox 24">
            <a:extLst>
              <a:ext uri="{FF2B5EF4-FFF2-40B4-BE49-F238E27FC236}">
                <a16:creationId xmlns:a16="http://schemas.microsoft.com/office/drawing/2014/main" id="{59B5374E-C782-B453-C9D5-2479B3BFDB2A}"/>
              </a:ext>
            </a:extLst>
          </p:cNvPr>
          <p:cNvSpPr txBox="1"/>
          <p:nvPr/>
        </p:nvSpPr>
        <p:spPr>
          <a:xfrm>
            <a:off x="3208075" y="2666741"/>
            <a:ext cx="418704" cy="369332"/>
          </a:xfrm>
          <a:prstGeom prst="rect">
            <a:avLst/>
          </a:prstGeom>
          <a:noFill/>
        </p:spPr>
        <p:txBody>
          <a:bodyPr wrap="none" rtlCol="0">
            <a:spAutoFit/>
          </a:bodyPr>
          <a:lstStyle/>
          <a:p>
            <a:r>
              <a:rPr lang="en-NZ" i="1" dirty="0">
                <a:latin typeface="Calibri" panose="020F0502020204030204" pitchFamily="34" charset="0"/>
                <a:ea typeface="Calibri" panose="020F0502020204030204" pitchFamily="34" charset="0"/>
                <a:cs typeface="Calibri" panose="020F0502020204030204" pitchFamily="34" charset="0"/>
              </a:rPr>
              <a:t>P*</a:t>
            </a:r>
          </a:p>
        </p:txBody>
      </p:sp>
      <p:sp>
        <p:nvSpPr>
          <p:cNvPr id="27" name="TextBox 26">
            <a:extLst>
              <a:ext uri="{FF2B5EF4-FFF2-40B4-BE49-F238E27FC236}">
                <a16:creationId xmlns:a16="http://schemas.microsoft.com/office/drawing/2014/main" id="{BA66E4C6-CF2E-589C-F90A-580CFB7A174C}"/>
              </a:ext>
            </a:extLst>
          </p:cNvPr>
          <p:cNvSpPr txBox="1"/>
          <p:nvPr/>
        </p:nvSpPr>
        <p:spPr>
          <a:xfrm>
            <a:off x="5063451" y="4120991"/>
            <a:ext cx="1070549" cy="369332"/>
          </a:xfrm>
          <a:prstGeom prst="rect">
            <a:avLst/>
          </a:prstGeom>
          <a:noFill/>
          <a:ln>
            <a:noFill/>
          </a:ln>
        </p:spPr>
        <p:txBody>
          <a:bodyPr wrap="none" rtlCol="0">
            <a:spAutoFit/>
          </a:bodyPr>
          <a:lstStyle/>
          <a:p>
            <a:r>
              <a:rPr lang="en-NZ" dirty="0">
                <a:latin typeface="Calibri" panose="020F0502020204030204" pitchFamily="34" charset="0"/>
                <a:ea typeface="Calibri" panose="020F0502020204030204" pitchFamily="34" charset="0"/>
                <a:cs typeface="Calibri" panose="020F0502020204030204" pitchFamily="34" charset="0"/>
              </a:rPr>
              <a:t>Total cost</a:t>
            </a:r>
          </a:p>
        </p:txBody>
      </p:sp>
      <p:sp>
        <p:nvSpPr>
          <p:cNvPr id="28" name="TextBox 27">
            <a:extLst>
              <a:ext uri="{FF2B5EF4-FFF2-40B4-BE49-F238E27FC236}">
                <a16:creationId xmlns:a16="http://schemas.microsoft.com/office/drawing/2014/main" id="{42915643-3CB7-4D7C-098B-049C9A5A9B9D}"/>
              </a:ext>
            </a:extLst>
          </p:cNvPr>
          <p:cNvSpPr txBox="1"/>
          <p:nvPr/>
        </p:nvSpPr>
        <p:spPr>
          <a:xfrm>
            <a:off x="6776221" y="5155388"/>
            <a:ext cx="418704" cy="369332"/>
          </a:xfrm>
          <a:prstGeom prst="rect">
            <a:avLst/>
          </a:prstGeom>
          <a:noFill/>
        </p:spPr>
        <p:txBody>
          <a:bodyPr wrap="none" rtlCol="0">
            <a:spAutoFit/>
          </a:bodyPr>
          <a:lstStyle/>
          <a:p>
            <a:r>
              <a:rPr lang="en-NZ" i="1" dirty="0">
                <a:latin typeface="Calibri" panose="020F0502020204030204" pitchFamily="34" charset="0"/>
                <a:ea typeface="Calibri" panose="020F0502020204030204" pitchFamily="34" charset="0"/>
                <a:cs typeface="Calibri" panose="020F0502020204030204" pitchFamily="34" charset="0"/>
              </a:rPr>
              <a:t>q*</a:t>
            </a:r>
          </a:p>
        </p:txBody>
      </p:sp>
      <p:sp>
        <p:nvSpPr>
          <p:cNvPr id="29" name="TextBox 28">
            <a:extLst>
              <a:ext uri="{FF2B5EF4-FFF2-40B4-BE49-F238E27FC236}">
                <a16:creationId xmlns:a16="http://schemas.microsoft.com/office/drawing/2014/main" id="{CF8A6C43-533F-742A-3D54-E04B52CAD7E4}"/>
              </a:ext>
            </a:extLst>
          </p:cNvPr>
          <p:cNvSpPr txBox="1"/>
          <p:nvPr/>
        </p:nvSpPr>
        <p:spPr>
          <a:xfrm>
            <a:off x="5280918" y="5718485"/>
            <a:ext cx="2311684" cy="646331"/>
          </a:xfrm>
          <a:prstGeom prst="rect">
            <a:avLst/>
          </a:prstGeom>
          <a:noFill/>
        </p:spPr>
        <p:txBody>
          <a:bodyPr wrap="square" rtlCol="0">
            <a:spAutoFit/>
          </a:bodyPr>
          <a:lstStyle/>
          <a:p>
            <a:pPr algn="ctr"/>
            <a:r>
              <a:rPr lang="en-NZ" i="1" dirty="0">
                <a:latin typeface="Calibri" panose="020F0502020204030204" pitchFamily="34" charset="0"/>
                <a:ea typeface="Calibri" panose="020F0502020204030204" pitchFamily="34" charset="0"/>
                <a:cs typeface="Calibri" panose="020F0502020204030204" pitchFamily="34" charset="0"/>
              </a:rPr>
              <a:t>q*</a:t>
            </a:r>
            <a:r>
              <a:rPr lang="en-NZ" dirty="0">
                <a:latin typeface="Calibri" panose="020F0502020204030204" pitchFamily="34" charset="0"/>
                <a:ea typeface="Calibri" panose="020F0502020204030204" pitchFamily="34" charset="0"/>
                <a:cs typeface="Calibri" panose="020F0502020204030204" pitchFamily="34" charset="0"/>
              </a:rPr>
              <a:t> is the “competitive quantity”</a:t>
            </a:r>
          </a:p>
        </p:txBody>
      </p:sp>
      <p:sp>
        <p:nvSpPr>
          <p:cNvPr id="31" name="TextBox 30">
            <a:extLst>
              <a:ext uri="{FF2B5EF4-FFF2-40B4-BE49-F238E27FC236}">
                <a16:creationId xmlns:a16="http://schemas.microsoft.com/office/drawing/2014/main" id="{715865F6-5591-92D0-0E65-DC40AE2CFA7F}"/>
              </a:ext>
            </a:extLst>
          </p:cNvPr>
          <p:cNvSpPr txBox="1"/>
          <p:nvPr/>
        </p:nvSpPr>
        <p:spPr>
          <a:xfrm>
            <a:off x="4116880" y="3177612"/>
            <a:ext cx="878767" cy="369332"/>
          </a:xfrm>
          <a:prstGeom prst="rect">
            <a:avLst/>
          </a:prstGeom>
          <a:noFill/>
        </p:spPr>
        <p:txBody>
          <a:bodyPr wrap="none" rtlCol="0">
            <a:spAutoFit/>
          </a:bodyPr>
          <a:lstStyle/>
          <a:p>
            <a:r>
              <a:rPr lang="en-NZ" dirty="0">
                <a:latin typeface="Calibri" panose="020F0502020204030204" pitchFamily="34" charset="0"/>
                <a:ea typeface="Calibri" panose="020F0502020204030204" pitchFamily="34" charset="0"/>
                <a:cs typeface="Calibri" panose="020F0502020204030204" pitchFamily="34" charset="0"/>
              </a:rPr>
              <a:t>Surplus</a:t>
            </a:r>
          </a:p>
        </p:txBody>
      </p:sp>
      <p:cxnSp>
        <p:nvCxnSpPr>
          <p:cNvPr id="33" name="Straight Connector 32">
            <a:extLst>
              <a:ext uri="{FF2B5EF4-FFF2-40B4-BE49-F238E27FC236}">
                <a16:creationId xmlns:a16="http://schemas.microsoft.com/office/drawing/2014/main" id="{DE2A24AA-B011-A5EF-8EEE-48087964D30A}"/>
              </a:ext>
            </a:extLst>
          </p:cNvPr>
          <p:cNvCxnSpPr>
            <a:cxnSpLocks/>
          </p:cNvCxnSpPr>
          <p:nvPr/>
        </p:nvCxnSpPr>
        <p:spPr>
          <a:xfrm>
            <a:off x="3563184" y="3718410"/>
            <a:ext cx="4368879" cy="0"/>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94107B3-ADCC-5C99-8786-6C19843ED990}"/>
              </a:ext>
            </a:extLst>
          </p:cNvPr>
          <p:cNvSpPr txBox="1"/>
          <p:nvPr/>
        </p:nvSpPr>
        <p:spPr>
          <a:xfrm>
            <a:off x="3146902" y="3559022"/>
            <a:ext cx="396262" cy="369332"/>
          </a:xfrm>
          <a:prstGeom prst="rect">
            <a:avLst/>
          </a:prstGeom>
          <a:noFill/>
        </p:spPr>
        <p:txBody>
          <a:bodyPr wrap="none" rtlCol="0">
            <a:spAutoFit/>
          </a:bodyPr>
          <a:lstStyle/>
          <a:p>
            <a:r>
              <a:rPr lang="en-NZ" i="1" dirty="0">
                <a:latin typeface="Calibri" panose="020F0502020204030204" pitchFamily="34" charset="0"/>
                <a:ea typeface="Calibri" panose="020F0502020204030204" pitchFamily="34" charset="0"/>
                <a:cs typeface="Calibri" panose="020F0502020204030204" pitchFamily="34" charset="0"/>
              </a:rPr>
              <a:t>c*</a:t>
            </a:r>
          </a:p>
        </p:txBody>
      </p:sp>
      <p:sp>
        <p:nvSpPr>
          <p:cNvPr id="35" name="TextBox 34">
            <a:extLst>
              <a:ext uri="{FF2B5EF4-FFF2-40B4-BE49-F238E27FC236}">
                <a16:creationId xmlns:a16="http://schemas.microsoft.com/office/drawing/2014/main" id="{982B999C-C3CC-D49E-786C-5097892AD029}"/>
              </a:ext>
            </a:extLst>
          </p:cNvPr>
          <p:cNvSpPr txBox="1"/>
          <p:nvPr/>
        </p:nvSpPr>
        <p:spPr>
          <a:xfrm>
            <a:off x="686005" y="3544768"/>
            <a:ext cx="2179186" cy="369332"/>
          </a:xfrm>
          <a:prstGeom prst="rect">
            <a:avLst/>
          </a:prstGeom>
          <a:noFill/>
        </p:spPr>
        <p:txBody>
          <a:bodyPr wrap="none" rtlCol="0">
            <a:spAutoFit/>
          </a:bodyPr>
          <a:lstStyle/>
          <a:p>
            <a:r>
              <a:rPr lang="en-NZ" i="1" dirty="0">
                <a:latin typeface="Calibri" panose="020F0502020204030204" pitchFamily="34" charset="0"/>
                <a:ea typeface="Calibri" panose="020F0502020204030204" pitchFamily="34" charset="0"/>
                <a:cs typeface="Calibri" panose="020F0502020204030204" pitchFamily="34" charset="0"/>
              </a:rPr>
              <a:t>c*</a:t>
            </a:r>
            <a:r>
              <a:rPr lang="en-NZ" dirty="0">
                <a:latin typeface="Calibri" panose="020F0502020204030204" pitchFamily="34" charset="0"/>
                <a:ea typeface="Calibri" panose="020F0502020204030204" pitchFamily="34" charset="0"/>
                <a:cs typeface="Calibri" panose="020F0502020204030204" pitchFamily="34" charset="0"/>
              </a:rPr>
              <a:t> is the average cost</a:t>
            </a:r>
          </a:p>
        </p:txBody>
      </p:sp>
      <p:cxnSp>
        <p:nvCxnSpPr>
          <p:cNvPr id="36" name="Straight Connector 35">
            <a:extLst>
              <a:ext uri="{FF2B5EF4-FFF2-40B4-BE49-F238E27FC236}">
                <a16:creationId xmlns:a16="http://schemas.microsoft.com/office/drawing/2014/main" id="{4274DE31-9CE4-8E20-4F88-51095A257261}"/>
              </a:ext>
            </a:extLst>
          </p:cNvPr>
          <p:cNvCxnSpPr>
            <a:cxnSpLocks/>
          </p:cNvCxnSpPr>
          <p:nvPr/>
        </p:nvCxnSpPr>
        <p:spPr>
          <a:xfrm flipH="1" flipV="1">
            <a:off x="7869181" y="3737393"/>
            <a:ext cx="6152" cy="1418434"/>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994BAB14-4D9D-AA1B-3E5F-5C06FAE06B25}"/>
              </a:ext>
            </a:extLst>
          </p:cNvPr>
          <p:cNvSpPr txBox="1"/>
          <p:nvPr/>
        </p:nvSpPr>
        <p:spPr>
          <a:xfrm>
            <a:off x="7680403" y="5144968"/>
            <a:ext cx="418704" cy="369332"/>
          </a:xfrm>
          <a:prstGeom prst="rect">
            <a:avLst/>
          </a:prstGeom>
          <a:noFill/>
        </p:spPr>
        <p:txBody>
          <a:bodyPr wrap="square" rtlCol="0">
            <a:spAutoFit/>
          </a:bodyPr>
          <a:lstStyle/>
          <a:p>
            <a:r>
              <a:rPr lang="en-NZ" i="1" dirty="0">
                <a:latin typeface="Calibri" panose="020F0502020204030204" pitchFamily="34" charset="0"/>
                <a:ea typeface="Calibri" panose="020F0502020204030204" pitchFamily="34" charset="0"/>
                <a:cs typeface="Calibri" panose="020F0502020204030204" pitchFamily="34" charset="0"/>
              </a:rPr>
              <a:t>q’</a:t>
            </a:r>
          </a:p>
        </p:txBody>
      </p:sp>
      <p:sp>
        <p:nvSpPr>
          <p:cNvPr id="40" name="TextBox 39">
            <a:extLst>
              <a:ext uri="{FF2B5EF4-FFF2-40B4-BE49-F238E27FC236}">
                <a16:creationId xmlns:a16="http://schemas.microsoft.com/office/drawing/2014/main" id="{5E2BFF20-EA0D-3C1C-5F49-DA54F4883BF5}"/>
              </a:ext>
            </a:extLst>
          </p:cNvPr>
          <p:cNvSpPr txBox="1"/>
          <p:nvPr/>
        </p:nvSpPr>
        <p:spPr>
          <a:xfrm>
            <a:off x="7932063" y="5661130"/>
            <a:ext cx="2311684" cy="923330"/>
          </a:xfrm>
          <a:prstGeom prst="rect">
            <a:avLst/>
          </a:prstGeom>
          <a:noFill/>
        </p:spPr>
        <p:txBody>
          <a:bodyPr wrap="square" rtlCol="0">
            <a:spAutoFit/>
          </a:bodyPr>
          <a:lstStyle/>
          <a:p>
            <a:pPr algn="ctr"/>
            <a:r>
              <a:rPr lang="en-NZ" dirty="0">
                <a:latin typeface="Calibri" panose="020F0502020204030204" pitchFamily="34" charset="0"/>
                <a:ea typeface="Calibri" panose="020F0502020204030204" pitchFamily="34" charset="0"/>
                <a:cs typeface="Calibri" panose="020F0502020204030204" pitchFamily="34" charset="0"/>
              </a:rPr>
              <a:t>q’ is the amount sold at an average-cost price</a:t>
            </a:r>
          </a:p>
        </p:txBody>
      </p:sp>
      <p:cxnSp>
        <p:nvCxnSpPr>
          <p:cNvPr id="42" name="Straight Arrow Connector 41">
            <a:extLst>
              <a:ext uri="{FF2B5EF4-FFF2-40B4-BE49-F238E27FC236}">
                <a16:creationId xmlns:a16="http://schemas.microsoft.com/office/drawing/2014/main" id="{BE2CAEFF-219E-A986-B2A9-539E2D69EAF2}"/>
              </a:ext>
            </a:extLst>
          </p:cNvPr>
          <p:cNvCxnSpPr>
            <a:cxnSpLocks/>
          </p:cNvCxnSpPr>
          <p:nvPr/>
        </p:nvCxnSpPr>
        <p:spPr>
          <a:xfrm flipH="1" flipV="1">
            <a:off x="8000804" y="5368536"/>
            <a:ext cx="390574" cy="29681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C2E11C4C-A528-7910-4DEC-45FDB8D03100}"/>
              </a:ext>
            </a:extLst>
          </p:cNvPr>
          <p:cNvCxnSpPr>
            <a:cxnSpLocks/>
          </p:cNvCxnSpPr>
          <p:nvPr/>
        </p:nvCxnSpPr>
        <p:spPr>
          <a:xfrm flipV="1">
            <a:off x="6436760" y="5447477"/>
            <a:ext cx="455489" cy="41307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7A02B442-398E-7FB1-2269-EE2348E71891}"/>
              </a:ext>
            </a:extLst>
          </p:cNvPr>
          <p:cNvSpPr txBox="1"/>
          <p:nvPr/>
        </p:nvSpPr>
        <p:spPr>
          <a:xfrm>
            <a:off x="8798784" y="2042075"/>
            <a:ext cx="3284545" cy="646331"/>
          </a:xfrm>
          <a:prstGeom prst="rect">
            <a:avLst/>
          </a:prstGeom>
          <a:noFill/>
        </p:spPr>
        <p:txBody>
          <a:bodyPr wrap="square" rtlCol="0">
            <a:spAutoFit/>
          </a:bodyPr>
          <a:lstStyle/>
          <a:p>
            <a:r>
              <a:rPr lang="en-NZ" dirty="0"/>
              <a:t>A non-profit monopolist like NZED can get by with price =</a:t>
            </a:r>
            <a:r>
              <a:rPr lang="en-NZ" i="1" dirty="0"/>
              <a:t>c*</a:t>
            </a:r>
            <a:endParaRPr lang="en-NZ" dirty="0"/>
          </a:p>
        </p:txBody>
      </p:sp>
      <p:sp>
        <p:nvSpPr>
          <p:cNvPr id="56" name="TextBox 55">
            <a:extLst>
              <a:ext uri="{FF2B5EF4-FFF2-40B4-BE49-F238E27FC236}">
                <a16:creationId xmlns:a16="http://schemas.microsoft.com/office/drawing/2014/main" id="{D4FA0C29-3F94-5EBD-4653-AA6B70482CE2}"/>
              </a:ext>
            </a:extLst>
          </p:cNvPr>
          <p:cNvSpPr txBox="1"/>
          <p:nvPr/>
        </p:nvSpPr>
        <p:spPr>
          <a:xfrm>
            <a:off x="8784288" y="2697259"/>
            <a:ext cx="3284544" cy="923330"/>
          </a:xfrm>
          <a:prstGeom prst="rect">
            <a:avLst/>
          </a:prstGeom>
          <a:noFill/>
        </p:spPr>
        <p:txBody>
          <a:bodyPr wrap="square" rtlCol="0">
            <a:spAutoFit/>
          </a:bodyPr>
          <a:lstStyle/>
          <a:p>
            <a:r>
              <a:rPr lang="en-NZ" dirty="0"/>
              <a:t>Having separate corporate producers requires price =</a:t>
            </a:r>
            <a:r>
              <a:rPr lang="en-NZ" i="1" dirty="0"/>
              <a:t>p* </a:t>
            </a:r>
            <a:r>
              <a:rPr lang="en-NZ" dirty="0"/>
              <a:t>to satisfy market demand</a:t>
            </a:r>
          </a:p>
        </p:txBody>
      </p:sp>
      <p:sp>
        <p:nvSpPr>
          <p:cNvPr id="57" name="TextBox 56">
            <a:extLst>
              <a:ext uri="{FF2B5EF4-FFF2-40B4-BE49-F238E27FC236}">
                <a16:creationId xmlns:a16="http://schemas.microsoft.com/office/drawing/2014/main" id="{973C19C2-1DC3-3493-BD82-A4DB6EE3425D}"/>
              </a:ext>
            </a:extLst>
          </p:cNvPr>
          <p:cNvSpPr txBox="1"/>
          <p:nvPr/>
        </p:nvSpPr>
        <p:spPr>
          <a:xfrm>
            <a:off x="8798784" y="3596896"/>
            <a:ext cx="3139450" cy="923330"/>
          </a:xfrm>
          <a:prstGeom prst="rect">
            <a:avLst/>
          </a:prstGeom>
          <a:noFill/>
        </p:spPr>
        <p:txBody>
          <a:bodyPr wrap="square" rtlCol="0">
            <a:spAutoFit/>
          </a:bodyPr>
          <a:lstStyle/>
          <a:p>
            <a:r>
              <a:rPr lang="en-NZ" dirty="0"/>
              <a:t>The low-cost producers get the yellow rent (unearned profit)</a:t>
            </a:r>
          </a:p>
        </p:txBody>
      </p:sp>
      <p:sp>
        <p:nvSpPr>
          <p:cNvPr id="58" name="TextBox 57">
            <a:extLst>
              <a:ext uri="{FF2B5EF4-FFF2-40B4-BE49-F238E27FC236}">
                <a16:creationId xmlns:a16="http://schemas.microsoft.com/office/drawing/2014/main" id="{B5FD5AFB-E652-1540-0B74-13AF41F2A416}"/>
              </a:ext>
            </a:extLst>
          </p:cNvPr>
          <p:cNvSpPr txBox="1"/>
          <p:nvPr/>
        </p:nvSpPr>
        <p:spPr>
          <a:xfrm>
            <a:off x="2758173" y="1020266"/>
            <a:ext cx="1173719" cy="369332"/>
          </a:xfrm>
          <a:prstGeom prst="rect">
            <a:avLst/>
          </a:prstGeom>
          <a:noFill/>
        </p:spPr>
        <p:txBody>
          <a:bodyPr wrap="none" rtlCol="0">
            <a:spAutoFit/>
          </a:bodyPr>
          <a:lstStyle/>
          <a:p>
            <a:r>
              <a:rPr lang="en-NZ" dirty="0"/>
              <a:t>$ per kWh</a:t>
            </a:r>
          </a:p>
        </p:txBody>
      </p:sp>
      <p:sp>
        <p:nvSpPr>
          <p:cNvPr id="59" name="TextBox 58">
            <a:extLst>
              <a:ext uri="{FF2B5EF4-FFF2-40B4-BE49-F238E27FC236}">
                <a16:creationId xmlns:a16="http://schemas.microsoft.com/office/drawing/2014/main" id="{56672AF5-842A-36A9-32E4-1728A165C276}"/>
              </a:ext>
            </a:extLst>
          </p:cNvPr>
          <p:cNvSpPr txBox="1"/>
          <p:nvPr/>
        </p:nvSpPr>
        <p:spPr>
          <a:xfrm>
            <a:off x="9176484" y="5089545"/>
            <a:ext cx="628698" cy="369332"/>
          </a:xfrm>
          <a:prstGeom prst="rect">
            <a:avLst/>
          </a:prstGeom>
          <a:noFill/>
        </p:spPr>
        <p:txBody>
          <a:bodyPr wrap="none" rtlCol="0">
            <a:spAutoFit/>
          </a:bodyPr>
          <a:lstStyle/>
          <a:p>
            <a:r>
              <a:rPr lang="en-NZ" dirty="0"/>
              <a:t>kWh</a:t>
            </a:r>
          </a:p>
        </p:txBody>
      </p:sp>
    </p:spTree>
    <p:extLst>
      <p:ext uri="{BB962C8B-B14F-4D97-AF65-F5344CB8AC3E}">
        <p14:creationId xmlns:p14="http://schemas.microsoft.com/office/powerpoint/2010/main" val="255401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6" grpId="0" animBg="1"/>
      <p:bldP spid="24" grpId="0"/>
      <p:bldP spid="25" grpId="0"/>
      <p:bldP spid="27" grpId="0"/>
      <p:bldP spid="28" grpId="0"/>
      <p:bldP spid="29" grpId="0"/>
      <p:bldP spid="31" grpId="0"/>
      <p:bldP spid="34" grpId="0"/>
      <p:bldP spid="35" grpId="0"/>
      <p:bldP spid="39" grpId="0"/>
      <p:bldP spid="40" grpId="0"/>
      <p:bldP spid="55" grpId="0"/>
      <p:bldP spid="56" grpId="0"/>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2ACA921-7DFA-E35F-9B2A-08C322794A40}"/>
              </a:ext>
            </a:extLst>
          </p:cNvPr>
          <p:cNvSpPr>
            <a:spLocks noGrp="1"/>
          </p:cNvSpPr>
          <p:nvPr>
            <p:ph type="ftr" sz="quarter" idx="11"/>
          </p:nvPr>
        </p:nvSpPr>
        <p:spPr>
          <a:xfrm>
            <a:off x="2822167" y="6022191"/>
            <a:ext cx="5204233" cy="365125"/>
          </a:xfrm>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3CFE197C-B714-D22E-9A75-D13C7689A267}"/>
              </a:ext>
            </a:extLst>
          </p:cNvPr>
          <p:cNvSpPr>
            <a:spLocks noGrp="1"/>
          </p:cNvSpPr>
          <p:nvPr>
            <p:ph type="sldNum" sz="quarter" idx="12"/>
          </p:nvPr>
        </p:nvSpPr>
        <p:spPr/>
        <p:txBody>
          <a:bodyPr/>
          <a:lstStyle/>
          <a:p>
            <a:fld id="{0ED95122-A112-0844-98BC-D2A9AE745818}" type="slidenum">
              <a:rPr lang="en-US" smtClean="0"/>
              <a:pPr/>
              <a:t>8</a:t>
            </a:fld>
            <a:endParaRPr lang="en-US" dirty="0"/>
          </a:p>
        </p:txBody>
      </p:sp>
      <p:sp>
        <p:nvSpPr>
          <p:cNvPr id="4" name="Freeform: Shape 3">
            <a:extLst>
              <a:ext uri="{FF2B5EF4-FFF2-40B4-BE49-F238E27FC236}">
                <a16:creationId xmlns:a16="http://schemas.microsoft.com/office/drawing/2014/main" id="{13792426-104C-6C74-8A0A-2619F83D3E4D}"/>
              </a:ext>
            </a:extLst>
          </p:cNvPr>
          <p:cNvSpPr/>
          <p:nvPr/>
        </p:nvSpPr>
        <p:spPr>
          <a:xfrm>
            <a:off x="3187945" y="3789795"/>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5" name="Freeform: Shape 4">
            <a:extLst>
              <a:ext uri="{FF2B5EF4-FFF2-40B4-BE49-F238E27FC236}">
                <a16:creationId xmlns:a16="http://schemas.microsoft.com/office/drawing/2014/main" id="{3A21C54B-079C-66F2-2F3F-8636CA2C8353}"/>
              </a:ext>
            </a:extLst>
          </p:cNvPr>
          <p:cNvSpPr/>
          <p:nvPr/>
        </p:nvSpPr>
        <p:spPr>
          <a:xfrm>
            <a:off x="3186476" y="3814886"/>
            <a:ext cx="2589291" cy="1294645"/>
          </a:xfrm>
          <a:custGeom>
            <a:avLst/>
            <a:gdLst>
              <a:gd name="connsiteX0" fmla="*/ 778598 w 2589291"/>
              <a:gd name="connsiteY0" fmla="*/ 0 h 1294645"/>
              <a:gd name="connsiteX1" fmla="*/ 2589291 w 2589291"/>
              <a:gd name="connsiteY1" fmla="*/ 9053 h 1294645"/>
              <a:gd name="connsiteX2" fmla="*/ 2571184 w 2589291"/>
              <a:gd name="connsiteY2" fmla="*/ 1294645 h 1294645"/>
              <a:gd name="connsiteX3" fmla="*/ 0 w 2589291"/>
              <a:gd name="connsiteY3" fmla="*/ 1285592 h 1294645"/>
              <a:gd name="connsiteX4" fmla="*/ 0 w 2589291"/>
              <a:gd name="connsiteY4" fmla="*/ 1059255 h 1294645"/>
              <a:gd name="connsiteX5" fmla="*/ 778598 w 2589291"/>
              <a:gd name="connsiteY5" fmla="*/ 1059255 h 1294645"/>
              <a:gd name="connsiteX6" fmla="*/ 778598 w 2589291"/>
              <a:gd name="connsiteY6" fmla="*/ 0 h 129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291" h="1294645">
                <a:moveTo>
                  <a:pt x="778598" y="0"/>
                </a:moveTo>
                <a:lnTo>
                  <a:pt x="2589291" y="9053"/>
                </a:lnTo>
                <a:lnTo>
                  <a:pt x="2571184" y="1294645"/>
                </a:lnTo>
                <a:lnTo>
                  <a:pt x="0" y="1285592"/>
                </a:lnTo>
                <a:lnTo>
                  <a:pt x="0" y="1059255"/>
                </a:lnTo>
                <a:lnTo>
                  <a:pt x="778598" y="1059255"/>
                </a:lnTo>
                <a:lnTo>
                  <a:pt x="778598" y="0"/>
                </a:lnTo>
                <a:close/>
              </a:path>
            </a:pathLst>
          </a:custGeom>
          <a:solidFill>
            <a:srgbClr val="BCE29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solidFill>
                <a:schemeClr val="tx1"/>
              </a:solidFill>
            </a:endParaRPr>
          </a:p>
        </p:txBody>
      </p:sp>
      <p:cxnSp>
        <p:nvCxnSpPr>
          <p:cNvPr id="6" name="Straight Connector 5">
            <a:extLst>
              <a:ext uri="{FF2B5EF4-FFF2-40B4-BE49-F238E27FC236}">
                <a16:creationId xmlns:a16="http://schemas.microsoft.com/office/drawing/2014/main" id="{D3094329-7C1B-FD85-2763-F35520C5674E}"/>
              </a:ext>
            </a:extLst>
          </p:cNvPr>
          <p:cNvCxnSpPr/>
          <p:nvPr/>
        </p:nvCxnSpPr>
        <p:spPr>
          <a:xfrm>
            <a:off x="3184071" y="2295600"/>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B464153-F5A7-E29D-E4FE-F9B7C778A956}"/>
              </a:ext>
            </a:extLst>
          </p:cNvPr>
          <p:cNvCxnSpPr>
            <a:cxnSpLocks/>
          </p:cNvCxnSpPr>
          <p:nvPr/>
        </p:nvCxnSpPr>
        <p:spPr>
          <a:xfrm flipH="1" flipV="1">
            <a:off x="3184072" y="5562676"/>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3AD0761-4BB8-B457-E650-29A63BCB67D8}"/>
              </a:ext>
            </a:extLst>
          </p:cNvPr>
          <p:cNvCxnSpPr/>
          <p:nvPr/>
        </p:nvCxnSpPr>
        <p:spPr>
          <a:xfrm>
            <a:off x="5341483" y="2067000"/>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E2E44F5-BF82-0B9E-8ACC-EE7F5D1AD0A0}"/>
              </a:ext>
            </a:extLst>
          </p:cNvPr>
          <p:cNvSpPr txBox="1"/>
          <p:nvPr/>
        </p:nvSpPr>
        <p:spPr>
          <a:xfrm>
            <a:off x="6798810" y="5245969"/>
            <a:ext cx="811441" cy="300082"/>
          </a:xfrm>
          <a:prstGeom prst="rect">
            <a:avLst/>
          </a:prstGeom>
          <a:noFill/>
        </p:spPr>
        <p:txBody>
          <a:bodyPr wrap="none" rtlCol="0">
            <a:spAutoFit/>
          </a:bodyPr>
          <a:lstStyle/>
          <a:p>
            <a:r>
              <a:rPr lang="en-NZ" sz="1350" dirty="0"/>
              <a:t>Demand</a:t>
            </a:r>
          </a:p>
        </p:txBody>
      </p:sp>
      <p:cxnSp>
        <p:nvCxnSpPr>
          <p:cNvPr id="10" name="Straight Connector 9">
            <a:extLst>
              <a:ext uri="{FF2B5EF4-FFF2-40B4-BE49-F238E27FC236}">
                <a16:creationId xmlns:a16="http://schemas.microsoft.com/office/drawing/2014/main" id="{4D3A36BA-D8A3-1392-007B-7A4FAB4DE313}"/>
              </a:ext>
            </a:extLst>
          </p:cNvPr>
          <p:cNvCxnSpPr>
            <a:cxnSpLocks/>
          </p:cNvCxnSpPr>
          <p:nvPr/>
        </p:nvCxnSpPr>
        <p:spPr>
          <a:xfrm>
            <a:off x="3184070" y="5101904"/>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075B6E8-62CE-D5E1-A21E-0ACAF48AC8F0}"/>
              </a:ext>
            </a:extLst>
          </p:cNvPr>
          <p:cNvCxnSpPr>
            <a:cxnSpLocks/>
          </p:cNvCxnSpPr>
          <p:nvPr/>
        </p:nvCxnSpPr>
        <p:spPr>
          <a:xfrm flipV="1">
            <a:off x="5770109" y="3801742"/>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7715E4-74BF-6471-3BE2-E7CB5D3D19A4}"/>
              </a:ext>
            </a:extLst>
          </p:cNvPr>
          <p:cNvCxnSpPr>
            <a:cxnSpLocks/>
          </p:cNvCxnSpPr>
          <p:nvPr/>
        </p:nvCxnSpPr>
        <p:spPr>
          <a:xfrm>
            <a:off x="3176928" y="3814066"/>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597D0F-855C-9014-E661-9E8C471205FB}"/>
              </a:ext>
            </a:extLst>
          </p:cNvPr>
          <p:cNvSpPr txBox="1"/>
          <p:nvPr/>
        </p:nvSpPr>
        <p:spPr>
          <a:xfrm>
            <a:off x="6879576" y="3324494"/>
            <a:ext cx="691215" cy="300082"/>
          </a:xfrm>
          <a:prstGeom prst="rect">
            <a:avLst/>
          </a:prstGeom>
          <a:noFill/>
        </p:spPr>
        <p:txBody>
          <a:bodyPr wrap="none" rtlCol="0">
            <a:spAutoFit/>
          </a:bodyPr>
          <a:lstStyle/>
          <a:p>
            <a:r>
              <a:rPr lang="en-NZ" sz="1350" dirty="0"/>
              <a:t>Supply</a:t>
            </a:r>
          </a:p>
        </p:txBody>
      </p:sp>
      <p:sp>
        <p:nvSpPr>
          <p:cNvPr id="14" name="TextBox 13">
            <a:extLst>
              <a:ext uri="{FF2B5EF4-FFF2-40B4-BE49-F238E27FC236}">
                <a16:creationId xmlns:a16="http://schemas.microsoft.com/office/drawing/2014/main" id="{AEFBFE98-9CCB-81BC-7245-45877FE4FAFE}"/>
              </a:ext>
            </a:extLst>
          </p:cNvPr>
          <p:cNvSpPr txBox="1"/>
          <p:nvPr/>
        </p:nvSpPr>
        <p:spPr>
          <a:xfrm>
            <a:off x="2822167" y="3664432"/>
            <a:ext cx="600074" cy="300082"/>
          </a:xfrm>
          <a:prstGeom prst="rect">
            <a:avLst/>
          </a:prstGeom>
          <a:noFill/>
        </p:spPr>
        <p:txBody>
          <a:bodyPr wrap="square" rtlCol="0">
            <a:spAutoFit/>
          </a:bodyPr>
          <a:lstStyle/>
          <a:p>
            <a:r>
              <a:rPr lang="en-NZ" sz="1350" dirty="0"/>
              <a:t>P</a:t>
            </a:r>
            <a:r>
              <a:rPr lang="en-NZ" sz="1350" cap="small" baseline="-25000" dirty="0"/>
              <a:t>E</a:t>
            </a:r>
            <a:endParaRPr lang="en-NZ" sz="1350" dirty="0"/>
          </a:p>
        </p:txBody>
      </p:sp>
      <p:sp>
        <p:nvSpPr>
          <p:cNvPr id="15" name="TextBox 14">
            <a:extLst>
              <a:ext uri="{FF2B5EF4-FFF2-40B4-BE49-F238E27FC236}">
                <a16:creationId xmlns:a16="http://schemas.microsoft.com/office/drawing/2014/main" id="{474FF79D-71CA-4C39-18A7-F1DC5DDB66DF}"/>
              </a:ext>
            </a:extLst>
          </p:cNvPr>
          <p:cNvSpPr txBox="1"/>
          <p:nvPr/>
        </p:nvSpPr>
        <p:spPr>
          <a:xfrm>
            <a:off x="5923697" y="5631967"/>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16" name="TextBox 15">
            <a:extLst>
              <a:ext uri="{FF2B5EF4-FFF2-40B4-BE49-F238E27FC236}">
                <a16:creationId xmlns:a16="http://schemas.microsoft.com/office/drawing/2014/main" id="{86035822-3DEB-B250-AC93-D5306BFC8E8A}"/>
              </a:ext>
            </a:extLst>
          </p:cNvPr>
          <p:cNvSpPr txBox="1"/>
          <p:nvPr/>
        </p:nvSpPr>
        <p:spPr>
          <a:xfrm>
            <a:off x="2822167" y="2067000"/>
            <a:ext cx="569258" cy="300082"/>
          </a:xfrm>
          <a:prstGeom prst="rect">
            <a:avLst/>
          </a:prstGeom>
          <a:noFill/>
        </p:spPr>
        <p:txBody>
          <a:bodyPr wrap="none" rtlCol="0">
            <a:spAutoFit/>
          </a:bodyPr>
          <a:lstStyle/>
          <a:p>
            <a:r>
              <a:rPr lang="en-NZ" sz="1350" dirty="0"/>
              <a:t>Price</a:t>
            </a:r>
          </a:p>
        </p:txBody>
      </p:sp>
      <p:sp>
        <p:nvSpPr>
          <p:cNvPr id="17" name="TextBox 16">
            <a:extLst>
              <a:ext uri="{FF2B5EF4-FFF2-40B4-BE49-F238E27FC236}">
                <a16:creationId xmlns:a16="http://schemas.microsoft.com/office/drawing/2014/main" id="{A93DC8B1-DA42-166E-B799-774759B90785}"/>
              </a:ext>
            </a:extLst>
          </p:cNvPr>
          <p:cNvSpPr txBox="1"/>
          <p:nvPr/>
        </p:nvSpPr>
        <p:spPr>
          <a:xfrm>
            <a:off x="6870249" y="5691262"/>
            <a:ext cx="901113" cy="300082"/>
          </a:xfrm>
          <a:prstGeom prst="rect">
            <a:avLst/>
          </a:prstGeom>
          <a:noFill/>
        </p:spPr>
        <p:txBody>
          <a:bodyPr wrap="square" rtlCol="0">
            <a:spAutoFit/>
          </a:bodyPr>
          <a:lstStyle/>
          <a:p>
            <a:r>
              <a:rPr lang="en-NZ" sz="1350" dirty="0"/>
              <a:t>Volume</a:t>
            </a:r>
          </a:p>
        </p:txBody>
      </p:sp>
      <p:cxnSp>
        <p:nvCxnSpPr>
          <p:cNvPr id="18" name="Straight Connector 17">
            <a:extLst>
              <a:ext uri="{FF2B5EF4-FFF2-40B4-BE49-F238E27FC236}">
                <a16:creationId xmlns:a16="http://schemas.microsoft.com/office/drawing/2014/main" id="{06A4046C-E08B-ED81-C196-E042C9643618}"/>
              </a:ext>
            </a:extLst>
          </p:cNvPr>
          <p:cNvCxnSpPr>
            <a:cxnSpLocks/>
          </p:cNvCxnSpPr>
          <p:nvPr/>
        </p:nvCxnSpPr>
        <p:spPr>
          <a:xfrm>
            <a:off x="6070146" y="3794597"/>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2BD31FE-B24B-8ABF-9CCA-2087E59F879C}"/>
              </a:ext>
            </a:extLst>
          </p:cNvPr>
          <p:cNvCxnSpPr>
            <a:cxnSpLocks/>
          </p:cNvCxnSpPr>
          <p:nvPr/>
        </p:nvCxnSpPr>
        <p:spPr>
          <a:xfrm flipV="1">
            <a:off x="5777253" y="3801742"/>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AAD0FFD7-E3A1-49C6-BC78-339ED19FD140}"/>
              </a:ext>
            </a:extLst>
          </p:cNvPr>
          <p:cNvSpPr/>
          <p:nvPr/>
        </p:nvSpPr>
        <p:spPr>
          <a:xfrm>
            <a:off x="3184070" y="3814066"/>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1" name="TextBox 20">
            <a:extLst>
              <a:ext uri="{FF2B5EF4-FFF2-40B4-BE49-F238E27FC236}">
                <a16:creationId xmlns:a16="http://schemas.microsoft.com/office/drawing/2014/main" id="{2D095A77-9415-5A38-A2F2-3DCD23A43151}"/>
              </a:ext>
            </a:extLst>
          </p:cNvPr>
          <p:cNvSpPr txBox="1"/>
          <p:nvPr/>
        </p:nvSpPr>
        <p:spPr>
          <a:xfrm>
            <a:off x="3293378" y="4197149"/>
            <a:ext cx="597471" cy="507831"/>
          </a:xfrm>
          <a:prstGeom prst="rect">
            <a:avLst/>
          </a:prstGeom>
          <a:noFill/>
        </p:spPr>
        <p:txBody>
          <a:bodyPr wrap="none" rtlCol="0">
            <a:spAutoFit/>
          </a:bodyPr>
          <a:lstStyle/>
          <a:p>
            <a:r>
              <a:rPr lang="en-NZ" sz="1350" dirty="0"/>
              <a:t>Tiwai</a:t>
            </a:r>
          </a:p>
          <a:p>
            <a:r>
              <a:rPr lang="en-NZ" sz="1350" dirty="0"/>
              <a:t>Point</a:t>
            </a:r>
          </a:p>
        </p:txBody>
      </p:sp>
      <p:sp>
        <p:nvSpPr>
          <p:cNvPr id="22" name="TextBox 21">
            <a:extLst>
              <a:ext uri="{FF2B5EF4-FFF2-40B4-BE49-F238E27FC236}">
                <a16:creationId xmlns:a16="http://schemas.microsoft.com/office/drawing/2014/main" id="{F4015169-3751-839F-C98E-68410087CA82}"/>
              </a:ext>
            </a:extLst>
          </p:cNvPr>
          <p:cNvSpPr txBox="1"/>
          <p:nvPr/>
        </p:nvSpPr>
        <p:spPr>
          <a:xfrm>
            <a:off x="3977377" y="4062898"/>
            <a:ext cx="1232798" cy="646331"/>
          </a:xfrm>
          <a:prstGeom prst="rect">
            <a:avLst/>
          </a:prstGeom>
          <a:noFill/>
        </p:spPr>
        <p:txBody>
          <a:bodyPr wrap="square" rtlCol="0">
            <a:spAutoFit/>
          </a:bodyPr>
          <a:lstStyle/>
          <a:p>
            <a:pPr algn="ctr"/>
            <a:r>
              <a:rPr lang="en-NZ" dirty="0" err="1"/>
              <a:t>Gentailer</a:t>
            </a:r>
            <a:r>
              <a:rPr lang="en-NZ" dirty="0"/>
              <a:t> profits</a:t>
            </a:r>
          </a:p>
        </p:txBody>
      </p:sp>
      <p:sp>
        <p:nvSpPr>
          <p:cNvPr id="23" name="TextBox 22">
            <a:extLst>
              <a:ext uri="{FF2B5EF4-FFF2-40B4-BE49-F238E27FC236}">
                <a16:creationId xmlns:a16="http://schemas.microsoft.com/office/drawing/2014/main" id="{99676085-41C0-6D81-A194-1474724EC780}"/>
              </a:ext>
            </a:extLst>
          </p:cNvPr>
          <p:cNvSpPr txBox="1"/>
          <p:nvPr/>
        </p:nvSpPr>
        <p:spPr>
          <a:xfrm>
            <a:off x="299528" y="228197"/>
            <a:ext cx="7887096" cy="400110"/>
          </a:xfrm>
          <a:prstGeom prst="rect">
            <a:avLst/>
          </a:prstGeom>
          <a:noFill/>
        </p:spPr>
        <p:txBody>
          <a:bodyPr wrap="none" rtlCol="0">
            <a:spAutoFit/>
          </a:bodyPr>
          <a:lstStyle/>
          <a:p>
            <a:r>
              <a:rPr lang="en-NZ" sz="2000" dirty="0"/>
              <a:t>Generation rents in the New Zealand wholesale electricity market:</a:t>
            </a:r>
          </a:p>
        </p:txBody>
      </p:sp>
      <p:sp>
        <p:nvSpPr>
          <p:cNvPr id="24" name="TextBox 23">
            <a:extLst>
              <a:ext uri="{FF2B5EF4-FFF2-40B4-BE49-F238E27FC236}">
                <a16:creationId xmlns:a16="http://schemas.microsoft.com/office/drawing/2014/main" id="{F5FAD553-4C63-440D-CF59-DF0119B95661}"/>
              </a:ext>
            </a:extLst>
          </p:cNvPr>
          <p:cNvSpPr txBox="1"/>
          <p:nvPr/>
        </p:nvSpPr>
        <p:spPr>
          <a:xfrm>
            <a:off x="6418433" y="1745344"/>
            <a:ext cx="2741955" cy="923330"/>
          </a:xfrm>
          <a:prstGeom prst="rect">
            <a:avLst/>
          </a:prstGeom>
          <a:noFill/>
        </p:spPr>
        <p:txBody>
          <a:bodyPr wrap="square" rtlCol="0">
            <a:spAutoFit/>
          </a:bodyPr>
          <a:lstStyle/>
          <a:p>
            <a:pPr algn="ctr"/>
            <a:r>
              <a:rPr lang="en-NZ" dirty="0"/>
              <a:t>High-cost fossil-fuel plants set the marginal cost and hence the price</a:t>
            </a:r>
          </a:p>
        </p:txBody>
      </p:sp>
      <p:cxnSp>
        <p:nvCxnSpPr>
          <p:cNvPr id="25" name="Straight Arrow Connector 24">
            <a:extLst>
              <a:ext uri="{FF2B5EF4-FFF2-40B4-BE49-F238E27FC236}">
                <a16:creationId xmlns:a16="http://schemas.microsoft.com/office/drawing/2014/main" id="{5CAB73E4-45B0-92FD-BDF1-655773D84B3B}"/>
              </a:ext>
            </a:extLst>
          </p:cNvPr>
          <p:cNvCxnSpPr>
            <a:cxnSpLocks/>
          </p:cNvCxnSpPr>
          <p:nvPr/>
        </p:nvCxnSpPr>
        <p:spPr>
          <a:xfrm flipH="1">
            <a:off x="6155466" y="2560254"/>
            <a:ext cx="714782" cy="1129571"/>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BE09F223-C0D5-4505-1043-24ABD4872267}"/>
              </a:ext>
            </a:extLst>
          </p:cNvPr>
          <p:cNvSpPr txBox="1"/>
          <p:nvPr/>
        </p:nvSpPr>
        <p:spPr>
          <a:xfrm>
            <a:off x="3176415" y="1249348"/>
            <a:ext cx="2133323" cy="1200329"/>
          </a:xfrm>
          <a:prstGeom prst="rect">
            <a:avLst/>
          </a:prstGeom>
          <a:noFill/>
        </p:spPr>
        <p:txBody>
          <a:bodyPr wrap="square" rtlCol="0">
            <a:spAutoFit/>
          </a:bodyPr>
          <a:lstStyle/>
          <a:p>
            <a:pPr algn="ctr"/>
            <a:r>
              <a:rPr lang="en-NZ" dirty="0"/>
              <a:t>Low-cost hydro operators collect big profits (actually rents) </a:t>
            </a:r>
          </a:p>
        </p:txBody>
      </p:sp>
      <p:cxnSp>
        <p:nvCxnSpPr>
          <p:cNvPr id="27" name="Straight Arrow Connector 26">
            <a:extLst>
              <a:ext uri="{FF2B5EF4-FFF2-40B4-BE49-F238E27FC236}">
                <a16:creationId xmlns:a16="http://schemas.microsoft.com/office/drawing/2014/main" id="{7F9A0DDC-ED94-BAE8-70E1-9E067559E1D2}"/>
              </a:ext>
            </a:extLst>
          </p:cNvPr>
          <p:cNvCxnSpPr>
            <a:cxnSpLocks/>
          </p:cNvCxnSpPr>
          <p:nvPr/>
        </p:nvCxnSpPr>
        <p:spPr>
          <a:xfrm>
            <a:off x="4436879" y="2505636"/>
            <a:ext cx="186659" cy="1566953"/>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F8825EA3-228C-63E9-539E-74B13FB32601}"/>
              </a:ext>
            </a:extLst>
          </p:cNvPr>
          <p:cNvSpPr txBox="1"/>
          <p:nvPr/>
        </p:nvSpPr>
        <p:spPr>
          <a:xfrm>
            <a:off x="439910" y="3624576"/>
            <a:ext cx="1641022" cy="2031325"/>
          </a:xfrm>
          <a:prstGeom prst="rect">
            <a:avLst/>
          </a:prstGeom>
          <a:noFill/>
        </p:spPr>
        <p:txBody>
          <a:bodyPr wrap="square" rtlCol="0">
            <a:spAutoFit/>
          </a:bodyPr>
          <a:lstStyle/>
          <a:p>
            <a:pPr algn="ctr"/>
            <a:r>
              <a:rPr lang="en-NZ" dirty="0"/>
              <a:t>Tiwai Point smelter  owners head off to the bank with a slice of the rents</a:t>
            </a:r>
          </a:p>
        </p:txBody>
      </p:sp>
      <p:cxnSp>
        <p:nvCxnSpPr>
          <p:cNvPr id="29" name="Straight Arrow Connector 28">
            <a:extLst>
              <a:ext uri="{FF2B5EF4-FFF2-40B4-BE49-F238E27FC236}">
                <a16:creationId xmlns:a16="http://schemas.microsoft.com/office/drawing/2014/main" id="{A240D185-8EC5-464C-81F7-D11255F9647B}"/>
              </a:ext>
            </a:extLst>
          </p:cNvPr>
          <p:cNvCxnSpPr>
            <a:cxnSpLocks/>
          </p:cNvCxnSpPr>
          <p:nvPr/>
        </p:nvCxnSpPr>
        <p:spPr>
          <a:xfrm flipV="1">
            <a:off x="1930949" y="4312233"/>
            <a:ext cx="1423512" cy="3323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9E512A51-834A-DF0F-2599-CFB49B9EACB5}"/>
              </a:ext>
            </a:extLst>
          </p:cNvPr>
          <p:cNvSpPr txBox="1"/>
          <p:nvPr/>
        </p:nvSpPr>
        <p:spPr>
          <a:xfrm>
            <a:off x="3953602" y="5136475"/>
            <a:ext cx="1479892" cy="338554"/>
          </a:xfrm>
          <a:prstGeom prst="rect">
            <a:avLst/>
          </a:prstGeom>
          <a:noFill/>
        </p:spPr>
        <p:txBody>
          <a:bodyPr wrap="none" rtlCol="0">
            <a:spAutoFit/>
          </a:bodyPr>
          <a:lstStyle/>
          <a:p>
            <a:r>
              <a:rPr lang="en-NZ" sz="1600" dirty="0"/>
              <a:t>Cost of supply</a:t>
            </a:r>
          </a:p>
        </p:txBody>
      </p:sp>
      <p:cxnSp>
        <p:nvCxnSpPr>
          <p:cNvPr id="31" name="Straight Connector 30">
            <a:extLst>
              <a:ext uri="{FF2B5EF4-FFF2-40B4-BE49-F238E27FC236}">
                <a16:creationId xmlns:a16="http://schemas.microsoft.com/office/drawing/2014/main" id="{0B59E657-98D5-4AA7-FB2B-1A93C25410F1}"/>
              </a:ext>
            </a:extLst>
          </p:cNvPr>
          <p:cNvCxnSpPr>
            <a:cxnSpLocks/>
          </p:cNvCxnSpPr>
          <p:nvPr/>
        </p:nvCxnSpPr>
        <p:spPr>
          <a:xfrm>
            <a:off x="6870248" y="2879587"/>
            <a:ext cx="0" cy="9102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9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B08289A-D2C5-AFC6-D381-FB47346CEE1F}"/>
              </a:ext>
            </a:extLst>
          </p:cNvPr>
          <p:cNvSpPr>
            <a:spLocks noGrp="1"/>
          </p:cNvSpPr>
          <p:nvPr>
            <p:ph type="ftr" sz="quarter" idx="11"/>
          </p:nvPr>
        </p:nvSpPr>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3A601B81-A26D-6DB4-F078-D671682841C9}"/>
              </a:ext>
            </a:extLst>
          </p:cNvPr>
          <p:cNvSpPr>
            <a:spLocks noGrp="1"/>
          </p:cNvSpPr>
          <p:nvPr>
            <p:ph type="sldNum" sz="quarter" idx="12"/>
          </p:nvPr>
        </p:nvSpPr>
        <p:spPr/>
        <p:txBody>
          <a:bodyPr/>
          <a:lstStyle/>
          <a:p>
            <a:fld id="{0ED95122-A112-0844-98BC-D2A9AE745818}" type="slidenum">
              <a:rPr lang="en-US" smtClean="0"/>
              <a:pPr/>
              <a:t>9</a:t>
            </a:fld>
            <a:endParaRPr lang="en-US" dirty="0"/>
          </a:p>
        </p:txBody>
      </p:sp>
      <p:sp>
        <p:nvSpPr>
          <p:cNvPr id="4" name="Freeform: Shape 3">
            <a:extLst>
              <a:ext uri="{FF2B5EF4-FFF2-40B4-BE49-F238E27FC236}">
                <a16:creationId xmlns:a16="http://schemas.microsoft.com/office/drawing/2014/main" id="{296E59CD-2F06-F7A0-1501-11C278A48976}"/>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5" name="Freeform: Shape 4">
            <a:extLst>
              <a:ext uri="{FF2B5EF4-FFF2-40B4-BE49-F238E27FC236}">
                <a16:creationId xmlns:a16="http://schemas.microsoft.com/office/drawing/2014/main" id="{96F0CF2B-E685-C5D1-CED5-A0B2D90ED21F}"/>
              </a:ext>
            </a:extLst>
          </p:cNvPr>
          <p:cNvSpPr/>
          <p:nvPr/>
        </p:nvSpPr>
        <p:spPr>
          <a:xfrm>
            <a:off x="3672205" y="3769941"/>
            <a:ext cx="2589291" cy="1294645"/>
          </a:xfrm>
          <a:custGeom>
            <a:avLst/>
            <a:gdLst>
              <a:gd name="connsiteX0" fmla="*/ 778598 w 2589291"/>
              <a:gd name="connsiteY0" fmla="*/ 0 h 1294645"/>
              <a:gd name="connsiteX1" fmla="*/ 2589291 w 2589291"/>
              <a:gd name="connsiteY1" fmla="*/ 9053 h 1294645"/>
              <a:gd name="connsiteX2" fmla="*/ 2571184 w 2589291"/>
              <a:gd name="connsiteY2" fmla="*/ 1294645 h 1294645"/>
              <a:gd name="connsiteX3" fmla="*/ 0 w 2589291"/>
              <a:gd name="connsiteY3" fmla="*/ 1285592 h 1294645"/>
              <a:gd name="connsiteX4" fmla="*/ 0 w 2589291"/>
              <a:gd name="connsiteY4" fmla="*/ 1059255 h 1294645"/>
              <a:gd name="connsiteX5" fmla="*/ 778598 w 2589291"/>
              <a:gd name="connsiteY5" fmla="*/ 1059255 h 1294645"/>
              <a:gd name="connsiteX6" fmla="*/ 778598 w 2589291"/>
              <a:gd name="connsiteY6" fmla="*/ 0 h 129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291" h="1294645">
                <a:moveTo>
                  <a:pt x="778598" y="0"/>
                </a:moveTo>
                <a:lnTo>
                  <a:pt x="2589291" y="9053"/>
                </a:lnTo>
                <a:lnTo>
                  <a:pt x="2571184" y="1294645"/>
                </a:lnTo>
                <a:lnTo>
                  <a:pt x="0" y="1285592"/>
                </a:lnTo>
                <a:lnTo>
                  <a:pt x="0" y="1059255"/>
                </a:lnTo>
                <a:lnTo>
                  <a:pt x="778598" y="1059255"/>
                </a:lnTo>
                <a:lnTo>
                  <a:pt x="778598" y="0"/>
                </a:lnTo>
                <a:close/>
              </a:path>
            </a:pathLst>
          </a:custGeom>
          <a:solidFill>
            <a:srgbClr val="BCE29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solidFill>
                <a:schemeClr val="tx1"/>
              </a:solidFill>
            </a:endParaRPr>
          </a:p>
        </p:txBody>
      </p:sp>
      <p:cxnSp>
        <p:nvCxnSpPr>
          <p:cNvPr id="6" name="Straight Connector 5">
            <a:extLst>
              <a:ext uri="{FF2B5EF4-FFF2-40B4-BE49-F238E27FC236}">
                <a16:creationId xmlns:a16="http://schemas.microsoft.com/office/drawing/2014/main" id="{1BEE2CB6-F785-BC76-B48B-A4A53FD98371}"/>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847DF84-7637-F516-935F-3C651405462E}"/>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EC457FF-B033-F56E-CFE3-9B5A3E2E927C}"/>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A6BF20B-BD7C-9AC0-6CBA-70E66E54B16F}"/>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10" name="Straight Connector 9">
            <a:extLst>
              <a:ext uri="{FF2B5EF4-FFF2-40B4-BE49-F238E27FC236}">
                <a16:creationId xmlns:a16="http://schemas.microsoft.com/office/drawing/2014/main" id="{13E68DD9-D71C-C9DD-DC5F-600E34F82A2F}"/>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B3C4C4B-D656-68F5-D868-949929B211F6}"/>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BA91AAD-0CF9-B980-0EAB-316F6DE7B0D3}"/>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B32897D-5B79-D7D0-E7AD-8E3DC5A7493B}"/>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15" name="TextBox 14">
            <a:extLst>
              <a:ext uri="{FF2B5EF4-FFF2-40B4-BE49-F238E27FC236}">
                <a16:creationId xmlns:a16="http://schemas.microsoft.com/office/drawing/2014/main" id="{BF611942-387F-88D2-F230-2F9E15CB0E3F}"/>
              </a:ext>
            </a:extLst>
          </p:cNvPr>
          <p:cNvSpPr txBox="1"/>
          <p:nvPr/>
        </p:nvSpPr>
        <p:spPr>
          <a:xfrm>
            <a:off x="6409426" y="5587022"/>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16" name="TextBox 15">
            <a:extLst>
              <a:ext uri="{FF2B5EF4-FFF2-40B4-BE49-F238E27FC236}">
                <a16:creationId xmlns:a16="http://schemas.microsoft.com/office/drawing/2014/main" id="{164AAB28-2ED5-CF47-4D41-1C77A2B43C26}"/>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17" name="TextBox 16">
            <a:extLst>
              <a:ext uri="{FF2B5EF4-FFF2-40B4-BE49-F238E27FC236}">
                <a16:creationId xmlns:a16="http://schemas.microsoft.com/office/drawing/2014/main" id="{BDEFC7DA-BC0C-08A2-03E9-F732CB5EE968}"/>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18" name="Straight Connector 17">
            <a:extLst>
              <a:ext uri="{FF2B5EF4-FFF2-40B4-BE49-F238E27FC236}">
                <a16:creationId xmlns:a16="http://schemas.microsoft.com/office/drawing/2014/main" id="{B31BB73B-F4AB-1F4A-532B-4E56D6306C6A}"/>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4C22BD-05D4-407D-710A-680BB9D11964}"/>
              </a:ext>
            </a:extLst>
          </p:cNvPr>
          <p:cNvCxnSpPr>
            <a:cxnSpLocks/>
          </p:cNvCxnSpPr>
          <p:nvPr/>
        </p:nvCxnSpPr>
        <p:spPr>
          <a:xfrm flipV="1">
            <a:off x="6262982" y="3756797"/>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D0B58387-208A-E0F7-0DE3-79A8DA210012}"/>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1" name="TextBox 20">
            <a:extLst>
              <a:ext uri="{FF2B5EF4-FFF2-40B4-BE49-F238E27FC236}">
                <a16:creationId xmlns:a16="http://schemas.microsoft.com/office/drawing/2014/main" id="{398E9B98-94FA-070F-0A9B-2920422B3AFF}"/>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22" name="TextBox 21">
            <a:extLst>
              <a:ext uri="{FF2B5EF4-FFF2-40B4-BE49-F238E27FC236}">
                <a16:creationId xmlns:a16="http://schemas.microsoft.com/office/drawing/2014/main" id="{CF042552-5C49-A078-3BDE-39AC5BECAB29}"/>
              </a:ext>
            </a:extLst>
          </p:cNvPr>
          <p:cNvSpPr txBox="1"/>
          <p:nvPr/>
        </p:nvSpPr>
        <p:spPr>
          <a:xfrm>
            <a:off x="4421202" y="3919734"/>
            <a:ext cx="1382243" cy="646331"/>
          </a:xfrm>
          <a:prstGeom prst="rect">
            <a:avLst/>
          </a:prstGeom>
          <a:noFill/>
        </p:spPr>
        <p:txBody>
          <a:bodyPr wrap="square" rtlCol="0">
            <a:spAutoFit/>
          </a:bodyPr>
          <a:lstStyle/>
          <a:p>
            <a:pPr algn="ctr"/>
            <a:r>
              <a:rPr lang="en-NZ" dirty="0" err="1"/>
              <a:t>Gentailer</a:t>
            </a:r>
            <a:r>
              <a:rPr lang="en-NZ" dirty="0"/>
              <a:t> profits</a:t>
            </a:r>
          </a:p>
        </p:txBody>
      </p:sp>
      <p:sp>
        <p:nvSpPr>
          <p:cNvPr id="23" name="TextBox 22">
            <a:extLst>
              <a:ext uri="{FF2B5EF4-FFF2-40B4-BE49-F238E27FC236}">
                <a16:creationId xmlns:a16="http://schemas.microsoft.com/office/drawing/2014/main" id="{E14DEA42-83B1-6F2A-AC3F-1877FB6E34E1}"/>
              </a:ext>
            </a:extLst>
          </p:cNvPr>
          <p:cNvSpPr txBox="1"/>
          <p:nvPr/>
        </p:nvSpPr>
        <p:spPr>
          <a:xfrm>
            <a:off x="3279113" y="138545"/>
            <a:ext cx="3361305" cy="369332"/>
          </a:xfrm>
          <a:prstGeom prst="rect">
            <a:avLst/>
          </a:prstGeom>
          <a:noFill/>
        </p:spPr>
        <p:txBody>
          <a:bodyPr wrap="none" rtlCol="0">
            <a:spAutoFit/>
          </a:bodyPr>
          <a:lstStyle/>
          <a:p>
            <a:r>
              <a:rPr lang="en-NZ" dirty="0"/>
              <a:t>1. Suppose Tiwai Point closes…</a:t>
            </a:r>
          </a:p>
        </p:txBody>
      </p:sp>
      <p:sp>
        <p:nvSpPr>
          <p:cNvPr id="24" name="TextBox 23">
            <a:extLst>
              <a:ext uri="{FF2B5EF4-FFF2-40B4-BE49-F238E27FC236}">
                <a16:creationId xmlns:a16="http://schemas.microsoft.com/office/drawing/2014/main" id="{48F956F0-6D9F-FC71-0E1A-B991DB0D5996}"/>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25" name="TextBox 24">
            <a:extLst>
              <a:ext uri="{FF2B5EF4-FFF2-40B4-BE49-F238E27FC236}">
                <a16:creationId xmlns:a16="http://schemas.microsoft.com/office/drawing/2014/main" id="{BB567DD4-1272-302F-D5CC-E270E3A52965}"/>
              </a:ext>
            </a:extLst>
          </p:cNvPr>
          <p:cNvSpPr txBox="1"/>
          <p:nvPr/>
        </p:nvSpPr>
        <p:spPr>
          <a:xfrm rot="16200000">
            <a:off x="3757019" y="3064299"/>
            <a:ext cx="495649" cy="1107996"/>
          </a:xfrm>
          <a:prstGeom prst="rect">
            <a:avLst/>
          </a:prstGeom>
          <a:noFill/>
        </p:spPr>
        <p:txBody>
          <a:bodyPr wrap="none" rtlCol="0">
            <a:spAutoFit/>
          </a:bodyPr>
          <a:lstStyle/>
          <a:p>
            <a:r>
              <a:rPr lang="en-NZ" sz="6600" dirty="0"/>
              <a:t>}</a:t>
            </a:r>
          </a:p>
        </p:txBody>
      </p:sp>
      <p:sp>
        <p:nvSpPr>
          <p:cNvPr id="26" name="TextBox 25">
            <a:extLst>
              <a:ext uri="{FF2B5EF4-FFF2-40B4-BE49-F238E27FC236}">
                <a16:creationId xmlns:a16="http://schemas.microsoft.com/office/drawing/2014/main" id="{99872AAA-D23A-428D-403E-D626901120EC}"/>
              </a:ext>
            </a:extLst>
          </p:cNvPr>
          <p:cNvSpPr txBox="1"/>
          <p:nvPr/>
        </p:nvSpPr>
        <p:spPr>
          <a:xfrm>
            <a:off x="3622742" y="2747015"/>
            <a:ext cx="943244" cy="738664"/>
          </a:xfrm>
          <a:prstGeom prst="rect">
            <a:avLst/>
          </a:prstGeom>
          <a:noFill/>
        </p:spPr>
        <p:txBody>
          <a:bodyPr wrap="square" rtlCol="0">
            <a:spAutoFit/>
          </a:bodyPr>
          <a:lstStyle/>
          <a:p>
            <a:pPr algn="ctr"/>
            <a:r>
              <a:rPr lang="en-NZ" sz="1400" dirty="0"/>
              <a:t>Smelter’s power use</a:t>
            </a:r>
          </a:p>
        </p:txBody>
      </p:sp>
      <p:cxnSp>
        <p:nvCxnSpPr>
          <p:cNvPr id="27" name="Straight Connector 26">
            <a:extLst>
              <a:ext uri="{FF2B5EF4-FFF2-40B4-BE49-F238E27FC236}">
                <a16:creationId xmlns:a16="http://schemas.microsoft.com/office/drawing/2014/main" id="{60438B35-C517-373A-05F7-46D4C5C41151}"/>
              </a:ext>
            </a:extLst>
          </p:cNvPr>
          <p:cNvCxnSpPr/>
          <p:nvPr/>
        </p:nvCxnSpPr>
        <p:spPr>
          <a:xfrm>
            <a:off x="5810589" y="1987155"/>
            <a:ext cx="1385888" cy="3271838"/>
          </a:xfrm>
          <a:prstGeom prst="line">
            <a:avLst/>
          </a:prstGeom>
          <a:ln w="571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AF86689-8143-D043-7A15-C6A49D63A1AA}"/>
              </a:ext>
            </a:extLst>
          </p:cNvPr>
          <p:cNvCxnSpPr>
            <a:cxnSpLocks/>
          </p:cNvCxnSpPr>
          <p:nvPr/>
        </p:nvCxnSpPr>
        <p:spPr>
          <a:xfrm flipH="1">
            <a:off x="7299899" y="2926739"/>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A96B6A20-7050-1F51-2CFA-274B2E07196C}"/>
              </a:ext>
            </a:extLst>
          </p:cNvPr>
          <p:cNvSpPr txBox="1"/>
          <p:nvPr/>
        </p:nvSpPr>
        <p:spPr>
          <a:xfrm>
            <a:off x="7295231" y="3243988"/>
            <a:ext cx="691215" cy="507831"/>
          </a:xfrm>
          <a:prstGeom prst="rect">
            <a:avLst/>
          </a:prstGeom>
          <a:noFill/>
        </p:spPr>
        <p:txBody>
          <a:bodyPr wrap="none" rtlCol="0">
            <a:spAutoFit/>
          </a:bodyPr>
          <a:lstStyle/>
          <a:p>
            <a:r>
              <a:rPr lang="en-NZ" sz="1350" dirty="0"/>
              <a:t>Supply</a:t>
            </a:r>
          </a:p>
          <a:p>
            <a:r>
              <a:rPr lang="en-NZ" sz="1350" dirty="0"/>
              <a:t>curve</a:t>
            </a:r>
          </a:p>
        </p:txBody>
      </p:sp>
    </p:spTree>
    <p:extLst>
      <p:ext uri="{BB962C8B-B14F-4D97-AF65-F5344CB8AC3E}">
        <p14:creationId xmlns:p14="http://schemas.microsoft.com/office/powerpoint/2010/main" val="3456020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9E43EF-F1A2-D565-29DE-0A047334C164}"/>
              </a:ext>
            </a:extLst>
          </p:cNvPr>
          <p:cNvSpPr>
            <a:spLocks noGrp="1"/>
          </p:cNvSpPr>
          <p:nvPr>
            <p:ph type="ftr" sz="quarter" idx="11"/>
          </p:nvPr>
        </p:nvSpPr>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888228E5-B05F-78B6-F17B-190CCFA47388}"/>
              </a:ext>
            </a:extLst>
          </p:cNvPr>
          <p:cNvSpPr>
            <a:spLocks noGrp="1"/>
          </p:cNvSpPr>
          <p:nvPr>
            <p:ph type="sldNum" sz="quarter" idx="12"/>
          </p:nvPr>
        </p:nvSpPr>
        <p:spPr/>
        <p:txBody>
          <a:bodyPr/>
          <a:lstStyle/>
          <a:p>
            <a:fld id="{0ED95122-A112-0844-98BC-D2A9AE745818}" type="slidenum">
              <a:rPr lang="en-US" smtClean="0"/>
              <a:pPr/>
              <a:t>10</a:t>
            </a:fld>
            <a:endParaRPr lang="en-US" dirty="0"/>
          </a:p>
        </p:txBody>
      </p:sp>
      <p:sp>
        <p:nvSpPr>
          <p:cNvPr id="4" name="Freeform: Shape 3">
            <a:extLst>
              <a:ext uri="{FF2B5EF4-FFF2-40B4-BE49-F238E27FC236}">
                <a16:creationId xmlns:a16="http://schemas.microsoft.com/office/drawing/2014/main" id="{3CEB64E0-488F-3E79-76AC-95F9240E4647}"/>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cxnSp>
        <p:nvCxnSpPr>
          <p:cNvPr id="5" name="Straight Connector 4">
            <a:extLst>
              <a:ext uri="{FF2B5EF4-FFF2-40B4-BE49-F238E27FC236}">
                <a16:creationId xmlns:a16="http://schemas.microsoft.com/office/drawing/2014/main" id="{4684D9A6-286E-C0E7-DE1A-FFBDF052FD8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4D6DE3A-E1F8-8D42-11EE-69F2BA597F24}"/>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4D268B2-F3AC-51FB-C39C-57DB8CACD7CA}"/>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6EBBF54-7415-940E-A310-2897B1886971}"/>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9" name="Straight Connector 8">
            <a:extLst>
              <a:ext uri="{FF2B5EF4-FFF2-40B4-BE49-F238E27FC236}">
                <a16:creationId xmlns:a16="http://schemas.microsoft.com/office/drawing/2014/main" id="{04003514-3FB1-6E9B-6DF7-2E45C030BF0C}"/>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2A4AC2D-04E9-30B5-A13C-CB043B62F9AA}"/>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BA07D68-EA7B-A418-AF77-235201D93E16}"/>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1FF06A-CA68-24B1-AD78-E5CB54096D31}"/>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14" name="TextBox 13">
            <a:extLst>
              <a:ext uri="{FF2B5EF4-FFF2-40B4-BE49-F238E27FC236}">
                <a16:creationId xmlns:a16="http://schemas.microsoft.com/office/drawing/2014/main" id="{1B3E207D-1E46-5E1E-29B2-5D865C16E31B}"/>
              </a:ext>
            </a:extLst>
          </p:cNvPr>
          <p:cNvSpPr txBox="1"/>
          <p:nvPr/>
        </p:nvSpPr>
        <p:spPr>
          <a:xfrm>
            <a:off x="6409426" y="5587022"/>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15" name="TextBox 14">
            <a:extLst>
              <a:ext uri="{FF2B5EF4-FFF2-40B4-BE49-F238E27FC236}">
                <a16:creationId xmlns:a16="http://schemas.microsoft.com/office/drawing/2014/main" id="{88927245-B84C-15D9-E6BB-040B5C4B1BC8}"/>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16" name="TextBox 15">
            <a:extLst>
              <a:ext uri="{FF2B5EF4-FFF2-40B4-BE49-F238E27FC236}">
                <a16:creationId xmlns:a16="http://schemas.microsoft.com/office/drawing/2014/main" id="{2648F756-11E3-EEAD-CC4D-6437BA76BD6B}"/>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17" name="Straight Connector 16">
            <a:extLst>
              <a:ext uri="{FF2B5EF4-FFF2-40B4-BE49-F238E27FC236}">
                <a16:creationId xmlns:a16="http://schemas.microsoft.com/office/drawing/2014/main" id="{837B2D67-E08D-3600-0D2D-B613F700A979}"/>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2096EA-2C05-0301-5C1D-4CD0A2FA559D}"/>
              </a:ext>
            </a:extLst>
          </p:cNvPr>
          <p:cNvCxnSpPr>
            <a:cxnSpLocks/>
          </p:cNvCxnSpPr>
          <p:nvPr/>
        </p:nvCxnSpPr>
        <p:spPr>
          <a:xfrm flipV="1">
            <a:off x="6262982" y="3756797"/>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7146AA7-2921-10B7-057A-C95D0A06D927}"/>
              </a:ext>
            </a:extLst>
          </p:cNvPr>
          <p:cNvSpPr txBox="1"/>
          <p:nvPr/>
        </p:nvSpPr>
        <p:spPr>
          <a:xfrm>
            <a:off x="3892418" y="3919734"/>
            <a:ext cx="1600349" cy="646331"/>
          </a:xfrm>
          <a:prstGeom prst="rect">
            <a:avLst/>
          </a:prstGeom>
          <a:noFill/>
        </p:spPr>
        <p:txBody>
          <a:bodyPr wrap="square" rtlCol="0">
            <a:spAutoFit/>
          </a:bodyPr>
          <a:lstStyle/>
          <a:p>
            <a:pPr algn="ctr"/>
            <a:r>
              <a:rPr lang="en-NZ" dirty="0" err="1"/>
              <a:t>Gentailer</a:t>
            </a:r>
            <a:r>
              <a:rPr lang="en-NZ" dirty="0"/>
              <a:t> profits</a:t>
            </a:r>
          </a:p>
        </p:txBody>
      </p:sp>
      <p:sp>
        <p:nvSpPr>
          <p:cNvPr id="20" name="TextBox 19">
            <a:extLst>
              <a:ext uri="{FF2B5EF4-FFF2-40B4-BE49-F238E27FC236}">
                <a16:creationId xmlns:a16="http://schemas.microsoft.com/office/drawing/2014/main" id="{79766EEC-914A-CF84-98AA-384F4095B487}"/>
              </a:ext>
            </a:extLst>
          </p:cNvPr>
          <p:cNvSpPr txBox="1"/>
          <p:nvPr/>
        </p:nvSpPr>
        <p:spPr>
          <a:xfrm>
            <a:off x="3279113" y="138545"/>
            <a:ext cx="3361305" cy="369332"/>
          </a:xfrm>
          <a:prstGeom prst="rect">
            <a:avLst/>
          </a:prstGeom>
          <a:noFill/>
        </p:spPr>
        <p:txBody>
          <a:bodyPr wrap="none" rtlCol="0">
            <a:spAutoFit/>
          </a:bodyPr>
          <a:lstStyle/>
          <a:p>
            <a:r>
              <a:rPr lang="en-NZ" dirty="0"/>
              <a:t>1. Suppose Tiwai Point closes…</a:t>
            </a:r>
          </a:p>
        </p:txBody>
      </p:sp>
      <p:cxnSp>
        <p:nvCxnSpPr>
          <p:cNvPr id="21" name="Straight Arrow Connector 20">
            <a:extLst>
              <a:ext uri="{FF2B5EF4-FFF2-40B4-BE49-F238E27FC236}">
                <a16:creationId xmlns:a16="http://schemas.microsoft.com/office/drawing/2014/main" id="{9576546E-1AE9-6C58-F63F-AF02C02186D4}"/>
              </a:ext>
            </a:extLst>
          </p:cNvPr>
          <p:cNvCxnSpPr>
            <a:cxnSpLocks/>
          </p:cNvCxnSpPr>
          <p:nvPr/>
        </p:nvCxnSpPr>
        <p:spPr>
          <a:xfrm flipH="1">
            <a:off x="5055733" y="2226737"/>
            <a:ext cx="832316" cy="0"/>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DCCB5937-5636-33FB-FE6D-5EE9F1E311CF}"/>
              </a:ext>
            </a:extLst>
          </p:cNvPr>
          <p:cNvCxnSpPr>
            <a:cxnSpLocks/>
          </p:cNvCxnSpPr>
          <p:nvPr/>
        </p:nvCxnSpPr>
        <p:spPr>
          <a:xfrm flipH="1">
            <a:off x="3265117" y="3756796"/>
            <a:ext cx="1829" cy="1171696"/>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99ED5CEC-2D09-9A51-B650-7A02B2196270}"/>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24" name="TextBox 23">
            <a:extLst>
              <a:ext uri="{FF2B5EF4-FFF2-40B4-BE49-F238E27FC236}">
                <a16:creationId xmlns:a16="http://schemas.microsoft.com/office/drawing/2014/main" id="{7671774E-91EF-0DB2-DEEB-E02689EC9C36}"/>
              </a:ext>
            </a:extLst>
          </p:cNvPr>
          <p:cNvSpPr txBox="1"/>
          <p:nvPr/>
        </p:nvSpPr>
        <p:spPr>
          <a:xfrm rot="16200000">
            <a:off x="5118692" y="1309757"/>
            <a:ext cx="495649" cy="1107996"/>
          </a:xfrm>
          <a:prstGeom prst="rect">
            <a:avLst/>
          </a:prstGeom>
          <a:noFill/>
        </p:spPr>
        <p:txBody>
          <a:bodyPr wrap="none" rtlCol="0">
            <a:spAutoFit/>
          </a:bodyPr>
          <a:lstStyle/>
          <a:p>
            <a:r>
              <a:rPr lang="en-NZ" sz="6600" dirty="0"/>
              <a:t>}</a:t>
            </a:r>
          </a:p>
        </p:txBody>
      </p:sp>
      <p:sp>
        <p:nvSpPr>
          <p:cNvPr id="25" name="TextBox 24">
            <a:extLst>
              <a:ext uri="{FF2B5EF4-FFF2-40B4-BE49-F238E27FC236}">
                <a16:creationId xmlns:a16="http://schemas.microsoft.com/office/drawing/2014/main" id="{AA18AC3B-7603-7E19-F289-112D152344EB}"/>
              </a:ext>
            </a:extLst>
          </p:cNvPr>
          <p:cNvSpPr txBox="1"/>
          <p:nvPr/>
        </p:nvSpPr>
        <p:spPr>
          <a:xfrm>
            <a:off x="4957385" y="760855"/>
            <a:ext cx="961837" cy="954107"/>
          </a:xfrm>
          <a:prstGeom prst="rect">
            <a:avLst/>
          </a:prstGeom>
          <a:noFill/>
        </p:spPr>
        <p:txBody>
          <a:bodyPr wrap="square" rtlCol="0">
            <a:spAutoFit/>
          </a:bodyPr>
          <a:lstStyle/>
          <a:p>
            <a:pPr algn="ctr"/>
            <a:r>
              <a:rPr lang="en-NZ" sz="1400" dirty="0"/>
              <a:t>Smelter’s power use vanishes</a:t>
            </a:r>
          </a:p>
        </p:txBody>
      </p:sp>
      <p:sp>
        <p:nvSpPr>
          <p:cNvPr id="26" name="TextBox 25">
            <a:extLst>
              <a:ext uri="{FF2B5EF4-FFF2-40B4-BE49-F238E27FC236}">
                <a16:creationId xmlns:a16="http://schemas.microsoft.com/office/drawing/2014/main" id="{9E23AD5F-BFE6-1821-F12C-A12B027EAE5B}"/>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27" name="TextBox 26">
            <a:extLst>
              <a:ext uri="{FF2B5EF4-FFF2-40B4-BE49-F238E27FC236}">
                <a16:creationId xmlns:a16="http://schemas.microsoft.com/office/drawing/2014/main" id="{04E15E25-6093-B671-829B-551685FE7DEF}"/>
              </a:ext>
            </a:extLst>
          </p:cNvPr>
          <p:cNvSpPr txBox="1"/>
          <p:nvPr/>
        </p:nvSpPr>
        <p:spPr>
          <a:xfrm>
            <a:off x="1486368" y="4027643"/>
            <a:ext cx="1762406" cy="369332"/>
          </a:xfrm>
          <a:prstGeom prst="rect">
            <a:avLst/>
          </a:prstGeom>
          <a:noFill/>
        </p:spPr>
        <p:txBody>
          <a:bodyPr wrap="none" rtlCol="0">
            <a:spAutoFit/>
          </a:bodyPr>
          <a:lstStyle/>
          <a:p>
            <a:r>
              <a:rPr lang="en-NZ" dirty="0"/>
              <a:t>Price falls to p</a:t>
            </a:r>
            <a:r>
              <a:rPr lang="en-NZ" baseline="-25000" dirty="0"/>
              <a:t>2</a:t>
            </a:r>
          </a:p>
        </p:txBody>
      </p:sp>
      <p:sp>
        <p:nvSpPr>
          <p:cNvPr id="28" name="TextBox 27">
            <a:extLst>
              <a:ext uri="{FF2B5EF4-FFF2-40B4-BE49-F238E27FC236}">
                <a16:creationId xmlns:a16="http://schemas.microsoft.com/office/drawing/2014/main" id="{8DA5A2A6-3F40-E5A1-55E1-16B729DE76DF}"/>
              </a:ext>
            </a:extLst>
          </p:cNvPr>
          <p:cNvSpPr txBox="1"/>
          <p:nvPr/>
        </p:nvSpPr>
        <p:spPr>
          <a:xfrm>
            <a:off x="4306453" y="4434543"/>
            <a:ext cx="761747" cy="369332"/>
          </a:xfrm>
          <a:prstGeom prst="rect">
            <a:avLst/>
          </a:prstGeom>
          <a:noFill/>
        </p:spPr>
        <p:txBody>
          <a:bodyPr wrap="none" rtlCol="0">
            <a:spAutoFit/>
          </a:bodyPr>
          <a:lstStyle/>
          <a:p>
            <a:r>
              <a:rPr lang="en-NZ" dirty="0"/>
              <a:t>gone!</a:t>
            </a:r>
          </a:p>
        </p:txBody>
      </p:sp>
      <p:cxnSp>
        <p:nvCxnSpPr>
          <p:cNvPr id="29" name="Straight Connector 28">
            <a:extLst>
              <a:ext uri="{FF2B5EF4-FFF2-40B4-BE49-F238E27FC236}">
                <a16:creationId xmlns:a16="http://schemas.microsoft.com/office/drawing/2014/main" id="{4DF1A577-AD37-14DD-CCEC-F25914B73A26}"/>
              </a:ext>
            </a:extLst>
          </p:cNvPr>
          <p:cNvCxnSpPr/>
          <p:nvPr/>
        </p:nvCxnSpPr>
        <p:spPr>
          <a:xfrm>
            <a:off x="5810589" y="1987155"/>
            <a:ext cx="1385888" cy="3271838"/>
          </a:xfrm>
          <a:prstGeom prst="line">
            <a:avLst/>
          </a:prstGeom>
          <a:ln w="571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1B0770D-1449-21D6-E513-C0A0821A4DF9}"/>
              </a:ext>
            </a:extLst>
          </p:cNvPr>
          <p:cNvSpPr txBox="1"/>
          <p:nvPr/>
        </p:nvSpPr>
        <p:spPr>
          <a:xfrm>
            <a:off x="6213168" y="5080813"/>
            <a:ext cx="869149" cy="300082"/>
          </a:xfrm>
          <a:prstGeom prst="rect">
            <a:avLst/>
          </a:prstGeom>
          <a:noFill/>
        </p:spPr>
        <p:txBody>
          <a:bodyPr wrap="none" rtlCol="0">
            <a:spAutoFit/>
          </a:bodyPr>
          <a:lstStyle/>
          <a:p>
            <a:r>
              <a:rPr lang="en-NZ" sz="1350" dirty="0"/>
              <a:t>Demand</a:t>
            </a:r>
            <a:r>
              <a:rPr lang="en-NZ" sz="1350" baseline="-25000" dirty="0"/>
              <a:t>2</a:t>
            </a:r>
          </a:p>
        </p:txBody>
      </p:sp>
      <p:sp>
        <p:nvSpPr>
          <p:cNvPr id="31" name="TextBox 30">
            <a:extLst>
              <a:ext uri="{FF2B5EF4-FFF2-40B4-BE49-F238E27FC236}">
                <a16:creationId xmlns:a16="http://schemas.microsoft.com/office/drawing/2014/main" id="{B1342BCD-637D-A5FE-E8F0-574C26492233}"/>
              </a:ext>
            </a:extLst>
          </p:cNvPr>
          <p:cNvSpPr txBox="1"/>
          <p:nvPr/>
        </p:nvSpPr>
        <p:spPr>
          <a:xfrm>
            <a:off x="7495815" y="548154"/>
            <a:ext cx="3572829" cy="2031325"/>
          </a:xfrm>
          <a:prstGeom prst="rect">
            <a:avLst/>
          </a:prstGeom>
          <a:solidFill>
            <a:schemeClr val="bg1"/>
          </a:solidFill>
        </p:spPr>
        <p:txBody>
          <a:bodyPr wrap="square" rtlCol="0">
            <a:spAutoFit/>
          </a:bodyPr>
          <a:lstStyle/>
          <a:p>
            <a:r>
              <a:rPr lang="en-NZ" dirty="0"/>
              <a:t>How to stop this: sign up another big user with a cheap power contract asap:</a:t>
            </a:r>
          </a:p>
          <a:p>
            <a:pPr marL="285750" indent="-285750">
              <a:buFont typeface="Arial" panose="020B0604020202020204" pitchFamily="34" charset="0"/>
              <a:buChar char="•"/>
            </a:pPr>
            <a:r>
              <a:rPr lang="en-NZ" dirty="0"/>
              <a:t>“green hydrogen”</a:t>
            </a:r>
          </a:p>
          <a:p>
            <a:pPr marL="285750" indent="-285750">
              <a:buFont typeface="Arial" panose="020B0604020202020204" pitchFamily="34" charset="0"/>
              <a:buChar char="•"/>
            </a:pPr>
            <a:r>
              <a:rPr lang="en-NZ" dirty="0"/>
              <a:t>big data centres</a:t>
            </a:r>
          </a:p>
          <a:p>
            <a:pPr marL="285750" indent="-285750">
              <a:buFont typeface="Arial" panose="020B0604020202020204" pitchFamily="34" charset="0"/>
              <a:buChar char="•"/>
            </a:pPr>
            <a:r>
              <a:rPr lang="en-NZ" dirty="0"/>
              <a:t>anything…..</a:t>
            </a:r>
          </a:p>
          <a:p>
            <a:pPr marL="285750" indent="-285750">
              <a:buFont typeface="Arial" panose="020B0604020202020204" pitchFamily="34" charset="0"/>
              <a:buChar char="•"/>
            </a:pPr>
            <a:endParaRPr lang="en-NZ" dirty="0"/>
          </a:p>
        </p:txBody>
      </p:sp>
      <p:pic>
        <p:nvPicPr>
          <p:cNvPr id="32" name="Picture 31">
            <a:extLst>
              <a:ext uri="{FF2B5EF4-FFF2-40B4-BE49-F238E27FC236}">
                <a16:creationId xmlns:a16="http://schemas.microsoft.com/office/drawing/2014/main" id="{B3B8CFA6-8DFA-D36D-4782-6EE7738CEEC3}"/>
              </a:ext>
            </a:extLst>
          </p:cNvPr>
          <p:cNvPicPr>
            <a:picLocks noChangeAspect="1"/>
          </p:cNvPicPr>
          <p:nvPr/>
        </p:nvPicPr>
        <p:blipFill>
          <a:blip r:embed="rId2"/>
          <a:stretch>
            <a:fillRect/>
          </a:stretch>
        </p:blipFill>
        <p:spPr>
          <a:xfrm>
            <a:off x="5331818" y="4348521"/>
            <a:ext cx="687403" cy="640957"/>
          </a:xfrm>
          <a:prstGeom prst="rect">
            <a:avLst/>
          </a:prstGeom>
          <a:solidFill>
            <a:schemeClr val="accent3">
              <a:lumMod val="60000"/>
              <a:lumOff val="40000"/>
            </a:schemeClr>
          </a:solidFill>
        </p:spPr>
      </p:pic>
      <p:cxnSp>
        <p:nvCxnSpPr>
          <p:cNvPr id="33" name="Straight Connector 32">
            <a:extLst>
              <a:ext uri="{FF2B5EF4-FFF2-40B4-BE49-F238E27FC236}">
                <a16:creationId xmlns:a16="http://schemas.microsoft.com/office/drawing/2014/main" id="{E5C9D44E-F55B-3EC2-7077-C04756FD5B18}"/>
              </a:ext>
            </a:extLst>
          </p:cNvPr>
          <p:cNvCxnSpPr/>
          <p:nvPr/>
        </p:nvCxnSpPr>
        <p:spPr>
          <a:xfrm>
            <a:off x="4924810" y="2054361"/>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E5838A8-9DCB-B659-AFD3-763213F010EC}"/>
              </a:ext>
            </a:extLst>
          </p:cNvPr>
          <p:cNvCxnSpPr>
            <a:cxnSpLocks/>
          </p:cNvCxnSpPr>
          <p:nvPr/>
        </p:nvCxnSpPr>
        <p:spPr>
          <a:xfrm flipH="1">
            <a:off x="7308769" y="2949619"/>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C64A3E2-DEDB-B485-8C9F-5EAC79CD7797}"/>
              </a:ext>
            </a:extLst>
          </p:cNvPr>
          <p:cNvSpPr txBox="1"/>
          <p:nvPr/>
        </p:nvSpPr>
        <p:spPr>
          <a:xfrm>
            <a:off x="7295231" y="3243988"/>
            <a:ext cx="691215" cy="507831"/>
          </a:xfrm>
          <a:prstGeom prst="rect">
            <a:avLst/>
          </a:prstGeom>
          <a:noFill/>
        </p:spPr>
        <p:txBody>
          <a:bodyPr wrap="none" rtlCol="0">
            <a:spAutoFit/>
          </a:bodyPr>
          <a:lstStyle/>
          <a:p>
            <a:r>
              <a:rPr lang="en-NZ" sz="1350" dirty="0"/>
              <a:t>Supply</a:t>
            </a:r>
          </a:p>
          <a:p>
            <a:r>
              <a:rPr lang="en-NZ" sz="1350" dirty="0"/>
              <a:t>curve</a:t>
            </a:r>
          </a:p>
        </p:txBody>
      </p:sp>
    </p:spTree>
    <p:extLst>
      <p:ext uri="{BB962C8B-B14F-4D97-AF65-F5344CB8AC3E}">
        <p14:creationId xmlns:p14="http://schemas.microsoft.com/office/powerpoint/2010/main" val="103707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17163-7018-98D5-CF92-9E89B7A79A3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BC8F7CF-66D4-EE81-F612-B9FC39835FFE}"/>
              </a:ext>
            </a:extLst>
          </p:cNvPr>
          <p:cNvSpPr>
            <a:spLocks noGrp="1"/>
          </p:cNvSpPr>
          <p:nvPr>
            <p:ph type="ftr" sz="quarter" idx="11"/>
          </p:nvPr>
        </p:nvSpPr>
        <p:spPr>
          <a:xfrm>
            <a:off x="3294778" y="5970820"/>
            <a:ext cx="5204233" cy="365125"/>
          </a:xfrm>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E392C80A-86A7-4100-117E-F0FCA1B1CC51}"/>
              </a:ext>
            </a:extLst>
          </p:cNvPr>
          <p:cNvSpPr>
            <a:spLocks noGrp="1"/>
          </p:cNvSpPr>
          <p:nvPr>
            <p:ph type="sldNum" sz="quarter" idx="12"/>
          </p:nvPr>
        </p:nvSpPr>
        <p:spPr>
          <a:xfrm>
            <a:off x="9083211" y="6304979"/>
            <a:ext cx="2743200" cy="365125"/>
          </a:xfrm>
        </p:spPr>
        <p:txBody>
          <a:bodyPr/>
          <a:lstStyle/>
          <a:p>
            <a:fld id="{0ED95122-A112-0844-98BC-D2A9AE745818}" type="slidenum">
              <a:rPr lang="en-US" smtClean="0"/>
              <a:pPr/>
              <a:t>11</a:t>
            </a:fld>
            <a:endParaRPr lang="en-US" dirty="0"/>
          </a:p>
        </p:txBody>
      </p:sp>
      <p:sp>
        <p:nvSpPr>
          <p:cNvPr id="4" name="Freeform: Shape 3">
            <a:extLst>
              <a:ext uri="{FF2B5EF4-FFF2-40B4-BE49-F238E27FC236}">
                <a16:creationId xmlns:a16="http://schemas.microsoft.com/office/drawing/2014/main" id="{FA350DFB-32FC-4D21-D939-47184F95D85D}"/>
              </a:ext>
            </a:extLst>
          </p:cNvPr>
          <p:cNvSpPr/>
          <p:nvPr/>
        </p:nvSpPr>
        <p:spPr>
          <a:xfrm>
            <a:off x="3660556" y="3738424"/>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5" name="Freeform: Shape 4">
            <a:extLst>
              <a:ext uri="{FF2B5EF4-FFF2-40B4-BE49-F238E27FC236}">
                <a16:creationId xmlns:a16="http://schemas.microsoft.com/office/drawing/2014/main" id="{A7A70698-743E-6E4B-9B09-6A3E64A0982C}"/>
              </a:ext>
            </a:extLst>
          </p:cNvPr>
          <p:cNvSpPr/>
          <p:nvPr/>
        </p:nvSpPr>
        <p:spPr>
          <a:xfrm>
            <a:off x="3659087" y="3763515"/>
            <a:ext cx="2589291" cy="1294645"/>
          </a:xfrm>
          <a:custGeom>
            <a:avLst/>
            <a:gdLst>
              <a:gd name="connsiteX0" fmla="*/ 778598 w 2589291"/>
              <a:gd name="connsiteY0" fmla="*/ 0 h 1294645"/>
              <a:gd name="connsiteX1" fmla="*/ 2589291 w 2589291"/>
              <a:gd name="connsiteY1" fmla="*/ 9053 h 1294645"/>
              <a:gd name="connsiteX2" fmla="*/ 2571184 w 2589291"/>
              <a:gd name="connsiteY2" fmla="*/ 1294645 h 1294645"/>
              <a:gd name="connsiteX3" fmla="*/ 0 w 2589291"/>
              <a:gd name="connsiteY3" fmla="*/ 1285592 h 1294645"/>
              <a:gd name="connsiteX4" fmla="*/ 0 w 2589291"/>
              <a:gd name="connsiteY4" fmla="*/ 1059255 h 1294645"/>
              <a:gd name="connsiteX5" fmla="*/ 778598 w 2589291"/>
              <a:gd name="connsiteY5" fmla="*/ 1059255 h 1294645"/>
              <a:gd name="connsiteX6" fmla="*/ 778598 w 2589291"/>
              <a:gd name="connsiteY6" fmla="*/ 0 h 129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291" h="1294645">
                <a:moveTo>
                  <a:pt x="778598" y="0"/>
                </a:moveTo>
                <a:lnTo>
                  <a:pt x="2589291" y="9053"/>
                </a:lnTo>
                <a:lnTo>
                  <a:pt x="2571184" y="1294645"/>
                </a:lnTo>
                <a:lnTo>
                  <a:pt x="0" y="1285592"/>
                </a:lnTo>
                <a:lnTo>
                  <a:pt x="0" y="1059255"/>
                </a:lnTo>
                <a:lnTo>
                  <a:pt x="778598" y="1059255"/>
                </a:lnTo>
                <a:lnTo>
                  <a:pt x="778598" y="0"/>
                </a:lnTo>
                <a:close/>
              </a:path>
            </a:pathLst>
          </a:custGeom>
          <a:solidFill>
            <a:srgbClr val="BCE29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solidFill>
                <a:schemeClr val="tx1"/>
              </a:solidFill>
            </a:endParaRPr>
          </a:p>
        </p:txBody>
      </p:sp>
      <p:cxnSp>
        <p:nvCxnSpPr>
          <p:cNvPr id="6" name="Straight Connector 5">
            <a:extLst>
              <a:ext uri="{FF2B5EF4-FFF2-40B4-BE49-F238E27FC236}">
                <a16:creationId xmlns:a16="http://schemas.microsoft.com/office/drawing/2014/main" id="{F82D7E69-9F99-7306-6FD6-0A001B934B77}"/>
              </a:ext>
            </a:extLst>
          </p:cNvPr>
          <p:cNvCxnSpPr/>
          <p:nvPr/>
        </p:nvCxnSpPr>
        <p:spPr>
          <a:xfrm>
            <a:off x="3656682" y="2244229"/>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EFB57A4-35D8-ED68-BC01-812298421B97}"/>
              </a:ext>
            </a:extLst>
          </p:cNvPr>
          <p:cNvCxnSpPr>
            <a:cxnSpLocks/>
          </p:cNvCxnSpPr>
          <p:nvPr/>
        </p:nvCxnSpPr>
        <p:spPr>
          <a:xfrm flipH="1" flipV="1">
            <a:off x="3656683" y="5511305"/>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2A95A5C-A50C-3411-1948-7F5FF88D5776}"/>
              </a:ext>
            </a:extLst>
          </p:cNvPr>
          <p:cNvCxnSpPr/>
          <p:nvPr/>
        </p:nvCxnSpPr>
        <p:spPr>
          <a:xfrm>
            <a:off x="5814094" y="2015629"/>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D728275-AEF8-A65F-7490-C7CE9E12E919}"/>
              </a:ext>
            </a:extLst>
          </p:cNvPr>
          <p:cNvSpPr txBox="1"/>
          <p:nvPr/>
        </p:nvSpPr>
        <p:spPr>
          <a:xfrm>
            <a:off x="7271421" y="5194598"/>
            <a:ext cx="811441" cy="300082"/>
          </a:xfrm>
          <a:prstGeom prst="rect">
            <a:avLst/>
          </a:prstGeom>
          <a:noFill/>
        </p:spPr>
        <p:txBody>
          <a:bodyPr wrap="none" rtlCol="0">
            <a:spAutoFit/>
          </a:bodyPr>
          <a:lstStyle/>
          <a:p>
            <a:r>
              <a:rPr lang="en-NZ" sz="1350" dirty="0"/>
              <a:t>Demand</a:t>
            </a:r>
          </a:p>
        </p:txBody>
      </p:sp>
      <p:cxnSp>
        <p:nvCxnSpPr>
          <p:cNvPr id="10" name="Straight Connector 9">
            <a:extLst>
              <a:ext uri="{FF2B5EF4-FFF2-40B4-BE49-F238E27FC236}">
                <a16:creationId xmlns:a16="http://schemas.microsoft.com/office/drawing/2014/main" id="{2B23F11B-923A-6EA5-E2F6-00E2581F6374}"/>
              </a:ext>
            </a:extLst>
          </p:cNvPr>
          <p:cNvCxnSpPr>
            <a:cxnSpLocks/>
          </p:cNvCxnSpPr>
          <p:nvPr/>
        </p:nvCxnSpPr>
        <p:spPr>
          <a:xfrm>
            <a:off x="3656681" y="5050533"/>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16DD5C-02BF-AB4B-6D7F-76C47E15F3AF}"/>
              </a:ext>
            </a:extLst>
          </p:cNvPr>
          <p:cNvCxnSpPr>
            <a:cxnSpLocks/>
          </p:cNvCxnSpPr>
          <p:nvPr/>
        </p:nvCxnSpPr>
        <p:spPr>
          <a:xfrm flipV="1">
            <a:off x="6242720" y="3750371"/>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4061A77-5DAA-4824-7380-C9AFF4867944}"/>
              </a:ext>
            </a:extLst>
          </p:cNvPr>
          <p:cNvCxnSpPr>
            <a:cxnSpLocks/>
          </p:cNvCxnSpPr>
          <p:nvPr/>
        </p:nvCxnSpPr>
        <p:spPr>
          <a:xfrm>
            <a:off x="3649539" y="3762695"/>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33A7C98-2EFA-5965-A3B5-AE4639B938AD}"/>
              </a:ext>
            </a:extLst>
          </p:cNvPr>
          <p:cNvSpPr txBox="1"/>
          <p:nvPr/>
        </p:nvSpPr>
        <p:spPr>
          <a:xfrm>
            <a:off x="7352187" y="3273123"/>
            <a:ext cx="691215" cy="300082"/>
          </a:xfrm>
          <a:prstGeom prst="rect">
            <a:avLst/>
          </a:prstGeom>
          <a:noFill/>
        </p:spPr>
        <p:txBody>
          <a:bodyPr wrap="none" rtlCol="0">
            <a:spAutoFit/>
          </a:bodyPr>
          <a:lstStyle/>
          <a:p>
            <a:r>
              <a:rPr lang="en-NZ" sz="1350" dirty="0"/>
              <a:t>Supply</a:t>
            </a:r>
          </a:p>
        </p:txBody>
      </p:sp>
      <p:sp>
        <p:nvSpPr>
          <p:cNvPr id="14" name="TextBox 13">
            <a:extLst>
              <a:ext uri="{FF2B5EF4-FFF2-40B4-BE49-F238E27FC236}">
                <a16:creationId xmlns:a16="http://schemas.microsoft.com/office/drawing/2014/main" id="{0472AEB5-0C83-5E15-0080-9A0EC22F7696}"/>
              </a:ext>
            </a:extLst>
          </p:cNvPr>
          <p:cNvSpPr txBox="1"/>
          <p:nvPr/>
        </p:nvSpPr>
        <p:spPr>
          <a:xfrm>
            <a:off x="3294778" y="3613061"/>
            <a:ext cx="600074" cy="300082"/>
          </a:xfrm>
          <a:prstGeom prst="rect">
            <a:avLst/>
          </a:prstGeom>
          <a:noFill/>
        </p:spPr>
        <p:txBody>
          <a:bodyPr wrap="square" rtlCol="0">
            <a:spAutoFit/>
          </a:bodyPr>
          <a:lstStyle/>
          <a:p>
            <a:r>
              <a:rPr lang="en-NZ" sz="1350" dirty="0"/>
              <a:t>P</a:t>
            </a:r>
            <a:r>
              <a:rPr lang="en-NZ" sz="1350" cap="small" baseline="-25000" dirty="0"/>
              <a:t>E</a:t>
            </a:r>
            <a:endParaRPr lang="en-NZ" sz="1350" dirty="0"/>
          </a:p>
        </p:txBody>
      </p:sp>
      <p:sp>
        <p:nvSpPr>
          <p:cNvPr id="15" name="TextBox 14">
            <a:extLst>
              <a:ext uri="{FF2B5EF4-FFF2-40B4-BE49-F238E27FC236}">
                <a16:creationId xmlns:a16="http://schemas.microsoft.com/office/drawing/2014/main" id="{528194BA-015E-18E3-52C1-62984F827854}"/>
              </a:ext>
            </a:extLst>
          </p:cNvPr>
          <p:cNvSpPr txBox="1"/>
          <p:nvPr/>
        </p:nvSpPr>
        <p:spPr>
          <a:xfrm>
            <a:off x="6396308" y="5580596"/>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16" name="TextBox 15">
            <a:extLst>
              <a:ext uri="{FF2B5EF4-FFF2-40B4-BE49-F238E27FC236}">
                <a16:creationId xmlns:a16="http://schemas.microsoft.com/office/drawing/2014/main" id="{5ABAB2FC-B5E1-3987-3D0A-CBC688B137FA}"/>
              </a:ext>
            </a:extLst>
          </p:cNvPr>
          <p:cNvSpPr txBox="1"/>
          <p:nvPr/>
        </p:nvSpPr>
        <p:spPr>
          <a:xfrm>
            <a:off x="3294778" y="2015629"/>
            <a:ext cx="569258" cy="300082"/>
          </a:xfrm>
          <a:prstGeom prst="rect">
            <a:avLst/>
          </a:prstGeom>
          <a:noFill/>
        </p:spPr>
        <p:txBody>
          <a:bodyPr wrap="none" rtlCol="0">
            <a:spAutoFit/>
          </a:bodyPr>
          <a:lstStyle/>
          <a:p>
            <a:r>
              <a:rPr lang="en-NZ" sz="1350" dirty="0"/>
              <a:t>Price</a:t>
            </a:r>
          </a:p>
        </p:txBody>
      </p:sp>
      <p:sp>
        <p:nvSpPr>
          <p:cNvPr id="17" name="TextBox 16">
            <a:extLst>
              <a:ext uri="{FF2B5EF4-FFF2-40B4-BE49-F238E27FC236}">
                <a16:creationId xmlns:a16="http://schemas.microsoft.com/office/drawing/2014/main" id="{5AF67050-B30D-4090-FE36-D72D91043859}"/>
              </a:ext>
            </a:extLst>
          </p:cNvPr>
          <p:cNvSpPr txBox="1"/>
          <p:nvPr/>
        </p:nvSpPr>
        <p:spPr>
          <a:xfrm>
            <a:off x="7342860" y="5639891"/>
            <a:ext cx="901113" cy="300082"/>
          </a:xfrm>
          <a:prstGeom prst="rect">
            <a:avLst/>
          </a:prstGeom>
          <a:noFill/>
        </p:spPr>
        <p:txBody>
          <a:bodyPr wrap="square" rtlCol="0">
            <a:spAutoFit/>
          </a:bodyPr>
          <a:lstStyle/>
          <a:p>
            <a:r>
              <a:rPr lang="en-NZ" sz="1350" dirty="0"/>
              <a:t>Volume</a:t>
            </a:r>
          </a:p>
        </p:txBody>
      </p:sp>
      <p:cxnSp>
        <p:nvCxnSpPr>
          <p:cNvPr id="18" name="Straight Connector 17">
            <a:extLst>
              <a:ext uri="{FF2B5EF4-FFF2-40B4-BE49-F238E27FC236}">
                <a16:creationId xmlns:a16="http://schemas.microsoft.com/office/drawing/2014/main" id="{E05A4EEC-0092-4E4B-B647-1A4C463494CF}"/>
              </a:ext>
            </a:extLst>
          </p:cNvPr>
          <p:cNvCxnSpPr>
            <a:cxnSpLocks/>
          </p:cNvCxnSpPr>
          <p:nvPr/>
        </p:nvCxnSpPr>
        <p:spPr>
          <a:xfrm>
            <a:off x="6542757" y="3743226"/>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CB5880-8E4A-A8FD-297A-3637DAB13FC5}"/>
              </a:ext>
            </a:extLst>
          </p:cNvPr>
          <p:cNvCxnSpPr>
            <a:cxnSpLocks/>
          </p:cNvCxnSpPr>
          <p:nvPr/>
        </p:nvCxnSpPr>
        <p:spPr>
          <a:xfrm flipV="1">
            <a:off x="6249864" y="3750371"/>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91D7CE9-CF0F-BE36-68A8-6E4B08B27D01}"/>
              </a:ext>
            </a:extLst>
          </p:cNvPr>
          <p:cNvSpPr/>
          <p:nvPr/>
        </p:nvSpPr>
        <p:spPr>
          <a:xfrm>
            <a:off x="3656681" y="3762695"/>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1" name="TextBox 20">
            <a:extLst>
              <a:ext uri="{FF2B5EF4-FFF2-40B4-BE49-F238E27FC236}">
                <a16:creationId xmlns:a16="http://schemas.microsoft.com/office/drawing/2014/main" id="{DFFEA58B-3274-ABCF-9336-933C81E650B4}"/>
              </a:ext>
            </a:extLst>
          </p:cNvPr>
          <p:cNvSpPr txBox="1"/>
          <p:nvPr/>
        </p:nvSpPr>
        <p:spPr>
          <a:xfrm>
            <a:off x="3765989" y="4145778"/>
            <a:ext cx="597471" cy="507831"/>
          </a:xfrm>
          <a:prstGeom prst="rect">
            <a:avLst/>
          </a:prstGeom>
          <a:noFill/>
        </p:spPr>
        <p:txBody>
          <a:bodyPr wrap="none" rtlCol="0">
            <a:spAutoFit/>
          </a:bodyPr>
          <a:lstStyle/>
          <a:p>
            <a:r>
              <a:rPr lang="en-NZ" sz="1350" dirty="0"/>
              <a:t>Tiwai</a:t>
            </a:r>
          </a:p>
          <a:p>
            <a:r>
              <a:rPr lang="en-NZ" sz="1350" dirty="0"/>
              <a:t>Point</a:t>
            </a:r>
          </a:p>
        </p:txBody>
      </p:sp>
      <p:sp>
        <p:nvSpPr>
          <p:cNvPr id="22" name="TextBox 21">
            <a:extLst>
              <a:ext uri="{FF2B5EF4-FFF2-40B4-BE49-F238E27FC236}">
                <a16:creationId xmlns:a16="http://schemas.microsoft.com/office/drawing/2014/main" id="{37EFBEDF-F7D7-1077-61F9-93CD64935E9C}"/>
              </a:ext>
            </a:extLst>
          </p:cNvPr>
          <p:cNvSpPr txBox="1"/>
          <p:nvPr/>
        </p:nvSpPr>
        <p:spPr>
          <a:xfrm>
            <a:off x="4449988" y="4011527"/>
            <a:ext cx="1232798" cy="646331"/>
          </a:xfrm>
          <a:prstGeom prst="rect">
            <a:avLst/>
          </a:prstGeom>
          <a:noFill/>
        </p:spPr>
        <p:txBody>
          <a:bodyPr wrap="square" rtlCol="0">
            <a:spAutoFit/>
          </a:bodyPr>
          <a:lstStyle/>
          <a:p>
            <a:pPr algn="ctr"/>
            <a:r>
              <a:rPr lang="en-NZ" dirty="0" err="1"/>
              <a:t>Gentailer</a:t>
            </a:r>
            <a:r>
              <a:rPr lang="en-NZ" dirty="0"/>
              <a:t> profits</a:t>
            </a:r>
          </a:p>
        </p:txBody>
      </p:sp>
      <p:sp>
        <p:nvSpPr>
          <p:cNvPr id="30" name="TextBox 29">
            <a:extLst>
              <a:ext uri="{FF2B5EF4-FFF2-40B4-BE49-F238E27FC236}">
                <a16:creationId xmlns:a16="http://schemas.microsoft.com/office/drawing/2014/main" id="{8C9D6D3C-DF1C-6005-4B3F-AE8CD758BE71}"/>
              </a:ext>
            </a:extLst>
          </p:cNvPr>
          <p:cNvSpPr txBox="1"/>
          <p:nvPr/>
        </p:nvSpPr>
        <p:spPr>
          <a:xfrm>
            <a:off x="4426213" y="5085104"/>
            <a:ext cx="1479892" cy="338554"/>
          </a:xfrm>
          <a:prstGeom prst="rect">
            <a:avLst/>
          </a:prstGeom>
          <a:noFill/>
        </p:spPr>
        <p:txBody>
          <a:bodyPr wrap="none" rtlCol="0">
            <a:spAutoFit/>
          </a:bodyPr>
          <a:lstStyle/>
          <a:p>
            <a:r>
              <a:rPr lang="en-NZ" sz="1600" dirty="0"/>
              <a:t>Cost of supply</a:t>
            </a:r>
          </a:p>
        </p:txBody>
      </p:sp>
      <p:cxnSp>
        <p:nvCxnSpPr>
          <p:cNvPr id="31" name="Straight Connector 30">
            <a:extLst>
              <a:ext uri="{FF2B5EF4-FFF2-40B4-BE49-F238E27FC236}">
                <a16:creationId xmlns:a16="http://schemas.microsoft.com/office/drawing/2014/main" id="{E12B76D4-8937-0696-513C-9995E9A85253}"/>
              </a:ext>
            </a:extLst>
          </p:cNvPr>
          <p:cNvCxnSpPr>
            <a:cxnSpLocks/>
          </p:cNvCxnSpPr>
          <p:nvPr/>
        </p:nvCxnSpPr>
        <p:spPr>
          <a:xfrm>
            <a:off x="7342859" y="2828216"/>
            <a:ext cx="0" cy="9102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13FB027-8E4F-672D-5236-F91BCEB5AD8A}"/>
              </a:ext>
            </a:extLst>
          </p:cNvPr>
          <p:cNvSpPr txBox="1"/>
          <p:nvPr/>
        </p:nvSpPr>
        <p:spPr>
          <a:xfrm>
            <a:off x="2540174" y="87175"/>
            <a:ext cx="5329769" cy="646331"/>
          </a:xfrm>
          <a:prstGeom prst="rect">
            <a:avLst/>
          </a:prstGeom>
          <a:noFill/>
        </p:spPr>
        <p:txBody>
          <a:bodyPr wrap="square" rtlCol="0">
            <a:spAutoFit/>
          </a:bodyPr>
          <a:lstStyle/>
          <a:p>
            <a:r>
              <a:rPr lang="en-NZ" dirty="0"/>
              <a:t>2. Suppose heaps of households install rooftop solar..</a:t>
            </a:r>
          </a:p>
        </p:txBody>
      </p:sp>
    </p:spTree>
    <p:extLst>
      <p:ext uri="{BB962C8B-B14F-4D97-AF65-F5344CB8AC3E}">
        <p14:creationId xmlns:p14="http://schemas.microsoft.com/office/powerpoint/2010/main" val="324432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1726A6-AD70-ECAB-52C4-BEEE28179B01}"/>
              </a:ext>
            </a:extLst>
          </p:cNvPr>
          <p:cNvSpPr>
            <a:spLocks noGrp="1"/>
          </p:cNvSpPr>
          <p:nvPr>
            <p:ph type="ftr" sz="quarter" idx="11"/>
          </p:nvPr>
        </p:nvSpPr>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CC1CA5A6-BF78-E729-013C-93CF3334F578}"/>
              </a:ext>
            </a:extLst>
          </p:cNvPr>
          <p:cNvSpPr>
            <a:spLocks noGrp="1"/>
          </p:cNvSpPr>
          <p:nvPr>
            <p:ph type="sldNum" sz="quarter" idx="12"/>
          </p:nvPr>
        </p:nvSpPr>
        <p:spPr/>
        <p:txBody>
          <a:bodyPr/>
          <a:lstStyle/>
          <a:p>
            <a:fld id="{0ED95122-A112-0844-98BC-D2A9AE745818}" type="slidenum">
              <a:rPr lang="en-US" smtClean="0"/>
              <a:pPr/>
              <a:t>12</a:t>
            </a:fld>
            <a:endParaRPr lang="en-US" dirty="0"/>
          </a:p>
        </p:txBody>
      </p:sp>
      <p:sp>
        <p:nvSpPr>
          <p:cNvPr id="4" name="Rectangle 3">
            <a:extLst>
              <a:ext uri="{FF2B5EF4-FFF2-40B4-BE49-F238E27FC236}">
                <a16:creationId xmlns:a16="http://schemas.microsoft.com/office/drawing/2014/main" id="{931A2347-E4F0-8010-C585-0B03D4FBD35B}"/>
              </a:ext>
            </a:extLst>
          </p:cNvPr>
          <p:cNvSpPr/>
          <p:nvPr/>
        </p:nvSpPr>
        <p:spPr>
          <a:xfrm>
            <a:off x="3673674" y="5056958"/>
            <a:ext cx="3462303" cy="463192"/>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5" name="Freeform: Shape 4">
            <a:extLst>
              <a:ext uri="{FF2B5EF4-FFF2-40B4-BE49-F238E27FC236}">
                <a16:creationId xmlns:a16="http://schemas.microsoft.com/office/drawing/2014/main" id="{D58C2EC9-1A6F-D7B2-1582-F3DD86A054BE}"/>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p>
        </p:txBody>
      </p:sp>
      <p:cxnSp>
        <p:nvCxnSpPr>
          <p:cNvPr id="6" name="Straight Connector 5">
            <a:extLst>
              <a:ext uri="{FF2B5EF4-FFF2-40B4-BE49-F238E27FC236}">
                <a16:creationId xmlns:a16="http://schemas.microsoft.com/office/drawing/2014/main" id="{1045D109-AB10-C8DA-0394-EABD8B5F9D0B}"/>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D3C6062-B4F5-AAA5-4F3F-907888CE7A26}"/>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82C397B-2E82-4034-EDB1-2E9DE180B45A}"/>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70C218B-1C3B-AA40-3393-AEF7D38C448A}"/>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10" name="Straight Connector 9">
            <a:extLst>
              <a:ext uri="{FF2B5EF4-FFF2-40B4-BE49-F238E27FC236}">
                <a16:creationId xmlns:a16="http://schemas.microsoft.com/office/drawing/2014/main" id="{8D7AB71C-3CD3-27AE-931A-8F9A89B66A9C}"/>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A74862E-1A1C-16FA-BE9F-AF9FC5AE7332}"/>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BBF4F3A-4E22-5C64-DF35-05F7B75E310F}"/>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C0C3FB2-9D41-B92C-E205-D461C4220145}"/>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14" name="TextBox 13">
            <a:extLst>
              <a:ext uri="{FF2B5EF4-FFF2-40B4-BE49-F238E27FC236}">
                <a16:creationId xmlns:a16="http://schemas.microsoft.com/office/drawing/2014/main" id="{F34C24D8-FCF7-9735-8B97-A0AE1D17B954}"/>
              </a:ext>
            </a:extLst>
          </p:cNvPr>
          <p:cNvSpPr txBox="1"/>
          <p:nvPr/>
        </p:nvSpPr>
        <p:spPr>
          <a:xfrm>
            <a:off x="6958429" y="5495440"/>
            <a:ext cx="372218" cy="338554"/>
          </a:xfrm>
          <a:prstGeom prst="rect">
            <a:avLst/>
          </a:prstGeom>
          <a:noFill/>
        </p:spPr>
        <p:txBody>
          <a:bodyPr wrap="square" rtlCol="0">
            <a:spAutoFit/>
          </a:bodyPr>
          <a:lstStyle/>
          <a:p>
            <a:r>
              <a:rPr lang="en-NZ" sz="1600" dirty="0" err="1"/>
              <a:t>q</a:t>
            </a:r>
            <a:r>
              <a:rPr lang="en-NZ" sz="1600" baseline="-25000" dirty="0" err="1"/>
              <a:t>E</a:t>
            </a:r>
            <a:endParaRPr lang="en-NZ" sz="1600" dirty="0"/>
          </a:p>
        </p:txBody>
      </p:sp>
      <p:sp>
        <p:nvSpPr>
          <p:cNvPr id="15" name="TextBox 14">
            <a:extLst>
              <a:ext uri="{FF2B5EF4-FFF2-40B4-BE49-F238E27FC236}">
                <a16:creationId xmlns:a16="http://schemas.microsoft.com/office/drawing/2014/main" id="{9C3085AF-8F9E-432F-87E2-235CE14693CC}"/>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16" name="TextBox 15">
            <a:extLst>
              <a:ext uri="{FF2B5EF4-FFF2-40B4-BE49-F238E27FC236}">
                <a16:creationId xmlns:a16="http://schemas.microsoft.com/office/drawing/2014/main" id="{6472D6E2-5710-3CF8-09E0-DB91894425BC}"/>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17" name="Straight Connector 16">
            <a:extLst>
              <a:ext uri="{FF2B5EF4-FFF2-40B4-BE49-F238E27FC236}">
                <a16:creationId xmlns:a16="http://schemas.microsoft.com/office/drawing/2014/main" id="{536AA4F3-D456-ABA2-13CE-AA05D084B6A7}"/>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255F316E-758F-51B5-E191-9FB79F23AA43}"/>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9" name="TextBox 18">
            <a:extLst>
              <a:ext uri="{FF2B5EF4-FFF2-40B4-BE49-F238E27FC236}">
                <a16:creationId xmlns:a16="http://schemas.microsoft.com/office/drawing/2014/main" id="{FE948914-2F9C-0688-37CF-A96ED0099F92}"/>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20" name="TextBox 19">
            <a:extLst>
              <a:ext uri="{FF2B5EF4-FFF2-40B4-BE49-F238E27FC236}">
                <a16:creationId xmlns:a16="http://schemas.microsoft.com/office/drawing/2014/main" id="{562E7C56-44A3-93A2-8326-C9C79DCBBDA7}"/>
              </a:ext>
            </a:extLst>
          </p:cNvPr>
          <p:cNvSpPr txBox="1"/>
          <p:nvPr/>
        </p:nvSpPr>
        <p:spPr>
          <a:xfrm>
            <a:off x="4544764" y="4027644"/>
            <a:ext cx="1211296" cy="646331"/>
          </a:xfrm>
          <a:prstGeom prst="rect">
            <a:avLst/>
          </a:prstGeom>
          <a:noFill/>
        </p:spPr>
        <p:txBody>
          <a:bodyPr wrap="square" rtlCol="0">
            <a:spAutoFit/>
          </a:bodyPr>
          <a:lstStyle/>
          <a:p>
            <a:pPr algn="ctr"/>
            <a:r>
              <a:rPr lang="en-NZ" dirty="0" err="1"/>
              <a:t>Gentailer</a:t>
            </a:r>
            <a:r>
              <a:rPr lang="en-NZ" dirty="0"/>
              <a:t> profits</a:t>
            </a:r>
          </a:p>
        </p:txBody>
      </p:sp>
      <p:sp>
        <p:nvSpPr>
          <p:cNvPr id="21" name="TextBox 20">
            <a:extLst>
              <a:ext uri="{FF2B5EF4-FFF2-40B4-BE49-F238E27FC236}">
                <a16:creationId xmlns:a16="http://schemas.microsoft.com/office/drawing/2014/main" id="{B0A0219D-F531-80A5-0BA6-964CE892F7BB}"/>
              </a:ext>
            </a:extLst>
          </p:cNvPr>
          <p:cNvSpPr txBox="1"/>
          <p:nvPr/>
        </p:nvSpPr>
        <p:spPr>
          <a:xfrm>
            <a:off x="2067563" y="138546"/>
            <a:ext cx="5329769" cy="646331"/>
          </a:xfrm>
          <a:prstGeom prst="rect">
            <a:avLst/>
          </a:prstGeom>
          <a:noFill/>
        </p:spPr>
        <p:txBody>
          <a:bodyPr wrap="square" rtlCol="0">
            <a:spAutoFit/>
          </a:bodyPr>
          <a:lstStyle/>
          <a:p>
            <a:r>
              <a:rPr lang="en-NZ" dirty="0"/>
              <a:t>2. Suppose heaps of households install rooftop solar..</a:t>
            </a:r>
          </a:p>
        </p:txBody>
      </p:sp>
      <p:cxnSp>
        <p:nvCxnSpPr>
          <p:cNvPr id="22" name="Straight Arrow Connector 21">
            <a:extLst>
              <a:ext uri="{FF2B5EF4-FFF2-40B4-BE49-F238E27FC236}">
                <a16:creationId xmlns:a16="http://schemas.microsoft.com/office/drawing/2014/main" id="{1CFD7FD7-1D6D-F014-3B73-21EE0568BEF4}"/>
              </a:ext>
            </a:extLst>
          </p:cNvPr>
          <p:cNvCxnSpPr>
            <a:cxnSpLocks/>
          </p:cNvCxnSpPr>
          <p:nvPr/>
        </p:nvCxnSpPr>
        <p:spPr>
          <a:xfrm flipH="1">
            <a:off x="3265117" y="3756796"/>
            <a:ext cx="1829" cy="1171696"/>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372C66BA-EEAD-0DC6-28EF-65E4754EC676}"/>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24" name="TextBox 23">
            <a:extLst>
              <a:ext uri="{FF2B5EF4-FFF2-40B4-BE49-F238E27FC236}">
                <a16:creationId xmlns:a16="http://schemas.microsoft.com/office/drawing/2014/main" id="{7E72E8FE-93AB-D5E5-AB07-819D516C322E}"/>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25" name="TextBox 24">
            <a:extLst>
              <a:ext uri="{FF2B5EF4-FFF2-40B4-BE49-F238E27FC236}">
                <a16:creationId xmlns:a16="http://schemas.microsoft.com/office/drawing/2014/main" id="{BF3D51B8-BBA1-1829-8286-7DC6CA82D682}"/>
              </a:ext>
            </a:extLst>
          </p:cNvPr>
          <p:cNvSpPr txBox="1"/>
          <p:nvPr/>
        </p:nvSpPr>
        <p:spPr>
          <a:xfrm>
            <a:off x="1486368" y="4027643"/>
            <a:ext cx="1762406" cy="369332"/>
          </a:xfrm>
          <a:prstGeom prst="rect">
            <a:avLst/>
          </a:prstGeom>
          <a:noFill/>
        </p:spPr>
        <p:txBody>
          <a:bodyPr wrap="none" rtlCol="0">
            <a:spAutoFit/>
          </a:bodyPr>
          <a:lstStyle/>
          <a:p>
            <a:r>
              <a:rPr lang="en-NZ" dirty="0"/>
              <a:t>Price falls to p</a:t>
            </a:r>
            <a:r>
              <a:rPr lang="en-NZ" baseline="-25000" dirty="0"/>
              <a:t>2</a:t>
            </a:r>
          </a:p>
        </p:txBody>
      </p:sp>
      <p:sp>
        <p:nvSpPr>
          <p:cNvPr id="26" name="TextBox 25">
            <a:extLst>
              <a:ext uri="{FF2B5EF4-FFF2-40B4-BE49-F238E27FC236}">
                <a16:creationId xmlns:a16="http://schemas.microsoft.com/office/drawing/2014/main" id="{9A7C5740-85C1-7AA0-BB0D-376E73EA7DDD}"/>
              </a:ext>
            </a:extLst>
          </p:cNvPr>
          <p:cNvSpPr txBox="1"/>
          <p:nvPr/>
        </p:nvSpPr>
        <p:spPr>
          <a:xfrm>
            <a:off x="4819225" y="4577396"/>
            <a:ext cx="761747" cy="369332"/>
          </a:xfrm>
          <a:prstGeom prst="rect">
            <a:avLst/>
          </a:prstGeom>
          <a:noFill/>
        </p:spPr>
        <p:txBody>
          <a:bodyPr wrap="none" rtlCol="0">
            <a:spAutoFit/>
          </a:bodyPr>
          <a:lstStyle/>
          <a:p>
            <a:r>
              <a:rPr lang="en-NZ" dirty="0"/>
              <a:t>gone!</a:t>
            </a:r>
          </a:p>
        </p:txBody>
      </p:sp>
      <p:cxnSp>
        <p:nvCxnSpPr>
          <p:cNvPr id="27" name="Straight Connector 26">
            <a:extLst>
              <a:ext uri="{FF2B5EF4-FFF2-40B4-BE49-F238E27FC236}">
                <a16:creationId xmlns:a16="http://schemas.microsoft.com/office/drawing/2014/main" id="{D0BAC11A-178D-42A5-7FFD-E5784BA4B595}"/>
              </a:ext>
            </a:extLst>
          </p:cNvPr>
          <p:cNvCxnSpPr>
            <a:cxnSpLocks/>
          </p:cNvCxnSpPr>
          <p:nvPr/>
        </p:nvCxnSpPr>
        <p:spPr>
          <a:xfrm flipV="1">
            <a:off x="7698168" y="375536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DC9E1E1-EACD-168C-6EDD-25C676B394A5}"/>
              </a:ext>
            </a:extLst>
          </p:cNvPr>
          <p:cNvCxnSpPr>
            <a:cxnSpLocks/>
          </p:cNvCxnSpPr>
          <p:nvPr/>
        </p:nvCxnSpPr>
        <p:spPr>
          <a:xfrm>
            <a:off x="6229113" y="5072067"/>
            <a:ext cx="1458633" cy="70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9090521-9A89-C499-7D90-F3922A77610B}"/>
              </a:ext>
            </a:extLst>
          </p:cNvPr>
          <p:cNvCxnSpPr>
            <a:cxnSpLocks/>
          </p:cNvCxnSpPr>
          <p:nvPr/>
        </p:nvCxnSpPr>
        <p:spPr>
          <a:xfrm flipV="1">
            <a:off x="7687746" y="3751084"/>
            <a:ext cx="937880" cy="42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B9BF667-EB01-F402-E917-B711B9946A1F}"/>
              </a:ext>
            </a:extLst>
          </p:cNvPr>
          <p:cNvCxnSpPr>
            <a:cxnSpLocks/>
          </p:cNvCxnSpPr>
          <p:nvPr/>
        </p:nvCxnSpPr>
        <p:spPr>
          <a:xfrm flipV="1">
            <a:off x="6255838" y="3740940"/>
            <a:ext cx="0" cy="1312071"/>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97BCBDC-2352-78FA-C495-15AEA74B0FE0}"/>
              </a:ext>
            </a:extLst>
          </p:cNvPr>
          <p:cNvCxnSpPr>
            <a:cxnSpLocks/>
          </p:cNvCxnSpPr>
          <p:nvPr/>
        </p:nvCxnSpPr>
        <p:spPr>
          <a:xfrm>
            <a:off x="6302264" y="4555253"/>
            <a:ext cx="1395904" cy="3534"/>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06E605BF-7A0B-B1AD-A6EF-878D4FA7C0E7}"/>
              </a:ext>
            </a:extLst>
          </p:cNvPr>
          <p:cNvSpPr txBox="1"/>
          <p:nvPr/>
        </p:nvSpPr>
        <p:spPr>
          <a:xfrm>
            <a:off x="8085725" y="4553292"/>
            <a:ext cx="1667236" cy="1200329"/>
          </a:xfrm>
          <a:prstGeom prst="rect">
            <a:avLst/>
          </a:prstGeom>
          <a:noFill/>
        </p:spPr>
        <p:txBody>
          <a:bodyPr wrap="square" rtlCol="0">
            <a:spAutoFit/>
          </a:bodyPr>
          <a:lstStyle/>
          <a:p>
            <a:pPr algn="ctr"/>
            <a:r>
              <a:rPr lang="en-NZ" dirty="0"/>
              <a:t>High-cost generation assets “stranded”</a:t>
            </a:r>
          </a:p>
        </p:txBody>
      </p:sp>
      <p:cxnSp>
        <p:nvCxnSpPr>
          <p:cNvPr id="33" name="Straight Arrow Connector 32">
            <a:extLst>
              <a:ext uri="{FF2B5EF4-FFF2-40B4-BE49-F238E27FC236}">
                <a16:creationId xmlns:a16="http://schemas.microsoft.com/office/drawing/2014/main" id="{1858230E-9C29-3A1D-0A24-5EDF6AE6088E}"/>
              </a:ext>
            </a:extLst>
          </p:cNvPr>
          <p:cNvCxnSpPr>
            <a:cxnSpLocks/>
          </p:cNvCxnSpPr>
          <p:nvPr/>
        </p:nvCxnSpPr>
        <p:spPr>
          <a:xfrm flipH="1" flipV="1">
            <a:off x="8119334" y="3808827"/>
            <a:ext cx="558222" cy="744465"/>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34" name="Picture 33">
            <a:extLst>
              <a:ext uri="{FF2B5EF4-FFF2-40B4-BE49-F238E27FC236}">
                <a16:creationId xmlns:a16="http://schemas.microsoft.com/office/drawing/2014/main" id="{388DD60F-E27C-2C61-C1E1-431E0A684857}"/>
              </a:ext>
            </a:extLst>
          </p:cNvPr>
          <p:cNvPicPr>
            <a:picLocks noChangeAspect="1"/>
          </p:cNvPicPr>
          <p:nvPr/>
        </p:nvPicPr>
        <p:blipFill>
          <a:blip r:embed="rId2"/>
          <a:stretch>
            <a:fillRect/>
          </a:stretch>
        </p:blipFill>
        <p:spPr>
          <a:xfrm>
            <a:off x="5530510" y="4396976"/>
            <a:ext cx="687403" cy="640957"/>
          </a:xfrm>
          <a:prstGeom prst="rect">
            <a:avLst/>
          </a:prstGeom>
          <a:solidFill>
            <a:schemeClr val="accent3">
              <a:lumMod val="60000"/>
              <a:lumOff val="40000"/>
            </a:schemeClr>
          </a:solidFill>
        </p:spPr>
      </p:pic>
      <p:sp>
        <p:nvSpPr>
          <p:cNvPr id="35" name="Rectangle 34">
            <a:extLst>
              <a:ext uri="{FF2B5EF4-FFF2-40B4-BE49-F238E27FC236}">
                <a16:creationId xmlns:a16="http://schemas.microsoft.com/office/drawing/2014/main" id="{5BE3AECE-F136-4B74-5FBD-5712F5070AE5}"/>
              </a:ext>
            </a:extLst>
          </p:cNvPr>
          <p:cNvSpPr/>
          <p:nvPr/>
        </p:nvSpPr>
        <p:spPr>
          <a:xfrm>
            <a:off x="6217913" y="3769121"/>
            <a:ext cx="312195" cy="1277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6" name="TextBox 35">
            <a:extLst>
              <a:ext uri="{FF2B5EF4-FFF2-40B4-BE49-F238E27FC236}">
                <a16:creationId xmlns:a16="http://schemas.microsoft.com/office/drawing/2014/main" id="{A7FE986C-91AB-F8A3-B91C-E84CF23B6D9C}"/>
              </a:ext>
            </a:extLst>
          </p:cNvPr>
          <p:cNvSpPr txBox="1"/>
          <p:nvPr/>
        </p:nvSpPr>
        <p:spPr>
          <a:xfrm>
            <a:off x="6436370" y="4234430"/>
            <a:ext cx="1356462" cy="276999"/>
          </a:xfrm>
          <a:prstGeom prst="rect">
            <a:avLst/>
          </a:prstGeom>
          <a:noFill/>
        </p:spPr>
        <p:txBody>
          <a:bodyPr wrap="none" rtlCol="0">
            <a:spAutoFit/>
          </a:bodyPr>
          <a:lstStyle/>
          <a:p>
            <a:r>
              <a:rPr lang="en-NZ" sz="1200" dirty="0"/>
              <a:t>additional supply</a:t>
            </a:r>
          </a:p>
        </p:txBody>
      </p:sp>
      <p:cxnSp>
        <p:nvCxnSpPr>
          <p:cNvPr id="37" name="Straight Connector 36">
            <a:extLst>
              <a:ext uri="{FF2B5EF4-FFF2-40B4-BE49-F238E27FC236}">
                <a16:creationId xmlns:a16="http://schemas.microsoft.com/office/drawing/2014/main" id="{EB0008B6-1399-31B8-8C83-F1015051BE17}"/>
              </a:ext>
            </a:extLst>
          </p:cNvPr>
          <p:cNvCxnSpPr>
            <a:cxnSpLocks/>
          </p:cNvCxnSpPr>
          <p:nvPr/>
        </p:nvCxnSpPr>
        <p:spPr>
          <a:xfrm flipH="1">
            <a:off x="8625626" y="2948803"/>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121B035-524A-8BC3-3EF1-67DEF10BB135}"/>
              </a:ext>
            </a:extLst>
          </p:cNvPr>
          <p:cNvSpPr txBox="1"/>
          <p:nvPr/>
        </p:nvSpPr>
        <p:spPr>
          <a:xfrm>
            <a:off x="8582893" y="3614601"/>
            <a:ext cx="725260" cy="715581"/>
          </a:xfrm>
          <a:prstGeom prst="rect">
            <a:avLst/>
          </a:prstGeom>
          <a:noFill/>
        </p:spPr>
        <p:txBody>
          <a:bodyPr wrap="square" rtlCol="0">
            <a:spAutoFit/>
          </a:bodyPr>
          <a:lstStyle/>
          <a:p>
            <a:pPr algn="ctr"/>
            <a:r>
              <a:rPr lang="en-NZ" sz="1350" dirty="0"/>
              <a:t>New supply</a:t>
            </a:r>
          </a:p>
          <a:p>
            <a:pPr algn="ctr"/>
            <a:r>
              <a:rPr lang="en-NZ" sz="1350" dirty="0"/>
              <a:t>curve</a:t>
            </a:r>
          </a:p>
        </p:txBody>
      </p:sp>
    </p:spTree>
    <p:extLst>
      <p:ext uri="{BB962C8B-B14F-4D97-AF65-F5344CB8AC3E}">
        <p14:creationId xmlns:p14="http://schemas.microsoft.com/office/powerpoint/2010/main" val="56060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D8E683-1565-6D5C-4454-69F287B63D04}"/>
              </a:ext>
            </a:extLst>
          </p:cNvPr>
          <p:cNvSpPr>
            <a:spLocks noGrp="1"/>
          </p:cNvSpPr>
          <p:nvPr>
            <p:ph type="ftr" sz="quarter" idx="11"/>
          </p:nvPr>
        </p:nvSpPr>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CABD2479-20CE-04D2-7069-7E60C0774ACA}"/>
              </a:ext>
            </a:extLst>
          </p:cNvPr>
          <p:cNvSpPr>
            <a:spLocks noGrp="1"/>
          </p:cNvSpPr>
          <p:nvPr>
            <p:ph type="sldNum" sz="quarter" idx="12"/>
          </p:nvPr>
        </p:nvSpPr>
        <p:spPr/>
        <p:txBody>
          <a:bodyPr/>
          <a:lstStyle/>
          <a:p>
            <a:fld id="{0ED95122-A112-0844-98BC-D2A9AE745818}" type="slidenum">
              <a:rPr lang="en-US" smtClean="0"/>
              <a:pPr/>
              <a:t>13</a:t>
            </a:fld>
            <a:endParaRPr lang="en-US" dirty="0"/>
          </a:p>
        </p:txBody>
      </p:sp>
      <p:sp>
        <p:nvSpPr>
          <p:cNvPr id="4" name="Freeform: Shape 3">
            <a:extLst>
              <a:ext uri="{FF2B5EF4-FFF2-40B4-BE49-F238E27FC236}">
                <a16:creationId xmlns:a16="http://schemas.microsoft.com/office/drawing/2014/main" id="{1499CEC2-551C-BEA9-5164-AFA33DD4E1FE}"/>
              </a:ext>
            </a:extLst>
          </p:cNvPr>
          <p:cNvSpPr/>
          <p:nvPr/>
        </p:nvSpPr>
        <p:spPr>
          <a:xfrm>
            <a:off x="3669672" y="3748136"/>
            <a:ext cx="4046899" cy="1330859"/>
          </a:xfrm>
          <a:custGeom>
            <a:avLst/>
            <a:gdLst>
              <a:gd name="connsiteX0" fmla="*/ 0 w 4046899"/>
              <a:gd name="connsiteY0" fmla="*/ 1095469 h 1330859"/>
              <a:gd name="connsiteX1" fmla="*/ 2136618 w 4046899"/>
              <a:gd name="connsiteY1" fmla="*/ 1104522 h 1330859"/>
              <a:gd name="connsiteX2" fmla="*/ 2127565 w 4046899"/>
              <a:gd name="connsiteY2" fmla="*/ 0 h 1330859"/>
              <a:gd name="connsiteX3" fmla="*/ 4028792 w 4046899"/>
              <a:gd name="connsiteY3" fmla="*/ 0 h 1330859"/>
              <a:gd name="connsiteX4" fmla="*/ 4046899 w 4046899"/>
              <a:gd name="connsiteY4" fmla="*/ 1312752 h 1330859"/>
              <a:gd name="connsiteX5" fmla="*/ 9054 w 4046899"/>
              <a:gd name="connsiteY5" fmla="*/ 1330859 h 1330859"/>
              <a:gd name="connsiteX6" fmla="*/ 0 w 4046899"/>
              <a:gd name="connsiteY6" fmla="*/ 1095469 h 13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6899" h="1330859">
                <a:moveTo>
                  <a:pt x="0" y="1095469"/>
                </a:moveTo>
                <a:lnTo>
                  <a:pt x="2136618" y="1104522"/>
                </a:lnTo>
                <a:cubicBezTo>
                  <a:pt x="2133600" y="736348"/>
                  <a:pt x="2130583" y="368174"/>
                  <a:pt x="2127565" y="0"/>
                </a:cubicBezTo>
                <a:lnTo>
                  <a:pt x="4028792" y="0"/>
                </a:lnTo>
                <a:lnTo>
                  <a:pt x="4046899" y="1312752"/>
                </a:lnTo>
                <a:lnTo>
                  <a:pt x="9054" y="1330859"/>
                </a:lnTo>
                <a:lnTo>
                  <a:pt x="0" y="1095469"/>
                </a:lnTo>
                <a:close/>
              </a:path>
            </a:pathLst>
          </a:custGeom>
          <a:solidFill>
            <a:srgbClr val="BCE29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5" name="Rectangle 4">
            <a:extLst>
              <a:ext uri="{FF2B5EF4-FFF2-40B4-BE49-F238E27FC236}">
                <a16:creationId xmlns:a16="http://schemas.microsoft.com/office/drawing/2014/main" id="{575C176D-F240-F934-021D-A2A77163A663}"/>
              </a:ext>
            </a:extLst>
          </p:cNvPr>
          <p:cNvSpPr/>
          <p:nvPr/>
        </p:nvSpPr>
        <p:spPr>
          <a:xfrm>
            <a:off x="3673674" y="5056958"/>
            <a:ext cx="3462303" cy="463192"/>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6" name="Freeform: Shape 5">
            <a:extLst>
              <a:ext uri="{FF2B5EF4-FFF2-40B4-BE49-F238E27FC236}">
                <a16:creationId xmlns:a16="http://schemas.microsoft.com/office/drawing/2014/main" id="{255859F2-A6DA-247D-4AD3-8CB76D6A78D1}"/>
              </a:ext>
            </a:extLst>
          </p:cNvPr>
          <p:cNvSpPr/>
          <p:nvPr/>
        </p:nvSpPr>
        <p:spPr>
          <a:xfrm>
            <a:off x="3669671" y="3739082"/>
            <a:ext cx="4436198" cy="1775459"/>
          </a:xfrm>
          <a:custGeom>
            <a:avLst/>
            <a:gdLst>
              <a:gd name="connsiteX0" fmla="*/ 27161 w 4436198"/>
              <a:gd name="connsiteY0" fmla="*/ 1339913 h 1783533"/>
              <a:gd name="connsiteX1" fmla="*/ 4037846 w 4436198"/>
              <a:gd name="connsiteY1" fmla="*/ 1339913 h 1783533"/>
              <a:gd name="connsiteX2" fmla="*/ 4019739 w 4436198"/>
              <a:gd name="connsiteY2" fmla="*/ 18107 h 1783533"/>
              <a:gd name="connsiteX3" fmla="*/ 4409038 w 4436198"/>
              <a:gd name="connsiteY3" fmla="*/ 0 h 1783533"/>
              <a:gd name="connsiteX4" fmla="*/ 4436198 w 4436198"/>
              <a:gd name="connsiteY4" fmla="*/ 1783533 h 1783533"/>
              <a:gd name="connsiteX5" fmla="*/ 0 w 4436198"/>
              <a:gd name="connsiteY5" fmla="*/ 1774479 h 1783533"/>
              <a:gd name="connsiteX6" fmla="*/ 27161 w 4436198"/>
              <a:gd name="connsiteY6" fmla="*/ 1339913 h 178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6198" h="1783533">
                <a:moveTo>
                  <a:pt x="27161" y="1339913"/>
                </a:moveTo>
                <a:lnTo>
                  <a:pt x="4037846" y="1339913"/>
                </a:lnTo>
                <a:lnTo>
                  <a:pt x="4019739" y="18107"/>
                </a:lnTo>
                <a:lnTo>
                  <a:pt x="4409038" y="0"/>
                </a:lnTo>
                <a:lnTo>
                  <a:pt x="4436198" y="1783533"/>
                </a:lnTo>
                <a:lnTo>
                  <a:pt x="0" y="1774479"/>
                </a:lnTo>
                <a:lnTo>
                  <a:pt x="27161" y="1339913"/>
                </a:lnTo>
                <a:close/>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7" name="Rectangle 6">
            <a:extLst>
              <a:ext uri="{FF2B5EF4-FFF2-40B4-BE49-F238E27FC236}">
                <a16:creationId xmlns:a16="http://schemas.microsoft.com/office/drawing/2014/main" id="{E224104D-B31A-4305-2211-80FF464FF675}"/>
              </a:ext>
            </a:extLst>
          </p:cNvPr>
          <p:cNvSpPr/>
          <p:nvPr/>
        </p:nvSpPr>
        <p:spPr>
          <a:xfrm>
            <a:off x="4454722" y="3756797"/>
            <a:ext cx="670635" cy="1075126"/>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sz="1100" dirty="0"/>
          </a:p>
        </p:txBody>
      </p:sp>
      <p:cxnSp>
        <p:nvCxnSpPr>
          <p:cNvPr id="8" name="Straight Connector 7">
            <a:extLst>
              <a:ext uri="{FF2B5EF4-FFF2-40B4-BE49-F238E27FC236}">
                <a16:creationId xmlns:a16="http://schemas.microsoft.com/office/drawing/2014/main" id="{DE174656-853C-CCF9-ED56-D6BC0C91FBEB}"/>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50B8981-7FC0-8064-8F3D-7CC69E1999B4}"/>
              </a:ext>
            </a:extLst>
          </p:cNvPr>
          <p:cNvCxnSpPr>
            <a:cxnSpLocks/>
          </p:cNvCxnSpPr>
          <p:nvPr/>
        </p:nvCxnSpPr>
        <p:spPr>
          <a:xfrm flipH="1" flipV="1">
            <a:off x="3669801" y="5517730"/>
            <a:ext cx="6201495" cy="240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8997CA2-9ACD-B0B3-6197-F8EDD729FAD2}"/>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E182C0A-BBD6-6E25-D20E-133DC4445071}"/>
              </a:ext>
            </a:extLst>
          </p:cNvPr>
          <p:cNvCxnSpPr>
            <a:cxnSpLocks/>
          </p:cNvCxnSpPr>
          <p:nvPr/>
        </p:nvCxnSpPr>
        <p:spPr>
          <a:xfrm flipV="1">
            <a:off x="3657142" y="5068867"/>
            <a:ext cx="4030604" cy="80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010F034-C92E-AB2B-120C-2E4E9CA74E27}"/>
              </a:ext>
            </a:extLst>
          </p:cNvPr>
          <p:cNvSpPr txBox="1"/>
          <p:nvPr/>
        </p:nvSpPr>
        <p:spPr>
          <a:xfrm>
            <a:off x="3295999" y="3547221"/>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13" name="TextBox 12">
            <a:extLst>
              <a:ext uri="{FF2B5EF4-FFF2-40B4-BE49-F238E27FC236}">
                <a16:creationId xmlns:a16="http://schemas.microsoft.com/office/drawing/2014/main" id="{75FDE789-FF3A-2AAC-9E90-8E2685DF6CE9}"/>
              </a:ext>
            </a:extLst>
          </p:cNvPr>
          <p:cNvSpPr txBox="1"/>
          <p:nvPr/>
        </p:nvSpPr>
        <p:spPr>
          <a:xfrm>
            <a:off x="7977791" y="5514540"/>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14" name="TextBox 13">
            <a:extLst>
              <a:ext uri="{FF2B5EF4-FFF2-40B4-BE49-F238E27FC236}">
                <a16:creationId xmlns:a16="http://schemas.microsoft.com/office/drawing/2014/main" id="{F9BDCBE9-F27C-CA75-E40E-D8FEB43465DA}"/>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15" name="TextBox 14">
            <a:extLst>
              <a:ext uri="{FF2B5EF4-FFF2-40B4-BE49-F238E27FC236}">
                <a16:creationId xmlns:a16="http://schemas.microsoft.com/office/drawing/2014/main" id="{B539256A-DB3F-229D-AF8D-A814C50735F5}"/>
              </a:ext>
            </a:extLst>
          </p:cNvPr>
          <p:cNvSpPr txBox="1"/>
          <p:nvPr/>
        </p:nvSpPr>
        <p:spPr>
          <a:xfrm>
            <a:off x="9265738" y="5582873"/>
            <a:ext cx="901113" cy="300082"/>
          </a:xfrm>
          <a:prstGeom prst="rect">
            <a:avLst/>
          </a:prstGeom>
          <a:noFill/>
        </p:spPr>
        <p:txBody>
          <a:bodyPr wrap="square" rtlCol="0">
            <a:spAutoFit/>
          </a:bodyPr>
          <a:lstStyle/>
          <a:p>
            <a:r>
              <a:rPr lang="en-NZ" sz="1350" dirty="0"/>
              <a:t>Volume</a:t>
            </a:r>
          </a:p>
        </p:txBody>
      </p:sp>
      <p:sp>
        <p:nvSpPr>
          <p:cNvPr id="16" name="Rectangle 15">
            <a:extLst>
              <a:ext uri="{FF2B5EF4-FFF2-40B4-BE49-F238E27FC236}">
                <a16:creationId xmlns:a16="http://schemas.microsoft.com/office/drawing/2014/main" id="{334B93FE-4659-2093-6053-73C0AA6D47B9}"/>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7" name="TextBox 16">
            <a:extLst>
              <a:ext uri="{FF2B5EF4-FFF2-40B4-BE49-F238E27FC236}">
                <a16:creationId xmlns:a16="http://schemas.microsoft.com/office/drawing/2014/main" id="{9ED89E38-AAED-C640-2994-D95652A2520A}"/>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18" name="TextBox 17">
            <a:extLst>
              <a:ext uri="{FF2B5EF4-FFF2-40B4-BE49-F238E27FC236}">
                <a16:creationId xmlns:a16="http://schemas.microsoft.com/office/drawing/2014/main" id="{252B49D5-50FD-1246-E0B4-3635DA8C601F}"/>
              </a:ext>
            </a:extLst>
          </p:cNvPr>
          <p:cNvSpPr txBox="1"/>
          <p:nvPr/>
        </p:nvSpPr>
        <p:spPr>
          <a:xfrm>
            <a:off x="5726753" y="3965545"/>
            <a:ext cx="1071564" cy="830997"/>
          </a:xfrm>
          <a:prstGeom prst="rect">
            <a:avLst/>
          </a:prstGeom>
          <a:noFill/>
        </p:spPr>
        <p:txBody>
          <a:bodyPr wrap="square" rtlCol="0">
            <a:spAutoFit/>
          </a:bodyPr>
          <a:lstStyle/>
          <a:p>
            <a:pPr algn="ctr"/>
            <a:r>
              <a:rPr lang="en-NZ" sz="1600" dirty="0" err="1"/>
              <a:t>Gentailer</a:t>
            </a:r>
            <a:r>
              <a:rPr lang="en-NZ" sz="1600" dirty="0"/>
              <a:t> profits</a:t>
            </a:r>
          </a:p>
          <a:p>
            <a:pPr algn="ctr"/>
            <a:r>
              <a:rPr lang="en-NZ" sz="1600" dirty="0"/>
              <a:t>back!</a:t>
            </a:r>
          </a:p>
        </p:txBody>
      </p:sp>
      <p:sp>
        <p:nvSpPr>
          <p:cNvPr id="19" name="TextBox 18">
            <a:extLst>
              <a:ext uri="{FF2B5EF4-FFF2-40B4-BE49-F238E27FC236}">
                <a16:creationId xmlns:a16="http://schemas.microsoft.com/office/drawing/2014/main" id="{6D18E9F1-D35C-8C7B-3C46-A2C3478C6517}"/>
              </a:ext>
            </a:extLst>
          </p:cNvPr>
          <p:cNvSpPr txBox="1"/>
          <p:nvPr/>
        </p:nvSpPr>
        <p:spPr>
          <a:xfrm>
            <a:off x="2067563" y="138546"/>
            <a:ext cx="5329769" cy="646331"/>
          </a:xfrm>
          <a:prstGeom prst="rect">
            <a:avLst/>
          </a:prstGeom>
          <a:noFill/>
        </p:spPr>
        <p:txBody>
          <a:bodyPr wrap="square" rtlCol="0">
            <a:spAutoFit/>
          </a:bodyPr>
          <a:lstStyle/>
          <a:p>
            <a:r>
              <a:rPr lang="en-NZ" dirty="0"/>
              <a:t>2. Suppose heaps of households install rooftop solar..</a:t>
            </a:r>
          </a:p>
        </p:txBody>
      </p:sp>
      <p:cxnSp>
        <p:nvCxnSpPr>
          <p:cNvPr id="20" name="Straight Arrow Connector 19">
            <a:extLst>
              <a:ext uri="{FF2B5EF4-FFF2-40B4-BE49-F238E27FC236}">
                <a16:creationId xmlns:a16="http://schemas.microsoft.com/office/drawing/2014/main" id="{BF5BC02E-E5D8-A966-0663-69A3C35BF08C}"/>
              </a:ext>
            </a:extLst>
          </p:cNvPr>
          <p:cNvCxnSpPr>
            <a:cxnSpLocks/>
          </p:cNvCxnSpPr>
          <p:nvPr/>
        </p:nvCxnSpPr>
        <p:spPr>
          <a:xfrm flipH="1" flipV="1">
            <a:off x="3189106" y="3766849"/>
            <a:ext cx="11092" cy="1246146"/>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FE1C0C51-91AB-6885-3BC0-6CBD835EB158}"/>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22" name="TextBox 21">
            <a:extLst>
              <a:ext uri="{FF2B5EF4-FFF2-40B4-BE49-F238E27FC236}">
                <a16:creationId xmlns:a16="http://schemas.microsoft.com/office/drawing/2014/main" id="{0BEFFC34-CB7C-1D5D-3E5A-22AB2E0901CC}"/>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23" name="TextBox 22">
            <a:extLst>
              <a:ext uri="{FF2B5EF4-FFF2-40B4-BE49-F238E27FC236}">
                <a16:creationId xmlns:a16="http://schemas.microsoft.com/office/drawing/2014/main" id="{9D499A31-8DDA-8E18-A49D-CAA40E804920}"/>
              </a:ext>
            </a:extLst>
          </p:cNvPr>
          <p:cNvSpPr txBox="1"/>
          <p:nvPr/>
        </p:nvSpPr>
        <p:spPr>
          <a:xfrm>
            <a:off x="2011501" y="3946224"/>
            <a:ext cx="976546" cy="1200329"/>
          </a:xfrm>
          <a:prstGeom prst="rect">
            <a:avLst/>
          </a:prstGeom>
          <a:noFill/>
        </p:spPr>
        <p:txBody>
          <a:bodyPr wrap="square" rtlCol="0">
            <a:spAutoFit/>
          </a:bodyPr>
          <a:lstStyle/>
          <a:p>
            <a:pPr algn="ctr"/>
            <a:r>
              <a:rPr lang="en-NZ" dirty="0"/>
              <a:t>Price back up to </a:t>
            </a:r>
            <a:r>
              <a:rPr lang="en-NZ" dirty="0" err="1"/>
              <a:t>to</a:t>
            </a:r>
            <a:r>
              <a:rPr lang="en-NZ" dirty="0"/>
              <a:t> p</a:t>
            </a:r>
            <a:r>
              <a:rPr lang="en-NZ" baseline="-25000" dirty="0"/>
              <a:t>1</a:t>
            </a:r>
          </a:p>
        </p:txBody>
      </p:sp>
      <p:sp>
        <p:nvSpPr>
          <p:cNvPr id="24" name="TextBox 23">
            <a:extLst>
              <a:ext uri="{FF2B5EF4-FFF2-40B4-BE49-F238E27FC236}">
                <a16:creationId xmlns:a16="http://schemas.microsoft.com/office/drawing/2014/main" id="{883B3642-E8CA-1140-3A89-21A1E3351D93}"/>
              </a:ext>
            </a:extLst>
          </p:cNvPr>
          <p:cNvSpPr txBox="1"/>
          <p:nvPr/>
        </p:nvSpPr>
        <p:spPr>
          <a:xfrm>
            <a:off x="9015224" y="155842"/>
            <a:ext cx="3159938" cy="1200329"/>
          </a:xfrm>
          <a:prstGeom prst="rect">
            <a:avLst/>
          </a:prstGeom>
          <a:solidFill>
            <a:schemeClr val="bg1"/>
          </a:solidFill>
          <a:ln w="28575">
            <a:solidFill>
              <a:srgbClr val="C00000"/>
            </a:solidFill>
          </a:ln>
        </p:spPr>
        <p:txBody>
          <a:bodyPr wrap="square" rtlCol="0">
            <a:spAutoFit/>
          </a:bodyPr>
          <a:lstStyle/>
          <a:p>
            <a:r>
              <a:rPr lang="en-NZ" dirty="0"/>
              <a:t>And once again:</a:t>
            </a:r>
          </a:p>
          <a:p>
            <a:pPr marL="285750" indent="-285750">
              <a:buFont typeface="Arial" panose="020B0604020202020204" pitchFamily="34" charset="0"/>
              <a:buChar char="•"/>
            </a:pPr>
            <a:r>
              <a:rPr lang="en-NZ" dirty="0"/>
              <a:t>Sign up hydrogen plants, cloud data centres, anything power-hungry</a:t>
            </a:r>
          </a:p>
        </p:txBody>
      </p:sp>
      <p:cxnSp>
        <p:nvCxnSpPr>
          <p:cNvPr id="25" name="Straight Connector 24">
            <a:extLst>
              <a:ext uri="{FF2B5EF4-FFF2-40B4-BE49-F238E27FC236}">
                <a16:creationId xmlns:a16="http://schemas.microsoft.com/office/drawing/2014/main" id="{28E212B1-2525-7546-F3D8-CC788F349CBB}"/>
              </a:ext>
            </a:extLst>
          </p:cNvPr>
          <p:cNvCxnSpPr>
            <a:cxnSpLocks/>
          </p:cNvCxnSpPr>
          <p:nvPr/>
        </p:nvCxnSpPr>
        <p:spPr>
          <a:xfrm flipV="1">
            <a:off x="7698168" y="375536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3856579-FD3D-816F-A958-FA8587EAF4A1}"/>
              </a:ext>
            </a:extLst>
          </p:cNvPr>
          <p:cNvCxnSpPr>
            <a:cxnSpLocks/>
          </p:cNvCxnSpPr>
          <p:nvPr/>
        </p:nvCxnSpPr>
        <p:spPr>
          <a:xfrm flipV="1">
            <a:off x="7687746" y="3751084"/>
            <a:ext cx="937880" cy="42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46997D3-1BDB-B373-40BC-7C4DD7F4B559}"/>
              </a:ext>
            </a:extLst>
          </p:cNvPr>
          <p:cNvSpPr txBox="1"/>
          <p:nvPr/>
        </p:nvSpPr>
        <p:spPr>
          <a:xfrm>
            <a:off x="4339995" y="4088179"/>
            <a:ext cx="912429" cy="461665"/>
          </a:xfrm>
          <a:prstGeom prst="rect">
            <a:avLst/>
          </a:prstGeom>
          <a:noFill/>
        </p:spPr>
        <p:txBody>
          <a:bodyPr wrap="none" rtlCol="0">
            <a:spAutoFit/>
          </a:bodyPr>
          <a:lstStyle/>
          <a:p>
            <a:pPr algn="ctr"/>
            <a:r>
              <a:rPr lang="en-NZ" sz="1200" dirty="0"/>
              <a:t>“Green</a:t>
            </a:r>
          </a:p>
          <a:p>
            <a:pPr algn="ctr"/>
            <a:r>
              <a:rPr lang="en-NZ" sz="1200" dirty="0"/>
              <a:t>Hydrogen”</a:t>
            </a:r>
          </a:p>
        </p:txBody>
      </p:sp>
      <p:cxnSp>
        <p:nvCxnSpPr>
          <p:cNvPr id="28" name="Straight Arrow Connector 27">
            <a:extLst>
              <a:ext uri="{FF2B5EF4-FFF2-40B4-BE49-F238E27FC236}">
                <a16:creationId xmlns:a16="http://schemas.microsoft.com/office/drawing/2014/main" id="{F630319D-3374-D66C-9C61-BEF447D069BB}"/>
              </a:ext>
            </a:extLst>
          </p:cNvPr>
          <p:cNvCxnSpPr>
            <a:cxnSpLocks/>
          </p:cNvCxnSpPr>
          <p:nvPr/>
        </p:nvCxnSpPr>
        <p:spPr>
          <a:xfrm>
            <a:off x="6322871" y="3081969"/>
            <a:ext cx="670635" cy="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D48B8AC-2BD7-F0F6-5FAF-66D8ABF464DC}"/>
              </a:ext>
            </a:extLst>
          </p:cNvPr>
          <p:cNvCxnSpPr/>
          <p:nvPr/>
        </p:nvCxnSpPr>
        <p:spPr>
          <a:xfrm>
            <a:off x="6495825" y="1815183"/>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9D2957-38AD-D3C8-FCEC-D5FB08796EAB}"/>
              </a:ext>
            </a:extLst>
          </p:cNvPr>
          <p:cNvCxnSpPr/>
          <p:nvPr/>
        </p:nvCxnSpPr>
        <p:spPr>
          <a:xfrm>
            <a:off x="5827212" y="2007466"/>
            <a:ext cx="1385888" cy="3271838"/>
          </a:xfrm>
          <a:prstGeom prst="line">
            <a:avLst/>
          </a:prstGeom>
          <a:ln w="28575">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86770AF-57D8-4FA5-2617-7861B693BABD}"/>
              </a:ext>
            </a:extLst>
          </p:cNvPr>
          <p:cNvSpPr/>
          <p:nvPr/>
        </p:nvSpPr>
        <p:spPr>
          <a:xfrm>
            <a:off x="5123469" y="3771570"/>
            <a:ext cx="670635" cy="106035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sz="1100" dirty="0"/>
          </a:p>
        </p:txBody>
      </p:sp>
      <p:sp>
        <p:nvSpPr>
          <p:cNvPr id="32" name="TextBox 31">
            <a:extLst>
              <a:ext uri="{FF2B5EF4-FFF2-40B4-BE49-F238E27FC236}">
                <a16:creationId xmlns:a16="http://schemas.microsoft.com/office/drawing/2014/main" id="{6D976BFE-A13A-07A4-6242-401D85B3CB24}"/>
              </a:ext>
            </a:extLst>
          </p:cNvPr>
          <p:cNvSpPr txBox="1"/>
          <p:nvPr/>
        </p:nvSpPr>
        <p:spPr>
          <a:xfrm>
            <a:off x="5064900" y="3991054"/>
            <a:ext cx="710915" cy="646331"/>
          </a:xfrm>
          <a:prstGeom prst="rect">
            <a:avLst/>
          </a:prstGeom>
          <a:noFill/>
        </p:spPr>
        <p:txBody>
          <a:bodyPr wrap="square" rtlCol="0">
            <a:spAutoFit/>
          </a:bodyPr>
          <a:lstStyle/>
          <a:p>
            <a:pPr algn="ctr"/>
            <a:r>
              <a:rPr lang="en-NZ" sz="1200" dirty="0"/>
              <a:t>Cloud data centre</a:t>
            </a:r>
          </a:p>
        </p:txBody>
      </p:sp>
      <p:cxnSp>
        <p:nvCxnSpPr>
          <p:cNvPr id="33" name="Straight Arrow Connector 32">
            <a:extLst>
              <a:ext uri="{FF2B5EF4-FFF2-40B4-BE49-F238E27FC236}">
                <a16:creationId xmlns:a16="http://schemas.microsoft.com/office/drawing/2014/main" id="{0499FAA6-866D-2DBF-EB3A-E37773C6698F}"/>
              </a:ext>
            </a:extLst>
          </p:cNvPr>
          <p:cNvCxnSpPr>
            <a:cxnSpLocks/>
          </p:cNvCxnSpPr>
          <p:nvPr/>
        </p:nvCxnSpPr>
        <p:spPr>
          <a:xfrm>
            <a:off x="7120620" y="3055183"/>
            <a:ext cx="670635" cy="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F969B2DC-C501-D155-DD9E-744C828C1DE6}"/>
              </a:ext>
            </a:extLst>
          </p:cNvPr>
          <p:cNvCxnSpPr/>
          <p:nvPr/>
        </p:nvCxnSpPr>
        <p:spPr>
          <a:xfrm>
            <a:off x="7236869" y="1726491"/>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59E6F1F-FEC7-AD3F-6067-49BDA74D9431}"/>
              </a:ext>
            </a:extLst>
          </p:cNvPr>
          <p:cNvCxnSpPr/>
          <p:nvPr/>
        </p:nvCxnSpPr>
        <p:spPr>
          <a:xfrm>
            <a:off x="6512356" y="1839132"/>
            <a:ext cx="1385888" cy="3271838"/>
          </a:xfrm>
          <a:prstGeom prst="line">
            <a:avLst/>
          </a:prstGeom>
          <a:ln w="28575">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0C0F1B0-F559-B210-33F8-9396091C5328}"/>
              </a:ext>
            </a:extLst>
          </p:cNvPr>
          <p:cNvCxnSpPr>
            <a:cxnSpLocks/>
          </p:cNvCxnSpPr>
          <p:nvPr/>
        </p:nvCxnSpPr>
        <p:spPr>
          <a:xfrm flipV="1">
            <a:off x="3658143" y="3735877"/>
            <a:ext cx="4248445" cy="2092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D829627-50F9-0D28-AB08-997B7E4496B2}"/>
              </a:ext>
            </a:extLst>
          </p:cNvPr>
          <p:cNvCxnSpPr>
            <a:cxnSpLocks/>
            <a:stCxn id="6" idx="4"/>
            <a:endCxn id="6" idx="3"/>
          </p:cNvCxnSpPr>
          <p:nvPr/>
        </p:nvCxnSpPr>
        <p:spPr>
          <a:xfrm flipH="1" flipV="1">
            <a:off x="8078709" y="3739082"/>
            <a:ext cx="27160" cy="1775459"/>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12F213D2-CB4B-538F-42AE-BFE634027EDD}"/>
              </a:ext>
            </a:extLst>
          </p:cNvPr>
          <p:cNvPicPr>
            <a:picLocks noChangeAspect="1"/>
          </p:cNvPicPr>
          <p:nvPr/>
        </p:nvPicPr>
        <p:blipFill>
          <a:blip r:embed="rId2"/>
          <a:stretch>
            <a:fillRect/>
          </a:stretch>
        </p:blipFill>
        <p:spPr>
          <a:xfrm>
            <a:off x="6920576" y="4029333"/>
            <a:ext cx="505948" cy="588739"/>
          </a:xfrm>
          <a:prstGeom prst="rect">
            <a:avLst/>
          </a:prstGeom>
        </p:spPr>
      </p:pic>
      <p:sp>
        <p:nvSpPr>
          <p:cNvPr id="39" name="TextBox 38">
            <a:extLst>
              <a:ext uri="{FF2B5EF4-FFF2-40B4-BE49-F238E27FC236}">
                <a16:creationId xmlns:a16="http://schemas.microsoft.com/office/drawing/2014/main" id="{54D4EBDF-AE9F-92D5-91B3-71A810520E97}"/>
              </a:ext>
            </a:extLst>
          </p:cNvPr>
          <p:cNvSpPr txBox="1"/>
          <p:nvPr/>
        </p:nvSpPr>
        <p:spPr>
          <a:xfrm>
            <a:off x="8582893" y="3614601"/>
            <a:ext cx="725260" cy="715581"/>
          </a:xfrm>
          <a:prstGeom prst="rect">
            <a:avLst/>
          </a:prstGeom>
          <a:noFill/>
        </p:spPr>
        <p:txBody>
          <a:bodyPr wrap="square" rtlCol="0">
            <a:spAutoFit/>
          </a:bodyPr>
          <a:lstStyle/>
          <a:p>
            <a:pPr algn="ctr"/>
            <a:r>
              <a:rPr lang="en-NZ" sz="1350" dirty="0"/>
              <a:t>New supply</a:t>
            </a:r>
          </a:p>
          <a:p>
            <a:pPr algn="ctr"/>
            <a:r>
              <a:rPr lang="en-NZ" sz="1350" dirty="0"/>
              <a:t>curve</a:t>
            </a:r>
          </a:p>
        </p:txBody>
      </p:sp>
      <p:cxnSp>
        <p:nvCxnSpPr>
          <p:cNvPr id="40" name="Straight Connector 39">
            <a:extLst>
              <a:ext uri="{FF2B5EF4-FFF2-40B4-BE49-F238E27FC236}">
                <a16:creationId xmlns:a16="http://schemas.microsoft.com/office/drawing/2014/main" id="{1F4C7B9F-AFBA-1466-1028-A838235550D6}"/>
              </a:ext>
            </a:extLst>
          </p:cNvPr>
          <p:cNvCxnSpPr>
            <a:cxnSpLocks/>
          </p:cNvCxnSpPr>
          <p:nvPr/>
        </p:nvCxnSpPr>
        <p:spPr>
          <a:xfrm flipH="1">
            <a:off x="8625626" y="2948803"/>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40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2" grpId="0"/>
      <p:bldP spid="18" grpId="0"/>
      <p:bldP spid="23" grpId="0"/>
      <p:bldP spid="27" grpId="0"/>
      <p:bldP spid="31" grpId="0" animBg="1"/>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D8CD461-22E1-5941-643E-10C08112C5CD}"/>
              </a:ext>
            </a:extLst>
          </p:cNvPr>
          <p:cNvCxnSpPr>
            <a:cxnSpLocks/>
          </p:cNvCxnSpPr>
          <p:nvPr/>
        </p:nvCxnSpPr>
        <p:spPr>
          <a:xfrm>
            <a:off x="1438382" y="1479479"/>
            <a:ext cx="0" cy="2126750"/>
          </a:xfrm>
          <a:prstGeom prst="line">
            <a:avLst/>
          </a:prstGeom>
          <a:ln w="12700"/>
        </p:spPr>
        <p:style>
          <a:lnRef idx="2">
            <a:schemeClr val="dk1"/>
          </a:lnRef>
          <a:fillRef idx="0">
            <a:schemeClr val="dk1"/>
          </a:fillRef>
          <a:effectRef idx="1">
            <a:schemeClr val="dk1"/>
          </a:effectRef>
          <a:fontRef idx="minor">
            <a:schemeClr val="tx1"/>
          </a:fontRef>
        </p:style>
      </p:cxnSp>
      <p:cxnSp>
        <p:nvCxnSpPr>
          <p:cNvPr id="4" name="Straight Connector 3">
            <a:extLst>
              <a:ext uri="{FF2B5EF4-FFF2-40B4-BE49-F238E27FC236}">
                <a16:creationId xmlns:a16="http://schemas.microsoft.com/office/drawing/2014/main" id="{18C145F9-3C6D-1323-1E05-46A9F94EF0AE}"/>
              </a:ext>
            </a:extLst>
          </p:cNvPr>
          <p:cNvCxnSpPr>
            <a:cxnSpLocks/>
          </p:cNvCxnSpPr>
          <p:nvPr/>
        </p:nvCxnSpPr>
        <p:spPr>
          <a:xfrm>
            <a:off x="1464191" y="4190144"/>
            <a:ext cx="0" cy="2126750"/>
          </a:xfrm>
          <a:prstGeom prst="line">
            <a:avLst/>
          </a:prstGeom>
          <a:ln w="12700"/>
        </p:spPr>
        <p:style>
          <a:lnRef idx="2">
            <a:schemeClr val="dk1"/>
          </a:lnRef>
          <a:fillRef idx="0">
            <a:schemeClr val="dk1"/>
          </a:fillRef>
          <a:effectRef idx="1">
            <a:schemeClr val="dk1"/>
          </a:effectRef>
          <a:fontRef idx="minor">
            <a:schemeClr val="tx1"/>
          </a:fontRef>
        </p:style>
      </p:cxnSp>
      <p:cxnSp>
        <p:nvCxnSpPr>
          <p:cNvPr id="5" name="Straight Connector 4">
            <a:extLst>
              <a:ext uri="{FF2B5EF4-FFF2-40B4-BE49-F238E27FC236}">
                <a16:creationId xmlns:a16="http://schemas.microsoft.com/office/drawing/2014/main" id="{7C2E8C24-EB14-B9F6-D3F0-947FD757480C}"/>
              </a:ext>
            </a:extLst>
          </p:cNvPr>
          <p:cNvCxnSpPr>
            <a:cxnSpLocks/>
          </p:cNvCxnSpPr>
          <p:nvPr/>
        </p:nvCxnSpPr>
        <p:spPr>
          <a:xfrm flipH="1">
            <a:off x="1438382" y="3606229"/>
            <a:ext cx="2601074"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7" name="Straight Connector 6">
            <a:extLst>
              <a:ext uri="{FF2B5EF4-FFF2-40B4-BE49-F238E27FC236}">
                <a16:creationId xmlns:a16="http://schemas.microsoft.com/office/drawing/2014/main" id="{28677705-8F70-C7EC-3078-9ED415FAC303}"/>
              </a:ext>
            </a:extLst>
          </p:cNvPr>
          <p:cNvCxnSpPr>
            <a:cxnSpLocks/>
          </p:cNvCxnSpPr>
          <p:nvPr/>
        </p:nvCxnSpPr>
        <p:spPr>
          <a:xfrm flipH="1">
            <a:off x="1464191" y="6294633"/>
            <a:ext cx="2601074"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DCDC7038-00F9-1E26-6D54-901015131CB4}"/>
              </a:ext>
            </a:extLst>
          </p:cNvPr>
          <p:cNvCxnSpPr>
            <a:cxnSpLocks/>
          </p:cNvCxnSpPr>
          <p:nvPr/>
        </p:nvCxnSpPr>
        <p:spPr>
          <a:xfrm flipV="1">
            <a:off x="1438382" y="1839074"/>
            <a:ext cx="2712377" cy="1428108"/>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B324B1C-F8F0-4AEB-B4BB-9253A1D2379E}"/>
              </a:ext>
            </a:extLst>
          </p:cNvPr>
          <p:cNvSpPr txBox="1"/>
          <p:nvPr/>
        </p:nvSpPr>
        <p:spPr>
          <a:xfrm flipH="1">
            <a:off x="775183" y="917826"/>
            <a:ext cx="745391" cy="646331"/>
          </a:xfrm>
          <a:prstGeom prst="rect">
            <a:avLst/>
          </a:prstGeom>
          <a:noFill/>
        </p:spPr>
        <p:txBody>
          <a:bodyPr wrap="square" rtlCol="0">
            <a:spAutoFit/>
          </a:bodyPr>
          <a:lstStyle/>
          <a:p>
            <a:r>
              <a:rPr lang="en-NZ" dirty="0"/>
              <a:t>$ per kWh</a:t>
            </a:r>
          </a:p>
        </p:txBody>
      </p:sp>
      <p:sp>
        <p:nvSpPr>
          <p:cNvPr id="11" name="TextBox 10">
            <a:extLst>
              <a:ext uri="{FF2B5EF4-FFF2-40B4-BE49-F238E27FC236}">
                <a16:creationId xmlns:a16="http://schemas.microsoft.com/office/drawing/2014/main" id="{B1A2E553-D43E-A653-545A-69CEFF0BEC4E}"/>
              </a:ext>
            </a:extLst>
          </p:cNvPr>
          <p:cNvSpPr txBox="1"/>
          <p:nvPr/>
        </p:nvSpPr>
        <p:spPr>
          <a:xfrm flipH="1">
            <a:off x="718800" y="3811411"/>
            <a:ext cx="745391" cy="646331"/>
          </a:xfrm>
          <a:prstGeom prst="rect">
            <a:avLst/>
          </a:prstGeom>
          <a:noFill/>
        </p:spPr>
        <p:txBody>
          <a:bodyPr wrap="square" rtlCol="0">
            <a:spAutoFit/>
          </a:bodyPr>
          <a:lstStyle/>
          <a:p>
            <a:r>
              <a:rPr lang="en-NZ" dirty="0"/>
              <a:t>$ per kWh</a:t>
            </a:r>
          </a:p>
        </p:txBody>
      </p:sp>
      <p:sp>
        <p:nvSpPr>
          <p:cNvPr id="12" name="TextBox 11">
            <a:extLst>
              <a:ext uri="{FF2B5EF4-FFF2-40B4-BE49-F238E27FC236}">
                <a16:creationId xmlns:a16="http://schemas.microsoft.com/office/drawing/2014/main" id="{D7CB7B26-79A6-B7ED-B126-CE4340D01530}"/>
              </a:ext>
            </a:extLst>
          </p:cNvPr>
          <p:cNvSpPr txBox="1"/>
          <p:nvPr/>
        </p:nvSpPr>
        <p:spPr>
          <a:xfrm>
            <a:off x="3836410" y="3542099"/>
            <a:ext cx="628698" cy="369332"/>
          </a:xfrm>
          <a:prstGeom prst="rect">
            <a:avLst/>
          </a:prstGeom>
          <a:noFill/>
        </p:spPr>
        <p:txBody>
          <a:bodyPr wrap="square" rtlCol="0">
            <a:spAutoFit/>
          </a:bodyPr>
          <a:lstStyle/>
          <a:p>
            <a:r>
              <a:rPr lang="en-NZ" dirty="0"/>
              <a:t>kWh</a:t>
            </a:r>
          </a:p>
        </p:txBody>
      </p:sp>
      <p:sp>
        <p:nvSpPr>
          <p:cNvPr id="13" name="TextBox 12">
            <a:extLst>
              <a:ext uri="{FF2B5EF4-FFF2-40B4-BE49-F238E27FC236}">
                <a16:creationId xmlns:a16="http://schemas.microsoft.com/office/drawing/2014/main" id="{E52D3F1F-3693-55D6-1A26-E441052D4E5D}"/>
              </a:ext>
            </a:extLst>
          </p:cNvPr>
          <p:cNvSpPr txBox="1"/>
          <p:nvPr/>
        </p:nvSpPr>
        <p:spPr>
          <a:xfrm>
            <a:off x="3937439" y="6294633"/>
            <a:ext cx="628698" cy="369332"/>
          </a:xfrm>
          <a:prstGeom prst="rect">
            <a:avLst/>
          </a:prstGeom>
          <a:noFill/>
        </p:spPr>
        <p:txBody>
          <a:bodyPr wrap="square" rtlCol="0">
            <a:spAutoFit/>
          </a:bodyPr>
          <a:lstStyle/>
          <a:p>
            <a:r>
              <a:rPr lang="en-NZ" dirty="0"/>
              <a:t>kWh</a:t>
            </a:r>
          </a:p>
        </p:txBody>
      </p:sp>
      <p:cxnSp>
        <p:nvCxnSpPr>
          <p:cNvPr id="14" name="Straight Connector 13">
            <a:extLst>
              <a:ext uri="{FF2B5EF4-FFF2-40B4-BE49-F238E27FC236}">
                <a16:creationId xmlns:a16="http://schemas.microsoft.com/office/drawing/2014/main" id="{5DEAD156-8948-276E-12F0-34895310E39D}"/>
              </a:ext>
            </a:extLst>
          </p:cNvPr>
          <p:cNvCxnSpPr>
            <a:cxnSpLocks/>
          </p:cNvCxnSpPr>
          <p:nvPr/>
        </p:nvCxnSpPr>
        <p:spPr>
          <a:xfrm>
            <a:off x="1464191" y="4404548"/>
            <a:ext cx="2443538" cy="13969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13C47552-7864-FD3F-C98D-5217E4A3EE72}"/>
              </a:ext>
            </a:extLst>
          </p:cNvPr>
          <p:cNvSpPr txBox="1"/>
          <p:nvPr/>
        </p:nvSpPr>
        <p:spPr>
          <a:xfrm>
            <a:off x="1705509" y="1038517"/>
            <a:ext cx="3532634" cy="369332"/>
          </a:xfrm>
          <a:prstGeom prst="rect">
            <a:avLst/>
          </a:prstGeom>
          <a:noFill/>
        </p:spPr>
        <p:txBody>
          <a:bodyPr wrap="square" rtlCol="0">
            <a:spAutoFit/>
          </a:bodyPr>
          <a:lstStyle/>
          <a:p>
            <a:r>
              <a:rPr lang="en-NZ"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Increasing-cost activity (generation)</a:t>
            </a:r>
          </a:p>
        </p:txBody>
      </p:sp>
      <p:sp>
        <p:nvSpPr>
          <p:cNvPr id="17" name="TextBox 16">
            <a:extLst>
              <a:ext uri="{FF2B5EF4-FFF2-40B4-BE49-F238E27FC236}">
                <a16:creationId xmlns:a16="http://schemas.microsoft.com/office/drawing/2014/main" id="{344299D9-3E05-C0F8-45BA-4FC98CF56B8F}"/>
              </a:ext>
            </a:extLst>
          </p:cNvPr>
          <p:cNvSpPr txBox="1"/>
          <p:nvPr/>
        </p:nvSpPr>
        <p:spPr>
          <a:xfrm>
            <a:off x="1546383" y="3879366"/>
            <a:ext cx="3780779" cy="369332"/>
          </a:xfrm>
          <a:prstGeom prst="rect">
            <a:avLst/>
          </a:prstGeom>
          <a:noFill/>
        </p:spPr>
        <p:txBody>
          <a:bodyPr wrap="square" rtlCol="0">
            <a:spAutoFit/>
          </a:bodyPr>
          <a:lstStyle/>
          <a:p>
            <a:r>
              <a:rPr lang="en-NZ" dirty="0">
                <a:solidFill>
                  <a:srgbClr val="FF0000"/>
                </a:solidFill>
                <a:latin typeface="Calibri" panose="020F0502020204030204" pitchFamily="34" charset="0"/>
                <a:ea typeface="Calibri" panose="020F0502020204030204" pitchFamily="34" charset="0"/>
                <a:cs typeface="Calibri" panose="020F0502020204030204" pitchFamily="34" charset="0"/>
              </a:rPr>
              <a:t>Decreasing-cost activity (transmission)</a:t>
            </a:r>
          </a:p>
        </p:txBody>
      </p:sp>
      <p:cxnSp>
        <p:nvCxnSpPr>
          <p:cNvPr id="20" name="Straight Connector 19">
            <a:extLst>
              <a:ext uri="{FF2B5EF4-FFF2-40B4-BE49-F238E27FC236}">
                <a16:creationId xmlns:a16="http://schemas.microsoft.com/office/drawing/2014/main" id="{34C8C34E-4F6E-5344-5416-A8F0E78D30D7}"/>
              </a:ext>
            </a:extLst>
          </p:cNvPr>
          <p:cNvCxnSpPr>
            <a:cxnSpLocks/>
          </p:cNvCxnSpPr>
          <p:nvPr/>
        </p:nvCxnSpPr>
        <p:spPr>
          <a:xfrm>
            <a:off x="7211985" y="2748069"/>
            <a:ext cx="0" cy="2126750"/>
          </a:xfrm>
          <a:prstGeom prst="line">
            <a:avLst/>
          </a:prstGeom>
          <a:ln w="12700"/>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B8E2D5B6-C577-ADC4-967E-DE359EADA9B8}"/>
              </a:ext>
            </a:extLst>
          </p:cNvPr>
          <p:cNvCxnSpPr>
            <a:cxnSpLocks/>
          </p:cNvCxnSpPr>
          <p:nvPr/>
        </p:nvCxnSpPr>
        <p:spPr>
          <a:xfrm flipH="1">
            <a:off x="7211985" y="4874819"/>
            <a:ext cx="2601074" cy="0"/>
          </a:xfrm>
          <a:prstGeom prst="line">
            <a:avLst/>
          </a:prstGeom>
          <a:ln w="12700"/>
        </p:spPr>
        <p:style>
          <a:lnRef idx="2">
            <a:schemeClr val="dk1"/>
          </a:lnRef>
          <a:fillRef idx="0">
            <a:schemeClr val="dk1"/>
          </a:fillRef>
          <a:effectRef idx="1">
            <a:schemeClr val="dk1"/>
          </a:effectRef>
          <a:fontRef idx="minor">
            <a:schemeClr val="tx1"/>
          </a:fontRef>
        </p:style>
      </p:cxnSp>
      <p:sp>
        <p:nvSpPr>
          <p:cNvPr id="22" name="TextBox 21">
            <a:extLst>
              <a:ext uri="{FF2B5EF4-FFF2-40B4-BE49-F238E27FC236}">
                <a16:creationId xmlns:a16="http://schemas.microsoft.com/office/drawing/2014/main" id="{6CE6CA2E-91C8-6BF4-A7DE-5D2CDA4DD53E}"/>
              </a:ext>
            </a:extLst>
          </p:cNvPr>
          <p:cNvSpPr txBox="1"/>
          <p:nvPr/>
        </p:nvSpPr>
        <p:spPr>
          <a:xfrm flipH="1">
            <a:off x="6548786" y="2186416"/>
            <a:ext cx="745391" cy="646331"/>
          </a:xfrm>
          <a:prstGeom prst="rect">
            <a:avLst/>
          </a:prstGeom>
          <a:noFill/>
        </p:spPr>
        <p:txBody>
          <a:bodyPr wrap="square" rtlCol="0">
            <a:spAutoFit/>
          </a:bodyPr>
          <a:lstStyle/>
          <a:p>
            <a:r>
              <a:rPr lang="en-NZ" dirty="0"/>
              <a:t>$ per kWh</a:t>
            </a:r>
          </a:p>
        </p:txBody>
      </p:sp>
      <p:sp>
        <p:nvSpPr>
          <p:cNvPr id="23" name="TextBox 22">
            <a:extLst>
              <a:ext uri="{FF2B5EF4-FFF2-40B4-BE49-F238E27FC236}">
                <a16:creationId xmlns:a16="http://schemas.microsoft.com/office/drawing/2014/main" id="{D90AFFBA-D0D7-93F9-516F-4E0EFE91A299}"/>
              </a:ext>
            </a:extLst>
          </p:cNvPr>
          <p:cNvSpPr txBox="1"/>
          <p:nvPr/>
        </p:nvSpPr>
        <p:spPr>
          <a:xfrm>
            <a:off x="9655522" y="4874819"/>
            <a:ext cx="628698" cy="369332"/>
          </a:xfrm>
          <a:prstGeom prst="rect">
            <a:avLst/>
          </a:prstGeom>
          <a:noFill/>
        </p:spPr>
        <p:txBody>
          <a:bodyPr wrap="square" rtlCol="0">
            <a:spAutoFit/>
          </a:bodyPr>
          <a:lstStyle/>
          <a:p>
            <a:r>
              <a:rPr lang="en-NZ" dirty="0"/>
              <a:t>kWh</a:t>
            </a:r>
          </a:p>
        </p:txBody>
      </p:sp>
      <p:cxnSp>
        <p:nvCxnSpPr>
          <p:cNvPr id="25" name="Straight Connector 24">
            <a:extLst>
              <a:ext uri="{FF2B5EF4-FFF2-40B4-BE49-F238E27FC236}">
                <a16:creationId xmlns:a16="http://schemas.microsoft.com/office/drawing/2014/main" id="{8480E405-75FD-BECF-B459-A8E56773C02E}"/>
              </a:ext>
            </a:extLst>
          </p:cNvPr>
          <p:cNvCxnSpPr>
            <a:cxnSpLocks/>
          </p:cNvCxnSpPr>
          <p:nvPr/>
        </p:nvCxnSpPr>
        <p:spPr>
          <a:xfrm>
            <a:off x="7211985" y="3633358"/>
            <a:ext cx="2752747"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5333A9CD-25B7-6BE8-6CAB-31A328F5072C}"/>
              </a:ext>
            </a:extLst>
          </p:cNvPr>
          <p:cNvSpPr txBox="1"/>
          <p:nvPr/>
        </p:nvSpPr>
        <p:spPr>
          <a:xfrm>
            <a:off x="9813059" y="3421563"/>
            <a:ext cx="1884106" cy="369332"/>
          </a:xfrm>
          <a:prstGeom prst="rect">
            <a:avLst/>
          </a:prstGeom>
          <a:noFill/>
        </p:spPr>
        <p:txBody>
          <a:bodyPr wrap="square" rtlCol="0">
            <a:spAutoFit/>
          </a:bodyPr>
          <a:lstStyle/>
          <a:p>
            <a:r>
              <a:rPr lang="en-NZ" dirty="0">
                <a:solidFill>
                  <a:schemeClr val="accent6">
                    <a:lumMod val="50000"/>
                  </a:schemeClr>
                </a:solidFill>
              </a:rPr>
              <a:t>Bulk Supply Tariff</a:t>
            </a:r>
          </a:p>
        </p:txBody>
      </p:sp>
      <p:sp>
        <p:nvSpPr>
          <p:cNvPr id="27" name="Arrow: Right 26">
            <a:extLst>
              <a:ext uri="{FF2B5EF4-FFF2-40B4-BE49-F238E27FC236}">
                <a16:creationId xmlns:a16="http://schemas.microsoft.com/office/drawing/2014/main" id="{08B0A99D-2BBE-8C57-5139-4E58AD7F25C3}"/>
              </a:ext>
            </a:extLst>
          </p:cNvPr>
          <p:cNvSpPr/>
          <p:nvPr/>
        </p:nvSpPr>
        <p:spPr>
          <a:xfrm rot="1661213">
            <a:off x="5296309" y="2689004"/>
            <a:ext cx="1068622" cy="513708"/>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Calibri" panose="020F0502020204030204" pitchFamily="34" charset="0"/>
              <a:ea typeface="Calibri" panose="020F0502020204030204" pitchFamily="34" charset="0"/>
              <a:cs typeface="Calibri" panose="020F0502020204030204" pitchFamily="34" charset="0"/>
            </a:endParaRPr>
          </a:p>
        </p:txBody>
      </p:sp>
      <p:sp>
        <p:nvSpPr>
          <p:cNvPr id="28" name="Arrow: Right 27">
            <a:extLst>
              <a:ext uri="{FF2B5EF4-FFF2-40B4-BE49-F238E27FC236}">
                <a16:creationId xmlns:a16="http://schemas.microsoft.com/office/drawing/2014/main" id="{CDFC0EBA-E562-B8B1-63E9-A0F0FC79CD36}"/>
              </a:ext>
            </a:extLst>
          </p:cNvPr>
          <p:cNvSpPr/>
          <p:nvPr/>
        </p:nvSpPr>
        <p:spPr>
          <a:xfrm rot="19543715">
            <a:off x="5248952" y="4390858"/>
            <a:ext cx="1068622" cy="513708"/>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Calibri" panose="020F0502020204030204" pitchFamily="34" charset="0"/>
              <a:ea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DAC6C076-D80F-7F6B-5228-06F03709C46A}"/>
              </a:ext>
            </a:extLst>
          </p:cNvPr>
          <p:cNvSpPr txBox="1"/>
          <p:nvPr/>
        </p:nvSpPr>
        <p:spPr>
          <a:xfrm>
            <a:off x="7685075" y="1718438"/>
            <a:ext cx="3462386" cy="461665"/>
          </a:xfrm>
          <a:prstGeom prst="rect">
            <a:avLst/>
          </a:prstGeom>
          <a:noFill/>
        </p:spPr>
        <p:txBody>
          <a:bodyPr wrap="square" rtlCol="0">
            <a:spAutoFit/>
          </a:bodyPr>
          <a:lstStyle/>
          <a:p>
            <a:r>
              <a:rPr lang="en-NZ" sz="24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Combined and averaged</a:t>
            </a:r>
          </a:p>
        </p:txBody>
      </p:sp>
      <p:sp>
        <p:nvSpPr>
          <p:cNvPr id="44" name="TextBox 43">
            <a:extLst>
              <a:ext uri="{FF2B5EF4-FFF2-40B4-BE49-F238E27FC236}">
                <a16:creationId xmlns:a16="http://schemas.microsoft.com/office/drawing/2014/main" id="{D79CBF16-50D4-B8F1-9C2A-1E45332FAFFC}"/>
              </a:ext>
            </a:extLst>
          </p:cNvPr>
          <p:cNvSpPr txBox="1"/>
          <p:nvPr/>
        </p:nvSpPr>
        <p:spPr>
          <a:xfrm>
            <a:off x="1356189" y="99656"/>
            <a:ext cx="9686588" cy="923330"/>
          </a:xfrm>
          <a:prstGeom prst="rect">
            <a:avLst/>
          </a:prstGeom>
          <a:noFill/>
        </p:spPr>
        <p:txBody>
          <a:bodyPr wrap="square" rtlCol="0">
            <a:spAutoFit/>
          </a:bodyPr>
          <a:lstStyle/>
          <a:p>
            <a:pPr algn="ctr"/>
            <a:r>
              <a:rPr lang="en-NZ" dirty="0"/>
              <a:t>3. Separation of the old NZED between “competitive” generation (ECNZ) and “regulated” grid (Transpower) ensured higher total price than under the old Bulk Supply Tariff model</a:t>
            </a:r>
          </a:p>
          <a:p>
            <a:pPr algn="ctr"/>
            <a:endParaRPr lang="en-NZ" dirty="0"/>
          </a:p>
        </p:txBody>
      </p:sp>
    </p:spTree>
    <p:extLst>
      <p:ext uri="{BB962C8B-B14F-4D97-AF65-F5344CB8AC3E}">
        <p14:creationId xmlns:p14="http://schemas.microsoft.com/office/powerpoint/2010/main" val="201534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6" grpId="0"/>
      <p:bldP spid="17" grpId="0"/>
      <p:bldP spid="22" grpId="0"/>
      <p:bldP spid="23" grpId="0"/>
      <p:bldP spid="26" grpId="0"/>
      <p:bldP spid="27" grpId="0" animBg="1"/>
      <p:bldP spid="28" grpId="0" animBg="1"/>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BCD17-5EF4-9231-07FA-A4D38F8EE920}"/>
              </a:ext>
            </a:extLst>
          </p:cNvPr>
          <p:cNvSpPr>
            <a:spLocks noGrp="1"/>
          </p:cNvSpPr>
          <p:nvPr>
            <p:ph type="title"/>
          </p:nvPr>
        </p:nvSpPr>
        <p:spPr/>
        <p:txBody>
          <a:bodyPr>
            <a:normAutofit/>
          </a:bodyPr>
          <a:lstStyle/>
          <a:p>
            <a:pPr algn="ctr"/>
            <a:r>
              <a:rPr lang="en-NZ" sz="2400" dirty="0">
                <a:latin typeface="Calibri" panose="020F0502020204030204" pitchFamily="34" charset="0"/>
                <a:ea typeface="Calibri" panose="020F0502020204030204" pitchFamily="34" charset="0"/>
                <a:cs typeface="Calibri" panose="020F0502020204030204" pitchFamily="34" charset="0"/>
              </a:rPr>
              <a:t>4. Compulsory pass-through of grid charges to retailers insulated Transpower’s asset value and profits from competitive threats</a:t>
            </a:r>
            <a:br>
              <a:rPr lang="en-NZ" sz="2400" dirty="0">
                <a:latin typeface="Calibri" panose="020F0502020204030204" pitchFamily="34" charset="0"/>
                <a:ea typeface="Calibri" panose="020F0502020204030204" pitchFamily="34" charset="0"/>
                <a:cs typeface="Calibri" panose="020F0502020204030204" pitchFamily="34" charset="0"/>
              </a:rPr>
            </a:br>
            <a:endParaRPr lang="en-NZ" sz="240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660C38C-42FD-50B4-020B-9229ACEC88CA}"/>
              </a:ext>
            </a:extLst>
          </p:cNvPr>
          <p:cNvSpPr>
            <a:spLocks noGrp="1"/>
          </p:cNvSpPr>
          <p:nvPr>
            <p:ph idx="1"/>
          </p:nvPr>
        </p:nvSpPr>
        <p:spPr>
          <a:xfrm>
            <a:off x="838200" y="1962364"/>
            <a:ext cx="10515600" cy="4648467"/>
          </a:xfrm>
        </p:spPr>
        <p:txBody>
          <a:bodyPr/>
          <a:lstStyle/>
          <a:p>
            <a:pPr marL="0" indent="0">
              <a:buNone/>
            </a:pPr>
            <a:r>
              <a:rPr lang="en-NZ" dirty="0"/>
              <a:t>Transpower’s interconnection charges currently passed through are around $700 million (another $120 million is charged to directly-grid-connected consumers)</a:t>
            </a:r>
          </a:p>
          <a:p>
            <a:pPr marL="0" indent="0">
              <a:buNone/>
            </a:pPr>
            <a:endParaRPr lang="en-NZ" dirty="0"/>
          </a:p>
          <a:p>
            <a:pPr marL="0" indent="0">
              <a:buNone/>
            </a:pPr>
            <a:r>
              <a:rPr lang="en-NZ" dirty="0"/>
              <a:t>Households that export surplus solar to their local networks have to pay the full grid charge – subsidising their dominant competitor even though their supply </a:t>
            </a:r>
            <a:r>
              <a:rPr lang="en-NZ" u="sng" dirty="0"/>
              <a:t>reduces</a:t>
            </a:r>
            <a:r>
              <a:rPr lang="en-NZ" dirty="0"/>
              <a:t> long-run grid costs</a:t>
            </a:r>
          </a:p>
        </p:txBody>
      </p:sp>
      <p:sp>
        <p:nvSpPr>
          <p:cNvPr id="4" name="Slide Number Placeholder 3">
            <a:extLst>
              <a:ext uri="{FF2B5EF4-FFF2-40B4-BE49-F238E27FC236}">
                <a16:creationId xmlns:a16="http://schemas.microsoft.com/office/drawing/2014/main" id="{38E1E7C7-7D83-A8DD-9952-94B2A98ACCC2}"/>
              </a:ext>
            </a:extLst>
          </p:cNvPr>
          <p:cNvSpPr>
            <a:spLocks noGrp="1"/>
          </p:cNvSpPr>
          <p:nvPr>
            <p:ph type="sldNum" sz="quarter" idx="12"/>
          </p:nvPr>
        </p:nvSpPr>
        <p:spPr/>
        <p:txBody>
          <a:bodyPr/>
          <a:lstStyle/>
          <a:p>
            <a:fld id="{D4221BD2-318E-4052-B081-4AA8102D7E38}" type="slidenum">
              <a:rPr lang="en-NZ" smtClean="0"/>
              <a:t>15</a:t>
            </a:fld>
            <a:endParaRPr lang="en-NZ"/>
          </a:p>
        </p:txBody>
      </p:sp>
    </p:spTree>
    <p:extLst>
      <p:ext uri="{BB962C8B-B14F-4D97-AF65-F5344CB8AC3E}">
        <p14:creationId xmlns:p14="http://schemas.microsoft.com/office/powerpoint/2010/main" val="2578519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122B-5036-A545-4533-A5C1CB733743}"/>
              </a:ext>
            </a:extLst>
          </p:cNvPr>
          <p:cNvSpPr>
            <a:spLocks noGrp="1"/>
          </p:cNvSpPr>
          <p:nvPr>
            <p:ph type="title"/>
          </p:nvPr>
        </p:nvSpPr>
        <p:spPr>
          <a:xfrm>
            <a:off x="838200" y="284911"/>
            <a:ext cx="10515600" cy="569823"/>
          </a:xfrm>
        </p:spPr>
        <p:txBody>
          <a:bodyPr>
            <a:normAutofit fontScale="90000"/>
          </a:bodyPr>
          <a:lstStyle/>
          <a:p>
            <a:pPr algn="ctr"/>
            <a:r>
              <a:rPr lang="en-NZ" sz="2000" dirty="0">
                <a:latin typeface="Calibri" panose="020F0502020204030204" pitchFamily="34" charset="0"/>
                <a:ea typeface="Calibri" panose="020F0502020204030204" pitchFamily="34" charset="0"/>
                <a:cs typeface="Calibri" panose="020F0502020204030204" pitchFamily="34" charset="0"/>
              </a:rPr>
              <a:t>5. Adoption of accrual accounting and ODV drove up asset values of lines businesses and hence underwrote increased “regulated” allowed revenue</a:t>
            </a:r>
          </a:p>
        </p:txBody>
      </p:sp>
      <p:sp>
        <p:nvSpPr>
          <p:cNvPr id="3" name="Slide Number Placeholder 2">
            <a:extLst>
              <a:ext uri="{FF2B5EF4-FFF2-40B4-BE49-F238E27FC236}">
                <a16:creationId xmlns:a16="http://schemas.microsoft.com/office/drawing/2014/main" id="{0AD53B62-FE0B-8133-F757-BF84810C9CD4}"/>
              </a:ext>
            </a:extLst>
          </p:cNvPr>
          <p:cNvSpPr>
            <a:spLocks noGrp="1"/>
          </p:cNvSpPr>
          <p:nvPr>
            <p:ph type="sldNum" sz="quarter" idx="12"/>
          </p:nvPr>
        </p:nvSpPr>
        <p:spPr/>
        <p:txBody>
          <a:bodyPr/>
          <a:lstStyle/>
          <a:p>
            <a:fld id="{D4221BD2-318E-4052-B081-4AA8102D7E38}" type="slidenum">
              <a:rPr lang="en-NZ" smtClean="0"/>
              <a:pPr/>
              <a:t>16</a:t>
            </a:fld>
            <a:endParaRPr lang="en-NZ"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7F32139-91A4-9E42-3270-F6A22E3AB450}"/>
              </a:ext>
            </a:extLst>
          </p:cNvPr>
          <p:cNvPicPr>
            <a:picLocks noChangeAspect="1"/>
          </p:cNvPicPr>
          <p:nvPr/>
        </p:nvPicPr>
        <p:blipFill>
          <a:blip r:embed="rId2"/>
          <a:stretch>
            <a:fillRect/>
          </a:stretch>
        </p:blipFill>
        <p:spPr>
          <a:xfrm>
            <a:off x="675734" y="1620732"/>
            <a:ext cx="4945294" cy="3616535"/>
          </a:xfrm>
          <a:prstGeom prst="rect">
            <a:avLst/>
          </a:prstGeom>
        </p:spPr>
      </p:pic>
      <p:pic>
        <p:nvPicPr>
          <p:cNvPr id="5" name="Picture 4">
            <a:extLst>
              <a:ext uri="{FF2B5EF4-FFF2-40B4-BE49-F238E27FC236}">
                <a16:creationId xmlns:a16="http://schemas.microsoft.com/office/drawing/2014/main" id="{5038FFA4-68BA-EE56-7F92-DDACB2A2DE0E}"/>
              </a:ext>
            </a:extLst>
          </p:cNvPr>
          <p:cNvPicPr>
            <a:picLocks noChangeAspect="1"/>
          </p:cNvPicPr>
          <p:nvPr/>
        </p:nvPicPr>
        <p:blipFill>
          <a:blip r:embed="rId3"/>
          <a:stretch>
            <a:fillRect/>
          </a:stretch>
        </p:blipFill>
        <p:spPr>
          <a:xfrm>
            <a:off x="6227649" y="1620732"/>
            <a:ext cx="5462316" cy="3616534"/>
          </a:xfrm>
          <a:prstGeom prst="rect">
            <a:avLst/>
          </a:prstGeom>
        </p:spPr>
      </p:pic>
      <p:sp>
        <p:nvSpPr>
          <p:cNvPr id="6" name="TextBox 5">
            <a:extLst>
              <a:ext uri="{FF2B5EF4-FFF2-40B4-BE49-F238E27FC236}">
                <a16:creationId xmlns:a16="http://schemas.microsoft.com/office/drawing/2014/main" id="{293B7C3F-1ACD-F6E7-08E3-8A6D6EB8B4D0}"/>
              </a:ext>
            </a:extLst>
          </p:cNvPr>
          <p:cNvSpPr txBox="1"/>
          <p:nvPr/>
        </p:nvSpPr>
        <p:spPr>
          <a:xfrm>
            <a:off x="1530850" y="1150145"/>
            <a:ext cx="2935355" cy="369332"/>
          </a:xfrm>
          <a:prstGeom prst="rect">
            <a:avLst/>
          </a:prstGeom>
          <a:noFill/>
        </p:spPr>
        <p:txBody>
          <a:bodyPr wrap="none" rtlCol="0">
            <a:spAutoFit/>
          </a:bodyPr>
          <a:lstStyle/>
          <a:p>
            <a:r>
              <a:rPr lang="en-NZ" dirty="0" err="1"/>
              <a:t>Gentailer</a:t>
            </a:r>
            <a:r>
              <a:rPr lang="en-NZ" dirty="0"/>
              <a:t> asset book values</a:t>
            </a:r>
          </a:p>
        </p:txBody>
      </p:sp>
      <p:sp>
        <p:nvSpPr>
          <p:cNvPr id="7" name="TextBox 6">
            <a:extLst>
              <a:ext uri="{FF2B5EF4-FFF2-40B4-BE49-F238E27FC236}">
                <a16:creationId xmlns:a16="http://schemas.microsoft.com/office/drawing/2014/main" id="{2FC6B3A2-53A0-9674-081C-ADAFDC910D2F}"/>
              </a:ext>
            </a:extLst>
          </p:cNvPr>
          <p:cNvSpPr txBox="1"/>
          <p:nvPr/>
        </p:nvSpPr>
        <p:spPr>
          <a:xfrm>
            <a:off x="6775850" y="1172249"/>
            <a:ext cx="4187493" cy="369332"/>
          </a:xfrm>
          <a:prstGeom prst="rect">
            <a:avLst/>
          </a:prstGeom>
          <a:noFill/>
        </p:spPr>
        <p:txBody>
          <a:bodyPr wrap="none" rtlCol="0">
            <a:spAutoFit/>
          </a:bodyPr>
          <a:lstStyle/>
          <a:p>
            <a:r>
              <a:rPr lang="en-NZ" dirty="0"/>
              <a:t>Distribution networks’ asset book values</a:t>
            </a:r>
          </a:p>
        </p:txBody>
      </p:sp>
      <p:cxnSp>
        <p:nvCxnSpPr>
          <p:cNvPr id="8" name="Straight Arrow Connector 7">
            <a:extLst>
              <a:ext uri="{FF2B5EF4-FFF2-40B4-BE49-F238E27FC236}">
                <a16:creationId xmlns:a16="http://schemas.microsoft.com/office/drawing/2014/main" id="{D6776826-AB43-1ABB-8125-1BDE13FD6DFF}"/>
              </a:ext>
            </a:extLst>
          </p:cNvPr>
          <p:cNvCxnSpPr>
            <a:cxnSpLocks/>
          </p:cNvCxnSpPr>
          <p:nvPr/>
        </p:nvCxnSpPr>
        <p:spPr>
          <a:xfrm>
            <a:off x="5188450" y="2260298"/>
            <a:ext cx="0" cy="1243190"/>
          </a:xfrm>
          <a:prstGeom prst="straightConnector1">
            <a:avLst/>
          </a:prstGeom>
          <a:ln w="127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8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0504-518B-7790-068E-F3AEE49A6965}"/>
              </a:ext>
            </a:extLst>
          </p:cNvPr>
          <p:cNvSpPr>
            <a:spLocks noGrp="1"/>
          </p:cNvSpPr>
          <p:nvPr>
            <p:ph type="title"/>
          </p:nvPr>
        </p:nvSpPr>
        <p:spPr>
          <a:xfrm>
            <a:off x="779223" y="391502"/>
            <a:ext cx="10515600" cy="365125"/>
          </a:xfrm>
        </p:spPr>
        <p:txBody>
          <a:bodyPr>
            <a:noAutofit/>
          </a:bodyPr>
          <a:lstStyle/>
          <a:p>
            <a:pPr algn="ctr"/>
            <a:r>
              <a:rPr lang="en-NZ" sz="2000" dirty="0">
                <a:latin typeface="Calibri" panose="020F0502020204030204" pitchFamily="34" charset="0"/>
                <a:ea typeface="Calibri" panose="020F0502020204030204" pitchFamily="34" charset="0"/>
                <a:cs typeface="Calibri" panose="020F0502020204030204" pitchFamily="34" charset="0"/>
              </a:rPr>
              <a:t>6.  The NZETS adds a carbon tax onto what consumers pay for renewable wholesale generation</a:t>
            </a:r>
          </a:p>
        </p:txBody>
      </p:sp>
      <p:sp>
        <p:nvSpPr>
          <p:cNvPr id="3" name="Slide Number Placeholder 2">
            <a:extLst>
              <a:ext uri="{FF2B5EF4-FFF2-40B4-BE49-F238E27FC236}">
                <a16:creationId xmlns:a16="http://schemas.microsoft.com/office/drawing/2014/main" id="{E9050E03-D608-E657-C0A9-BFBC50D6799F}"/>
              </a:ext>
            </a:extLst>
          </p:cNvPr>
          <p:cNvSpPr>
            <a:spLocks noGrp="1"/>
          </p:cNvSpPr>
          <p:nvPr>
            <p:ph type="sldNum" sz="quarter" idx="12"/>
          </p:nvPr>
        </p:nvSpPr>
        <p:spPr/>
        <p:txBody>
          <a:bodyPr/>
          <a:lstStyle/>
          <a:p>
            <a:fld id="{D4221BD2-318E-4052-B081-4AA8102D7E38}" type="slidenum">
              <a:rPr lang="en-NZ" smtClean="0"/>
              <a:pPr/>
              <a:t>17</a:t>
            </a:fld>
            <a:endParaRPr lang="en-NZ"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E1E047F2-75F4-47BD-8DBD-F2732D3A8A79}"/>
              </a:ext>
            </a:extLst>
          </p:cNvPr>
          <p:cNvPicPr>
            <a:picLocks noChangeAspect="1"/>
          </p:cNvPicPr>
          <p:nvPr/>
        </p:nvPicPr>
        <p:blipFill>
          <a:blip r:embed="rId2"/>
          <a:stretch>
            <a:fillRect/>
          </a:stretch>
        </p:blipFill>
        <p:spPr>
          <a:xfrm>
            <a:off x="791613" y="756627"/>
            <a:ext cx="10621164" cy="2152939"/>
          </a:xfrm>
          <a:prstGeom prst="rect">
            <a:avLst/>
          </a:prstGeom>
          <a:ln>
            <a:solidFill>
              <a:schemeClr val="tx1"/>
            </a:solidFill>
          </a:ln>
        </p:spPr>
      </p:pic>
      <p:sp>
        <p:nvSpPr>
          <p:cNvPr id="5" name="TextBox 4">
            <a:extLst>
              <a:ext uri="{FF2B5EF4-FFF2-40B4-BE49-F238E27FC236}">
                <a16:creationId xmlns:a16="http://schemas.microsoft.com/office/drawing/2014/main" id="{2451B6D3-6D69-2710-4DC0-02D885AC108B}"/>
              </a:ext>
            </a:extLst>
          </p:cNvPr>
          <p:cNvSpPr txBox="1"/>
          <p:nvPr/>
        </p:nvSpPr>
        <p:spPr>
          <a:xfrm>
            <a:off x="7171362" y="2885830"/>
            <a:ext cx="4792261" cy="738664"/>
          </a:xfrm>
          <a:prstGeom prst="rect">
            <a:avLst/>
          </a:prstGeom>
          <a:noFill/>
        </p:spPr>
        <p:txBody>
          <a:bodyPr wrap="square" rtlCol="0">
            <a:spAutoFit/>
          </a:bodyPr>
          <a:lstStyle/>
          <a:p>
            <a:r>
              <a:rPr lang="en-NZ" sz="1400" dirty="0">
                <a:latin typeface="Calibri" panose="020F0502020204030204" pitchFamily="34" charset="0"/>
                <a:ea typeface="Calibri" panose="020F0502020204030204" pitchFamily="34" charset="0"/>
                <a:cs typeface="Calibri" panose="020F0502020204030204" pitchFamily="34" charset="0"/>
              </a:rPr>
              <a:t>Frontier Economics report 2025 p.36 </a:t>
            </a:r>
            <a:r>
              <a:rPr lang="en-NZ" sz="1400" dirty="0">
                <a:latin typeface="Calibri" panose="020F0502020204030204" pitchFamily="34" charset="0"/>
                <a:ea typeface="Calibri" panose="020F0502020204030204" pitchFamily="34" charset="0"/>
                <a:cs typeface="Calibri" panose="020F0502020204030204" pitchFamily="34" charset="0"/>
                <a:hlinkClick r:id="rId3"/>
              </a:rPr>
              <a:t>https://www.mbie.govt.nz/dmsdocument/31228-review-of-electricity-market-performance-by-frontier-economics</a:t>
            </a:r>
            <a:r>
              <a:rPr lang="en-NZ" sz="1400" dirty="0">
                <a:latin typeface="Calibri" panose="020F0502020204030204" pitchFamily="34" charset="0"/>
                <a:ea typeface="Calibri" panose="020F0502020204030204" pitchFamily="34" charset="0"/>
                <a:cs typeface="Calibri" panose="020F0502020204030204" pitchFamily="34" charset="0"/>
              </a:rPr>
              <a:t> </a:t>
            </a:r>
          </a:p>
        </p:txBody>
      </p:sp>
      <p:pic>
        <p:nvPicPr>
          <p:cNvPr id="6" name="Picture 5">
            <a:extLst>
              <a:ext uri="{FF2B5EF4-FFF2-40B4-BE49-F238E27FC236}">
                <a16:creationId xmlns:a16="http://schemas.microsoft.com/office/drawing/2014/main" id="{D603EFEE-83EC-56BA-EEDE-73AD6B0B6CF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9223" y="4174700"/>
            <a:ext cx="10173101" cy="2153866"/>
          </a:xfrm>
          <a:prstGeom prst="rect">
            <a:avLst/>
          </a:prstGeom>
          <a:noFill/>
          <a:ln>
            <a:solidFill>
              <a:schemeClr val="tx1"/>
            </a:solidFill>
          </a:ln>
        </p:spPr>
      </p:pic>
      <p:sp>
        <p:nvSpPr>
          <p:cNvPr id="7" name="TextBox 6">
            <a:extLst>
              <a:ext uri="{FF2B5EF4-FFF2-40B4-BE49-F238E27FC236}">
                <a16:creationId xmlns:a16="http://schemas.microsoft.com/office/drawing/2014/main" id="{198C1F93-8015-D7A2-FF9C-DA205DD9521F}"/>
              </a:ext>
            </a:extLst>
          </p:cNvPr>
          <p:cNvSpPr txBox="1"/>
          <p:nvPr/>
        </p:nvSpPr>
        <p:spPr>
          <a:xfrm>
            <a:off x="7482256" y="6048573"/>
            <a:ext cx="1633268" cy="307777"/>
          </a:xfrm>
          <a:prstGeom prst="rect">
            <a:avLst/>
          </a:prstGeom>
          <a:noFill/>
        </p:spPr>
        <p:txBody>
          <a:bodyPr wrap="none" rtlCol="0">
            <a:spAutoFit/>
          </a:bodyPr>
          <a:lstStyle/>
          <a:p>
            <a:r>
              <a:rPr lang="en-NZ" sz="1400" dirty="0">
                <a:latin typeface="Calibri" panose="020F0502020204030204" pitchFamily="34" charset="0"/>
                <a:ea typeface="Calibri" panose="020F0502020204030204" pitchFamily="34" charset="0"/>
                <a:cs typeface="Calibri" panose="020F0502020204030204" pitchFamily="34" charset="0"/>
              </a:rPr>
              <a:t>Frontier report p.37</a:t>
            </a:r>
          </a:p>
        </p:txBody>
      </p:sp>
      <p:sp>
        <p:nvSpPr>
          <p:cNvPr id="8" name="TextBox 7">
            <a:extLst>
              <a:ext uri="{FF2B5EF4-FFF2-40B4-BE49-F238E27FC236}">
                <a16:creationId xmlns:a16="http://schemas.microsoft.com/office/drawing/2014/main" id="{6132C87B-4F2D-6D58-2230-52389AE6B660}"/>
              </a:ext>
            </a:extLst>
          </p:cNvPr>
          <p:cNvSpPr txBox="1"/>
          <p:nvPr/>
        </p:nvSpPr>
        <p:spPr>
          <a:xfrm>
            <a:off x="1058238" y="3551077"/>
            <a:ext cx="6113124" cy="400110"/>
          </a:xfrm>
          <a:prstGeom prst="rect">
            <a:avLst/>
          </a:prstGeom>
          <a:noFill/>
        </p:spPr>
        <p:txBody>
          <a:bodyPr wrap="square" rtlCol="0">
            <a:spAutoFit/>
          </a:bodyPr>
          <a:lstStyle/>
          <a:p>
            <a:r>
              <a:rPr lang="en-NZ" sz="2000" u="sng" dirty="0">
                <a:solidFill>
                  <a:srgbClr val="FF0000"/>
                </a:solidFill>
                <a:latin typeface="Calibri" panose="020F0502020204030204" pitchFamily="34" charset="0"/>
                <a:ea typeface="Calibri" panose="020F0502020204030204" pitchFamily="34" charset="0"/>
                <a:cs typeface="Calibri" panose="020F0502020204030204" pitchFamily="34" charset="0"/>
              </a:rPr>
              <a:t>Total</a:t>
            </a:r>
            <a:r>
              <a:rPr lang="en-NZ" sz="2000" dirty="0">
                <a:solidFill>
                  <a:srgbClr val="FF0000"/>
                </a:solidFill>
                <a:latin typeface="Calibri" panose="020F0502020204030204" pitchFamily="34" charset="0"/>
                <a:ea typeface="Calibri" panose="020F0502020204030204" pitchFamily="34" charset="0"/>
                <a:cs typeface="Calibri" panose="020F0502020204030204" pitchFamily="34" charset="0"/>
              </a:rPr>
              <a:t> electricity sales revenue is around $10 billion </a:t>
            </a:r>
            <a:r>
              <a:rPr lang="en-NZ" sz="2000" dirty="0" err="1">
                <a:solidFill>
                  <a:srgbClr val="FF0000"/>
                </a:solidFill>
                <a:latin typeface="Calibri" panose="020F0502020204030204" pitchFamily="34" charset="0"/>
                <a:ea typeface="Calibri" panose="020F0502020204030204" pitchFamily="34" charset="0"/>
                <a:cs typeface="Calibri" panose="020F0502020204030204" pitchFamily="34" charset="0"/>
              </a:rPr>
              <a:t>p.a</a:t>
            </a:r>
            <a:endParaRPr lang="en-NZ"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339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2706-C7A7-A5DC-B626-C0D5A8B11BE4}"/>
              </a:ext>
            </a:extLst>
          </p:cNvPr>
          <p:cNvSpPr>
            <a:spLocks noGrp="1"/>
          </p:cNvSpPr>
          <p:nvPr>
            <p:ph type="title"/>
          </p:nvPr>
        </p:nvSpPr>
        <p:spPr>
          <a:xfrm>
            <a:off x="838200" y="269500"/>
            <a:ext cx="10515600" cy="539001"/>
          </a:xfrm>
        </p:spPr>
        <p:txBody>
          <a:bodyPr>
            <a:normAutofit/>
          </a:bodyPr>
          <a:lstStyle/>
          <a:p>
            <a:pPr algn="ctr"/>
            <a:r>
              <a:rPr lang="en-NZ" sz="2000" dirty="0">
                <a:latin typeface="Calibri" panose="020F0502020204030204" pitchFamily="34" charset="0"/>
                <a:ea typeface="Calibri" panose="020F0502020204030204" pitchFamily="34" charset="0"/>
                <a:cs typeface="Calibri" panose="020F0502020204030204" pitchFamily="34" charset="0"/>
              </a:rPr>
              <a:t>7. Retail pricing was not regulated =&gt; residential prices rose faster than prices to business</a:t>
            </a:r>
          </a:p>
        </p:txBody>
      </p:sp>
      <p:sp>
        <p:nvSpPr>
          <p:cNvPr id="3" name="Slide Number Placeholder 2">
            <a:extLst>
              <a:ext uri="{FF2B5EF4-FFF2-40B4-BE49-F238E27FC236}">
                <a16:creationId xmlns:a16="http://schemas.microsoft.com/office/drawing/2014/main" id="{193B0257-7C26-4D5F-8D48-03D796D09B1E}"/>
              </a:ext>
            </a:extLst>
          </p:cNvPr>
          <p:cNvSpPr>
            <a:spLocks noGrp="1"/>
          </p:cNvSpPr>
          <p:nvPr>
            <p:ph type="sldNum" sz="quarter" idx="12"/>
          </p:nvPr>
        </p:nvSpPr>
        <p:spPr/>
        <p:txBody>
          <a:bodyPr/>
          <a:lstStyle/>
          <a:p>
            <a:fld id="{D4221BD2-318E-4052-B081-4AA8102D7E38}" type="slidenum">
              <a:rPr lang="en-NZ" smtClean="0"/>
              <a:pPr/>
              <a:t>18</a:t>
            </a:fld>
            <a:endParaRPr lang="en-NZ"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876F0582-57FA-3899-A7F5-67AC0444BA4B}"/>
              </a:ext>
            </a:extLst>
          </p:cNvPr>
          <p:cNvPicPr>
            <a:picLocks noChangeAspect="1"/>
          </p:cNvPicPr>
          <p:nvPr/>
        </p:nvPicPr>
        <p:blipFill>
          <a:blip r:embed="rId2"/>
          <a:stretch>
            <a:fillRect/>
          </a:stretch>
        </p:blipFill>
        <p:spPr>
          <a:xfrm>
            <a:off x="939231" y="1067963"/>
            <a:ext cx="7891172" cy="5288387"/>
          </a:xfrm>
          <a:prstGeom prst="rect">
            <a:avLst/>
          </a:prstGeom>
        </p:spPr>
      </p:pic>
      <p:sp>
        <p:nvSpPr>
          <p:cNvPr id="5" name="TextBox 4">
            <a:extLst>
              <a:ext uri="{FF2B5EF4-FFF2-40B4-BE49-F238E27FC236}">
                <a16:creationId xmlns:a16="http://schemas.microsoft.com/office/drawing/2014/main" id="{BF0ACF64-8738-08E8-B375-E53E243EFB72}"/>
              </a:ext>
            </a:extLst>
          </p:cNvPr>
          <p:cNvSpPr txBox="1"/>
          <p:nvPr/>
        </p:nvSpPr>
        <p:spPr>
          <a:xfrm>
            <a:off x="7887071" y="883297"/>
            <a:ext cx="3126825" cy="830997"/>
          </a:xfrm>
          <a:prstGeom prst="rect">
            <a:avLst/>
          </a:prstGeom>
          <a:noFill/>
        </p:spPr>
        <p:txBody>
          <a:bodyPr wrap="square" rtlCol="0">
            <a:spAutoFit/>
          </a:bodyPr>
          <a:lstStyle/>
          <a:p>
            <a:pPr algn="ctr"/>
            <a:r>
              <a:rPr lang="en-NZ" sz="2400" b="1" dirty="0">
                <a:solidFill>
                  <a:srgbClr val="7030A0"/>
                </a:solidFill>
                <a:latin typeface="Calibri" panose="020F0502020204030204" pitchFamily="34" charset="0"/>
                <a:ea typeface="Calibri" panose="020F0502020204030204" pitchFamily="34" charset="0"/>
                <a:cs typeface="Calibri" panose="020F0502020204030204" pitchFamily="34" charset="0"/>
              </a:rPr>
              <a:t>Monopoly pricing hits the demand curve</a:t>
            </a:r>
          </a:p>
        </p:txBody>
      </p:sp>
      <p:cxnSp>
        <p:nvCxnSpPr>
          <p:cNvPr id="6" name="Straight Arrow Connector 5">
            <a:extLst>
              <a:ext uri="{FF2B5EF4-FFF2-40B4-BE49-F238E27FC236}">
                <a16:creationId xmlns:a16="http://schemas.microsoft.com/office/drawing/2014/main" id="{581369BF-78A2-DA81-F985-8189C3FE01D1}"/>
              </a:ext>
            </a:extLst>
          </p:cNvPr>
          <p:cNvCxnSpPr>
            <a:cxnSpLocks/>
          </p:cNvCxnSpPr>
          <p:nvPr/>
        </p:nvCxnSpPr>
        <p:spPr>
          <a:xfrm flipH="1">
            <a:off x="6159357" y="1199730"/>
            <a:ext cx="1845867" cy="611916"/>
          </a:xfrm>
          <a:prstGeom prst="straightConnector1">
            <a:avLst/>
          </a:prstGeom>
          <a:ln w="38100">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D2403E3-0D5C-270A-5D79-94FEEADDDB8D}"/>
              </a:ext>
            </a:extLst>
          </p:cNvPr>
          <p:cNvSpPr txBox="1"/>
          <p:nvPr/>
        </p:nvSpPr>
        <p:spPr>
          <a:xfrm>
            <a:off x="8005224" y="4754832"/>
            <a:ext cx="2970145" cy="1569660"/>
          </a:xfrm>
          <a:prstGeom prst="rect">
            <a:avLst/>
          </a:prstGeom>
          <a:noFill/>
        </p:spPr>
        <p:txBody>
          <a:bodyPr wrap="square" rtlCol="0">
            <a:spAutoFit/>
          </a:bodyPr>
          <a:lstStyle/>
          <a:p>
            <a:pPr algn="ctr"/>
            <a:r>
              <a:rPr lang="en-NZ" sz="2400" b="1" dirty="0" err="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Gentailer</a:t>
            </a:r>
            <a:r>
              <a:rPr lang="en-NZ" sz="2400" b="1"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price-gouging shifts to industry from 2018, accelerates 2023</a:t>
            </a:r>
          </a:p>
        </p:txBody>
      </p:sp>
      <p:cxnSp>
        <p:nvCxnSpPr>
          <p:cNvPr id="8" name="Straight Arrow Connector 7">
            <a:extLst>
              <a:ext uri="{FF2B5EF4-FFF2-40B4-BE49-F238E27FC236}">
                <a16:creationId xmlns:a16="http://schemas.microsoft.com/office/drawing/2014/main" id="{DA5326B8-CA3A-9875-6913-62D92C709360}"/>
              </a:ext>
            </a:extLst>
          </p:cNvPr>
          <p:cNvCxnSpPr>
            <a:cxnSpLocks/>
          </p:cNvCxnSpPr>
          <p:nvPr/>
        </p:nvCxnSpPr>
        <p:spPr>
          <a:xfrm flipH="1" flipV="1">
            <a:off x="7082290" y="3778040"/>
            <a:ext cx="1075391" cy="1074144"/>
          </a:xfrm>
          <a:prstGeom prst="straightConnector1">
            <a:avLst/>
          </a:prstGeom>
          <a:ln w="38100">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766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FDF3E-A875-261D-25AD-0823D5BB83F5}"/>
              </a:ext>
            </a:extLst>
          </p:cNvPr>
          <p:cNvSpPr>
            <a:spLocks noGrp="1"/>
          </p:cNvSpPr>
          <p:nvPr>
            <p:ph type="title"/>
          </p:nvPr>
        </p:nvSpPr>
        <p:spPr>
          <a:xfrm>
            <a:off x="838200" y="136525"/>
            <a:ext cx="10515600" cy="857500"/>
          </a:xfrm>
        </p:spPr>
        <p:txBody>
          <a:bodyPr>
            <a:noAutofit/>
          </a:bodyPr>
          <a:lstStyle/>
          <a:p>
            <a:pPr algn="ctr"/>
            <a:r>
              <a:rPr lang="en-NZ" sz="2400" dirty="0">
                <a:latin typeface="Calibri" panose="020F0502020204030204" pitchFamily="34" charset="0"/>
                <a:ea typeface="Calibri" panose="020F0502020204030204" pitchFamily="34" charset="0"/>
                <a:cs typeface="Calibri" panose="020F0502020204030204" pitchFamily="34" charset="0"/>
              </a:rPr>
              <a:t>The big promise: despite all the above, corporatisation and privatisation would increase efficiency and hence productivity and so would lower the price </a:t>
            </a:r>
          </a:p>
        </p:txBody>
      </p:sp>
      <p:sp>
        <p:nvSpPr>
          <p:cNvPr id="4" name="Slide Number Placeholder 3">
            <a:extLst>
              <a:ext uri="{FF2B5EF4-FFF2-40B4-BE49-F238E27FC236}">
                <a16:creationId xmlns:a16="http://schemas.microsoft.com/office/drawing/2014/main" id="{C40A58F5-3056-944C-0507-2BA11A13E9CD}"/>
              </a:ext>
            </a:extLst>
          </p:cNvPr>
          <p:cNvSpPr>
            <a:spLocks noGrp="1"/>
          </p:cNvSpPr>
          <p:nvPr>
            <p:ph type="sldNum" sz="quarter" idx="12"/>
          </p:nvPr>
        </p:nvSpPr>
        <p:spPr/>
        <p:txBody>
          <a:bodyPr/>
          <a:lstStyle/>
          <a:p>
            <a:fld id="{D4221BD2-318E-4052-B081-4AA8102D7E38}" type="slidenum">
              <a:rPr lang="en-NZ" smtClean="0"/>
              <a:t>19</a:t>
            </a:fld>
            <a:endParaRPr lang="en-NZ"/>
          </a:p>
        </p:txBody>
      </p:sp>
      <p:pic>
        <p:nvPicPr>
          <p:cNvPr id="5" name="Picture 4">
            <a:extLst>
              <a:ext uri="{FF2B5EF4-FFF2-40B4-BE49-F238E27FC236}">
                <a16:creationId xmlns:a16="http://schemas.microsoft.com/office/drawing/2014/main" id="{6C438EAC-4A5A-14AD-41E1-F2621FB3F9A5}"/>
              </a:ext>
            </a:extLst>
          </p:cNvPr>
          <p:cNvPicPr>
            <a:picLocks noChangeAspect="1"/>
          </p:cNvPicPr>
          <p:nvPr/>
        </p:nvPicPr>
        <p:blipFill>
          <a:blip r:embed="rId2"/>
          <a:stretch>
            <a:fillRect/>
          </a:stretch>
        </p:blipFill>
        <p:spPr>
          <a:xfrm>
            <a:off x="1366462" y="1504452"/>
            <a:ext cx="7736441" cy="5034460"/>
          </a:xfrm>
          <a:prstGeom prst="rect">
            <a:avLst/>
          </a:prstGeom>
        </p:spPr>
      </p:pic>
      <p:sp>
        <p:nvSpPr>
          <p:cNvPr id="7" name="TextBox 6">
            <a:extLst>
              <a:ext uri="{FF2B5EF4-FFF2-40B4-BE49-F238E27FC236}">
                <a16:creationId xmlns:a16="http://schemas.microsoft.com/office/drawing/2014/main" id="{0955423E-5982-8AAA-7B2F-8D2C3CDF17B2}"/>
              </a:ext>
            </a:extLst>
          </p:cNvPr>
          <p:cNvSpPr txBox="1"/>
          <p:nvPr/>
        </p:nvSpPr>
        <p:spPr>
          <a:xfrm>
            <a:off x="2838399" y="1321889"/>
            <a:ext cx="3929537" cy="584775"/>
          </a:xfrm>
          <a:prstGeom prst="rect">
            <a:avLst/>
          </a:prstGeom>
          <a:noFill/>
        </p:spPr>
        <p:txBody>
          <a:bodyPr wrap="none" rtlCol="0">
            <a:spAutoFit/>
          </a:bodyPr>
          <a:lstStyle/>
          <a:p>
            <a:pPr algn="ctr"/>
            <a:r>
              <a:rPr lang="en-NZ" sz="2000" dirty="0">
                <a:latin typeface="Calibri" panose="020F0502020204030204" pitchFamily="34" charset="0"/>
                <a:ea typeface="Calibri" panose="020F0502020204030204" pitchFamily="34" charset="0"/>
                <a:cs typeface="Calibri" panose="020F0502020204030204" pitchFamily="34" charset="0"/>
              </a:rPr>
              <a:t>Multifactor productivity: two trends</a:t>
            </a:r>
          </a:p>
          <a:p>
            <a:pPr algn="ctr"/>
            <a:r>
              <a:rPr lang="en-NZ" sz="1200" dirty="0">
                <a:latin typeface="Calibri" panose="020F0502020204030204" pitchFamily="34" charset="0"/>
                <a:ea typeface="Calibri" panose="020F0502020204030204" pitchFamily="34" charset="0"/>
                <a:cs typeface="Calibri" panose="020F0502020204030204" pitchFamily="34" charset="0"/>
              </a:rPr>
              <a:t>Source: Statistics NZ </a:t>
            </a:r>
            <a:r>
              <a:rPr lang="en-NZ" sz="1200" dirty="0" err="1">
                <a:latin typeface="Calibri" panose="020F0502020204030204" pitchFamily="34" charset="0"/>
                <a:ea typeface="Calibri" panose="020F0502020204030204" pitchFamily="34" charset="0"/>
                <a:cs typeface="Calibri" panose="020F0502020204030204" pitchFamily="34" charset="0"/>
              </a:rPr>
              <a:t>Infoshare</a:t>
            </a:r>
            <a:r>
              <a:rPr lang="en-NZ" sz="1200" dirty="0">
                <a:latin typeface="Calibri" panose="020F0502020204030204" pitchFamily="34" charset="0"/>
                <a:ea typeface="Calibri" panose="020F0502020204030204" pitchFamily="34" charset="0"/>
                <a:cs typeface="Calibri" panose="020F0502020204030204" pitchFamily="34" charset="0"/>
              </a:rPr>
              <a:t> Table PRD014AA</a:t>
            </a:r>
          </a:p>
        </p:txBody>
      </p:sp>
      <p:sp>
        <p:nvSpPr>
          <p:cNvPr id="8" name="TextBox 7">
            <a:extLst>
              <a:ext uri="{FF2B5EF4-FFF2-40B4-BE49-F238E27FC236}">
                <a16:creationId xmlns:a16="http://schemas.microsoft.com/office/drawing/2014/main" id="{B95C9B4C-2F3E-C4BD-8FB6-8CFB63F8C3DD}"/>
              </a:ext>
            </a:extLst>
          </p:cNvPr>
          <p:cNvSpPr txBox="1"/>
          <p:nvPr/>
        </p:nvSpPr>
        <p:spPr>
          <a:xfrm>
            <a:off x="9667981" y="4537788"/>
            <a:ext cx="2414427" cy="1200329"/>
          </a:xfrm>
          <a:prstGeom prst="rect">
            <a:avLst/>
          </a:prstGeom>
          <a:noFill/>
        </p:spPr>
        <p:txBody>
          <a:bodyPr wrap="square" rtlCol="0">
            <a:spAutoFit/>
          </a:bodyPr>
          <a:lstStyle/>
          <a:p>
            <a:r>
              <a:rPr lang="en-NZ" dirty="0">
                <a:solidFill>
                  <a:srgbClr val="C00000"/>
                </a:solidFill>
              </a:rPr>
              <a:t>In 2024: </a:t>
            </a:r>
          </a:p>
          <a:p>
            <a:r>
              <a:rPr lang="en-NZ" dirty="0">
                <a:solidFill>
                  <a:srgbClr val="C00000"/>
                </a:solidFill>
              </a:rPr>
              <a:t>18% below 1978</a:t>
            </a:r>
          </a:p>
          <a:p>
            <a:r>
              <a:rPr lang="en-NZ" dirty="0">
                <a:solidFill>
                  <a:srgbClr val="C00000"/>
                </a:solidFill>
              </a:rPr>
              <a:t>35% below 1986</a:t>
            </a:r>
          </a:p>
          <a:p>
            <a:r>
              <a:rPr lang="en-NZ" dirty="0">
                <a:solidFill>
                  <a:srgbClr val="C00000"/>
                </a:solidFill>
              </a:rPr>
              <a:t>46% below 1996 </a:t>
            </a:r>
          </a:p>
        </p:txBody>
      </p:sp>
      <p:sp>
        <p:nvSpPr>
          <p:cNvPr id="9" name="Arrow: Right 8">
            <a:extLst>
              <a:ext uri="{FF2B5EF4-FFF2-40B4-BE49-F238E27FC236}">
                <a16:creationId xmlns:a16="http://schemas.microsoft.com/office/drawing/2014/main" id="{DEEF052D-9FA4-F18B-FF6D-51E9CF20F22F}"/>
              </a:ext>
            </a:extLst>
          </p:cNvPr>
          <p:cNvSpPr/>
          <p:nvPr/>
        </p:nvSpPr>
        <p:spPr>
          <a:xfrm rot="10800000">
            <a:off x="9030983" y="4890499"/>
            <a:ext cx="636997" cy="657546"/>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5388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DD0B1-65D0-02A0-F17F-886726010333}"/>
              </a:ext>
            </a:extLst>
          </p:cNvPr>
          <p:cNvSpPr>
            <a:spLocks noGrp="1"/>
          </p:cNvSpPr>
          <p:nvPr>
            <p:ph type="title"/>
          </p:nvPr>
        </p:nvSpPr>
        <p:spPr>
          <a:xfrm>
            <a:off x="910120" y="2317215"/>
            <a:ext cx="10515600" cy="1325563"/>
          </a:xfrm>
        </p:spPr>
        <p:txBody>
          <a:bodyPr>
            <a:normAutofit/>
          </a:bodyPr>
          <a:lstStyle/>
          <a:p>
            <a:pPr algn="ctr"/>
            <a:r>
              <a:rPr lang="en-NZ" dirty="0">
                <a:latin typeface="Calibri" panose="020F0502020204030204" pitchFamily="34" charset="0"/>
                <a:ea typeface="Calibri" panose="020F0502020204030204" pitchFamily="34" charset="0"/>
                <a:cs typeface="Calibri" panose="020F0502020204030204" pitchFamily="34" charset="0"/>
              </a:rPr>
              <a:t>The new competitive threat that should bring prices down</a:t>
            </a:r>
            <a:endParaRPr lang="en-NZ" dirty="0"/>
          </a:p>
        </p:txBody>
      </p:sp>
      <p:sp>
        <p:nvSpPr>
          <p:cNvPr id="3" name="Slide Number Placeholder 2">
            <a:extLst>
              <a:ext uri="{FF2B5EF4-FFF2-40B4-BE49-F238E27FC236}">
                <a16:creationId xmlns:a16="http://schemas.microsoft.com/office/drawing/2014/main" id="{EFA2F4B7-6D25-7C9C-D64D-7F8389E56659}"/>
              </a:ext>
            </a:extLst>
          </p:cNvPr>
          <p:cNvSpPr>
            <a:spLocks noGrp="1"/>
          </p:cNvSpPr>
          <p:nvPr>
            <p:ph type="sldNum" sz="quarter" idx="12"/>
          </p:nvPr>
        </p:nvSpPr>
        <p:spPr/>
        <p:txBody>
          <a:bodyPr/>
          <a:lstStyle/>
          <a:p>
            <a:fld id="{D4221BD2-318E-4052-B081-4AA8102D7E38}" type="slidenum">
              <a:rPr lang="en-NZ" smtClean="0"/>
              <a:pPr/>
              <a:t>20</a:t>
            </a:fld>
            <a:endParaRPr lang="en-NZ"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6985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763515-505B-E62A-C081-7DCF827E7F12}"/>
              </a:ext>
            </a:extLst>
          </p:cNvPr>
          <p:cNvSpPr>
            <a:spLocks noGrp="1"/>
          </p:cNvSpPr>
          <p:nvPr>
            <p:ph type="ftr" sz="quarter" idx="11"/>
          </p:nvPr>
        </p:nvSpPr>
        <p:spPr/>
        <p:txBody>
          <a:bodyPr/>
          <a:lstStyle/>
          <a:p>
            <a:r>
              <a:rPr lang="en-NZ"/>
              <a:t>Masterton March 2026</a:t>
            </a:r>
          </a:p>
        </p:txBody>
      </p:sp>
      <p:sp>
        <p:nvSpPr>
          <p:cNvPr id="3" name="Slide Number Placeholder 2">
            <a:extLst>
              <a:ext uri="{FF2B5EF4-FFF2-40B4-BE49-F238E27FC236}">
                <a16:creationId xmlns:a16="http://schemas.microsoft.com/office/drawing/2014/main" id="{A9A8AE04-8DFC-9CEF-8A13-DC8F9BA70F7F}"/>
              </a:ext>
            </a:extLst>
          </p:cNvPr>
          <p:cNvSpPr>
            <a:spLocks noGrp="1"/>
          </p:cNvSpPr>
          <p:nvPr>
            <p:ph type="sldNum" sz="quarter" idx="12"/>
          </p:nvPr>
        </p:nvSpPr>
        <p:spPr/>
        <p:txBody>
          <a:bodyPr/>
          <a:lstStyle/>
          <a:p>
            <a:fld id="{17602FDC-B7B5-4570-B33F-FB3089CF334A}" type="slidenum">
              <a:rPr lang="en-NZ" smtClean="0"/>
              <a:t>21</a:t>
            </a:fld>
            <a:endParaRPr lang="en-NZ"/>
          </a:p>
        </p:txBody>
      </p:sp>
      <p:pic>
        <p:nvPicPr>
          <p:cNvPr id="5" name="Picture 4">
            <a:extLst>
              <a:ext uri="{FF2B5EF4-FFF2-40B4-BE49-F238E27FC236}">
                <a16:creationId xmlns:a16="http://schemas.microsoft.com/office/drawing/2014/main" id="{71891BAF-472E-8C7C-3453-BBEAB4C0F091}"/>
              </a:ext>
            </a:extLst>
          </p:cNvPr>
          <p:cNvPicPr>
            <a:picLocks noChangeAspect="1"/>
          </p:cNvPicPr>
          <p:nvPr/>
        </p:nvPicPr>
        <p:blipFill>
          <a:blip r:embed="rId2"/>
          <a:stretch>
            <a:fillRect/>
          </a:stretch>
        </p:blipFill>
        <p:spPr>
          <a:xfrm>
            <a:off x="965770" y="1128018"/>
            <a:ext cx="6724375" cy="5729982"/>
          </a:xfrm>
          <a:prstGeom prst="rect">
            <a:avLst/>
          </a:prstGeom>
        </p:spPr>
      </p:pic>
      <p:sp>
        <p:nvSpPr>
          <p:cNvPr id="6" name="TextBox 5">
            <a:extLst>
              <a:ext uri="{FF2B5EF4-FFF2-40B4-BE49-F238E27FC236}">
                <a16:creationId xmlns:a16="http://schemas.microsoft.com/office/drawing/2014/main" id="{0FEDBBBA-9666-B6E2-1DD4-42DF3DA82961}"/>
              </a:ext>
            </a:extLst>
          </p:cNvPr>
          <p:cNvSpPr txBox="1"/>
          <p:nvPr/>
        </p:nvSpPr>
        <p:spPr>
          <a:xfrm>
            <a:off x="8305800" y="5383658"/>
            <a:ext cx="3886200" cy="646331"/>
          </a:xfrm>
          <a:prstGeom prst="rect">
            <a:avLst/>
          </a:prstGeom>
          <a:noFill/>
        </p:spPr>
        <p:txBody>
          <a:bodyPr wrap="square" rtlCol="0">
            <a:spAutoFit/>
          </a:bodyPr>
          <a:lstStyle/>
          <a:p>
            <a:r>
              <a:rPr lang="en-NZ" sz="1200" dirty="0">
                <a:latin typeface="Calibri" panose="020F0502020204030204" pitchFamily="34" charset="0"/>
                <a:ea typeface="Calibri" panose="020F0502020204030204" pitchFamily="34" charset="0"/>
                <a:cs typeface="Calibri" panose="020F0502020204030204" pitchFamily="34" charset="0"/>
              </a:rPr>
              <a:t>Concept Consulting chart at 2023 from </a:t>
            </a:r>
            <a:r>
              <a:rPr lang="en-NZ" sz="1200" dirty="0">
                <a:latin typeface="Calibri" panose="020F0502020204030204" pitchFamily="34" charset="0"/>
                <a:ea typeface="Calibri" panose="020F0502020204030204" pitchFamily="34" charset="0"/>
                <a:cs typeface="Calibri" panose="020F0502020204030204" pitchFamily="34" charset="0"/>
                <a:hlinkClick r:id="rId3"/>
              </a:rPr>
              <a:t>https://www.ea.govt.nz/documents/4414/Generation_Investment_Survey_-_2023_update.pdf</a:t>
            </a:r>
            <a:r>
              <a:rPr lang="en-NZ" sz="1200" dirty="0">
                <a:latin typeface="Calibri" panose="020F0502020204030204" pitchFamily="34" charset="0"/>
                <a:ea typeface="Calibri" panose="020F0502020204030204" pitchFamily="34" charset="0"/>
                <a:cs typeface="Calibri" panose="020F0502020204030204" pitchFamily="34" charset="0"/>
              </a:rPr>
              <a:t> </a:t>
            </a:r>
          </a:p>
        </p:txBody>
      </p:sp>
      <p:sp>
        <p:nvSpPr>
          <p:cNvPr id="4" name="Title 1">
            <a:extLst>
              <a:ext uri="{FF2B5EF4-FFF2-40B4-BE49-F238E27FC236}">
                <a16:creationId xmlns:a16="http://schemas.microsoft.com/office/drawing/2014/main" id="{55E2E327-49AE-417C-CC65-9C48ECE49006}"/>
              </a:ext>
            </a:extLst>
          </p:cNvPr>
          <p:cNvSpPr txBox="1">
            <a:spLocks/>
          </p:cNvSpPr>
          <p:nvPr/>
        </p:nvSpPr>
        <p:spPr>
          <a:xfrm>
            <a:off x="308225" y="25400"/>
            <a:ext cx="11527603" cy="10772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NZ" sz="1800" dirty="0">
                <a:latin typeface="Calibri" panose="020F0502020204030204" pitchFamily="34" charset="0"/>
                <a:ea typeface="Calibri" panose="020F0502020204030204" pitchFamily="34" charset="0"/>
                <a:cs typeface="Calibri" panose="020F0502020204030204" pitchFamily="34" charset="0"/>
              </a:rPr>
              <a:t>If Long Run Marginal Cost is increasing, then increased demand means higher price over time, so low-cost suppliers’ high profits are secure</a:t>
            </a:r>
            <a:br>
              <a:rPr lang="en-NZ" sz="1800" dirty="0">
                <a:latin typeface="Calibri" panose="020F0502020204030204" pitchFamily="34" charset="0"/>
                <a:ea typeface="Calibri" panose="020F0502020204030204" pitchFamily="34" charset="0"/>
                <a:cs typeface="Calibri" panose="020F0502020204030204" pitchFamily="34" charset="0"/>
              </a:rPr>
            </a:br>
            <a:r>
              <a:rPr lang="en-NZ" sz="900" dirty="0">
                <a:solidFill>
                  <a:schemeClr val="bg1"/>
                </a:solidFill>
                <a:latin typeface="Calibri" panose="020F0502020204030204" pitchFamily="34" charset="0"/>
                <a:ea typeface="Calibri" panose="020F0502020204030204" pitchFamily="34" charset="0"/>
                <a:cs typeface="Calibri" panose="020F0502020204030204" pitchFamily="34" charset="0"/>
              </a:rPr>
              <a:t>y</a:t>
            </a:r>
            <a:br>
              <a:rPr lang="en-NZ" sz="1800" dirty="0">
                <a:latin typeface="Calibri" panose="020F0502020204030204" pitchFamily="34" charset="0"/>
                <a:ea typeface="Calibri" panose="020F0502020204030204" pitchFamily="34" charset="0"/>
                <a:cs typeface="Calibri" panose="020F0502020204030204" pitchFamily="34" charset="0"/>
              </a:rPr>
            </a:br>
            <a:r>
              <a:rPr lang="en-NZ" sz="1800" dirty="0">
                <a:latin typeface="Calibri" panose="020F0502020204030204" pitchFamily="34" charset="0"/>
                <a:ea typeface="Calibri" panose="020F0502020204030204" pitchFamily="34" charset="0"/>
                <a:cs typeface="Calibri" panose="020F0502020204030204" pitchFamily="34" charset="0"/>
              </a:rPr>
              <a:t>If Long Run Marginal Cost is </a:t>
            </a:r>
            <a:r>
              <a:rPr lang="en-NZ" sz="1800" u="sng" dirty="0">
                <a:latin typeface="Calibri" panose="020F0502020204030204" pitchFamily="34" charset="0"/>
                <a:ea typeface="Calibri" panose="020F0502020204030204" pitchFamily="34" charset="0"/>
                <a:cs typeface="Calibri" panose="020F0502020204030204" pitchFamily="34" charset="0"/>
              </a:rPr>
              <a:t>below</a:t>
            </a:r>
            <a:r>
              <a:rPr lang="en-NZ" sz="1800" dirty="0">
                <a:latin typeface="Calibri" panose="020F0502020204030204" pitchFamily="34" charset="0"/>
                <a:ea typeface="Calibri" panose="020F0502020204030204" pitchFamily="34" charset="0"/>
                <a:cs typeface="Calibri" panose="020F0502020204030204" pitchFamily="34" charset="0"/>
              </a:rPr>
              <a:t> the prevailing price then the profits of incumbent producers are threatened</a:t>
            </a:r>
          </a:p>
        </p:txBody>
      </p:sp>
    </p:spTree>
    <p:extLst>
      <p:ext uri="{BB962C8B-B14F-4D97-AF65-F5344CB8AC3E}">
        <p14:creationId xmlns:p14="http://schemas.microsoft.com/office/powerpoint/2010/main" val="1196528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8C508-AC04-E8A8-54C6-1F1C9E6BB6A9}"/>
              </a:ext>
            </a:extLst>
          </p:cNvPr>
          <p:cNvSpPr>
            <a:spLocks noGrp="1"/>
          </p:cNvSpPr>
          <p:nvPr>
            <p:ph type="title"/>
          </p:nvPr>
        </p:nvSpPr>
        <p:spPr>
          <a:xfrm>
            <a:off x="922756" y="136525"/>
            <a:ext cx="10515600" cy="767601"/>
          </a:xfrm>
        </p:spPr>
        <p:txBody>
          <a:bodyPr>
            <a:noAutofit/>
          </a:bodyPr>
          <a:lstStyle/>
          <a:p>
            <a:pPr algn="ctr"/>
            <a:r>
              <a:rPr lang="en-NZ" sz="2000" dirty="0">
                <a:latin typeface="Calibri" panose="020F0502020204030204" pitchFamily="34" charset="0"/>
                <a:ea typeface="Calibri" panose="020F0502020204030204" pitchFamily="34" charset="0"/>
                <a:cs typeface="Calibri" panose="020F0502020204030204" pitchFamily="34" charset="0"/>
              </a:rPr>
              <a:t>There is now “competition for the market” by a new source of supply from outside the grid-</a:t>
            </a:r>
            <a:r>
              <a:rPr lang="en-NZ" sz="2000" dirty="0" err="1">
                <a:latin typeface="Calibri" panose="020F0502020204030204" pitchFamily="34" charset="0"/>
                <a:ea typeface="Calibri" panose="020F0502020204030204" pitchFamily="34" charset="0"/>
                <a:cs typeface="Calibri" panose="020F0502020204030204" pitchFamily="34" charset="0"/>
              </a:rPr>
              <a:t>gentailer</a:t>
            </a:r>
            <a:r>
              <a:rPr lang="en-NZ" sz="2000" dirty="0">
                <a:latin typeface="Calibri" panose="020F0502020204030204" pitchFamily="34" charset="0"/>
                <a:ea typeface="Calibri" panose="020F0502020204030204" pitchFamily="34" charset="0"/>
                <a:cs typeface="Calibri" panose="020F0502020204030204" pitchFamily="34" charset="0"/>
              </a:rPr>
              <a:t> complex</a:t>
            </a:r>
          </a:p>
        </p:txBody>
      </p:sp>
      <p:sp>
        <p:nvSpPr>
          <p:cNvPr id="3" name="Slide Number Placeholder 2">
            <a:extLst>
              <a:ext uri="{FF2B5EF4-FFF2-40B4-BE49-F238E27FC236}">
                <a16:creationId xmlns:a16="http://schemas.microsoft.com/office/drawing/2014/main" id="{E2245E09-8B8D-F0C8-F095-ECE68E2FD656}"/>
              </a:ext>
            </a:extLst>
          </p:cNvPr>
          <p:cNvSpPr>
            <a:spLocks noGrp="1"/>
          </p:cNvSpPr>
          <p:nvPr>
            <p:ph type="sldNum" sz="quarter" idx="12"/>
          </p:nvPr>
        </p:nvSpPr>
        <p:spPr/>
        <p:txBody>
          <a:bodyPr/>
          <a:lstStyle/>
          <a:p>
            <a:fld id="{D4221BD2-318E-4052-B081-4AA8102D7E38}" type="slidenum">
              <a:rPr lang="en-NZ" smtClean="0"/>
              <a:pPr/>
              <a:t>22</a:t>
            </a:fld>
            <a:endParaRPr lang="en-NZ"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Electricity cost comparisons in homes">
            <a:extLst>
              <a:ext uri="{FF2B5EF4-FFF2-40B4-BE49-F238E27FC236}">
                <a16:creationId xmlns:a16="http://schemas.microsoft.com/office/drawing/2014/main" id="{6151B16A-23A2-EDF2-C162-31A3218D33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0298" y="1388501"/>
            <a:ext cx="9085395" cy="4376790"/>
          </a:xfrm>
          <a:prstGeom prst="rect">
            <a:avLst/>
          </a:prstGeom>
          <a:noFill/>
          <a:ln>
            <a:noFill/>
          </a:ln>
        </p:spPr>
      </p:pic>
      <p:sp>
        <p:nvSpPr>
          <p:cNvPr id="5" name="TextBox 4">
            <a:extLst>
              <a:ext uri="{FF2B5EF4-FFF2-40B4-BE49-F238E27FC236}">
                <a16:creationId xmlns:a16="http://schemas.microsoft.com/office/drawing/2014/main" id="{85B3E2C8-CEC0-645C-C05A-06D2C3D21C76}"/>
              </a:ext>
            </a:extLst>
          </p:cNvPr>
          <p:cNvSpPr txBox="1"/>
          <p:nvPr/>
        </p:nvSpPr>
        <p:spPr>
          <a:xfrm>
            <a:off x="4993240" y="6249666"/>
            <a:ext cx="4797788" cy="307777"/>
          </a:xfrm>
          <a:prstGeom prst="rect">
            <a:avLst/>
          </a:prstGeom>
          <a:noFill/>
        </p:spPr>
        <p:txBody>
          <a:bodyPr wrap="none" rtlCol="0">
            <a:spAutoFit/>
          </a:bodyPr>
          <a:lstStyle/>
          <a:p>
            <a:r>
              <a:rPr lang="en-NZ" sz="1400" dirty="0">
                <a:latin typeface="Calibri" panose="020F0502020204030204" pitchFamily="34" charset="0"/>
                <a:ea typeface="Calibri" panose="020F0502020204030204" pitchFamily="34" charset="0"/>
                <a:cs typeface="Calibri" panose="020F0502020204030204" pitchFamily="34" charset="0"/>
              </a:rPr>
              <a:t>Source: Mike Casey of Rewiring NZ, </a:t>
            </a:r>
            <a:r>
              <a:rPr lang="en-NZ" sz="1400" i="1" dirty="0">
                <a:latin typeface="Calibri" panose="020F0502020204030204" pitchFamily="34" charset="0"/>
                <a:ea typeface="Calibri" panose="020F0502020204030204" pitchFamily="34" charset="0"/>
                <a:cs typeface="Calibri" panose="020F0502020204030204" pitchFamily="34" charset="0"/>
              </a:rPr>
              <a:t>Newsroom</a:t>
            </a:r>
            <a:r>
              <a:rPr lang="en-NZ" sz="1400" dirty="0">
                <a:latin typeface="Calibri" panose="020F0502020204030204" pitchFamily="34" charset="0"/>
                <a:ea typeface="Calibri" panose="020F0502020204030204" pitchFamily="34" charset="0"/>
                <a:cs typeface="Calibri" panose="020F0502020204030204" pitchFamily="34" charset="0"/>
              </a:rPr>
              <a:t> 4 February 2026</a:t>
            </a:r>
          </a:p>
        </p:txBody>
      </p:sp>
      <p:sp>
        <p:nvSpPr>
          <p:cNvPr id="6" name="TextBox 5">
            <a:extLst>
              <a:ext uri="{FF2B5EF4-FFF2-40B4-BE49-F238E27FC236}">
                <a16:creationId xmlns:a16="http://schemas.microsoft.com/office/drawing/2014/main" id="{A70A69FB-12AD-8536-BF97-51DECB4034E9}"/>
              </a:ext>
            </a:extLst>
          </p:cNvPr>
          <p:cNvSpPr txBox="1"/>
          <p:nvPr/>
        </p:nvSpPr>
        <p:spPr>
          <a:xfrm>
            <a:off x="246579" y="1203835"/>
            <a:ext cx="1173719" cy="369332"/>
          </a:xfrm>
          <a:prstGeom prst="rect">
            <a:avLst/>
          </a:prstGeom>
          <a:noFill/>
        </p:spPr>
        <p:txBody>
          <a:bodyPr wrap="none" rtlCol="0">
            <a:spAutoFit/>
          </a:bodyPr>
          <a:lstStyle/>
          <a:p>
            <a:r>
              <a:rPr lang="en-NZ" dirty="0"/>
              <a:t>$ per kWh</a:t>
            </a:r>
          </a:p>
        </p:txBody>
      </p:sp>
    </p:spTree>
    <p:extLst>
      <p:ext uri="{BB962C8B-B14F-4D97-AF65-F5344CB8AC3E}">
        <p14:creationId xmlns:p14="http://schemas.microsoft.com/office/powerpoint/2010/main" val="334589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rrow: Right 14">
            <a:extLst>
              <a:ext uri="{FF2B5EF4-FFF2-40B4-BE49-F238E27FC236}">
                <a16:creationId xmlns:a16="http://schemas.microsoft.com/office/drawing/2014/main" id="{63E40ACD-F42E-5839-008F-F4CDE04EC762}"/>
              </a:ext>
            </a:extLst>
          </p:cNvPr>
          <p:cNvSpPr/>
          <p:nvPr/>
        </p:nvSpPr>
        <p:spPr>
          <a:xfrm>
            <a:off x="3357088" y="4413249"/>
            <a:ext cx="1756409" cy="1400136"/>
          </a:xfrm>
          <a:prstGeom prst="rightArrow">
            <a:avLst>
              <a:gd name="adj1" fmla="val 50000"/>
              <a:gd name="adj2" fmla="val 48000"/>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27" name="Arrow: Right 26">
            <a:extLst>
              <a:ext uri="{FF2B5EF4-FFF2-40B4-BE49-F238E27FC236}">
                <a16:creationId xmlns:a16="http://schemas.microsoft.com/office/drawing/2014/main" id="{AE777F6B-7F25-8241-86FA-205914004715}"/>
              </a:ext>
            </a:extLst>
          </p:cNvPr>
          <p:cNvSpPr/>
          <p:nvPr/>
        </p:nvSpPr>
        <p:spPr>
          <a:xfrm rot="21220802">
            <a:off x="3414317" y="2427175"/>
            <a:ext cx="1883600" cy="1342436"/>
          </a:xfrm>
          <a:prstGeom prst="rightArrow">
            <a:avLst>
              <a:gd name="adj1" fmla="val 50000"/>
              <a:gd name="adj2" fmla="val 48000"/>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11" name="Arrow: Right 10">
            <a:extLst>
              <a:ext uri="{FF2B5EF4-FFF2-40B4-BE49-F238E27FC236}">
                <a16:creationId xmlns:a16="http://schemas.microsoft.com/office/drawing/2014/main" id="{727291CE-42A6-1F0E-584E-B95038DDC9C0}"/>
              </a:ext>
            </a:extLst>
          </p:cNvPr>
          <p:cNvSpPr/>
          <p:nvPr/>
        </p:nvSpPr>
        <p:spPr>
          <a:xfrm rot="266351">
            <a:off x="3511655" y="1326320"/>
            <a:ext cx="1846130" cy="1342436"/>
          </a:xfrm>
          <a:prstGeom prst="rightArrow">
            <a:avLst>
              <a:gd name="adj1" fmla="val 50000"/>
              <a:gd name="adj2" fmla="val 48000"/>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7" name="Rectangle: Rounded Corners 6">
            <a:extLst>
              <a:ext uri="{FF2B5EF4-FFF2-40B4-BE49-F238E27FC236}">
                <a16:creationId xmlns:a16="http://schemas.microsoft.com/office/drawing/2014/main" id="{8B302477-DF5B-0FFC-EDCF-23E793CCBA3F}"/>
              </a:ext>
            </a:extLst>
          </p:cNvPr>
          <p:cNvSpPr/>
          <p:nvPr/>
        </p:nvSpPr>
        <p:spPr>
          <a:xfrm>
            <a:off x="947804" y="1256888"/>
            <a:ext cx="2606040" cy="1263816"/>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4" name="Title 3">
            <a:extLst>
              <a:ext uri="{FF2B5EF4-FFF2-40B4-BE49-F238E27FC236}">
                <a16:creationId xmlns:a16="http://schemas.microsoft.com/office/drawing/2014/main" id="{FC4692CE-7EE7-384E-FDCA-F22559ECCDBB}"/>
              </a:ext>
            </a:extLst>
          </p:cNvPr>
          <p:cNvSpPr>
            <a:spLocks noGrp="1"/>
          </p:cNvSpPr>
          <p:nvPr>
            <p:ph type="title"/>
          </p:nvPr>
        </p:nvSpPr>
        <p:spPr>
          <a:xfrm>
            <a:off x="13892" y="161317"/>
            <a:ext cx="12192000" cy="736885"/>
          </a:xfrm>
        </p:spPr>
        <p:txBody>
          <a:bodyPr>
            <a:noAutofit/>
          </a:bodyPr>
          <a:lstStyle/>
          <a:p>
            <a:pPr algn="ctr"/>
            <a:r>
              <a:rPr lang="en-NZ" sz="2400" dirty="0">
                <a:latin typeface="Calibri" panose="020F0502020204030204" pitchFamily="34" charset="0"/>
                <a:ea typeface="Calibri" panose="020F0502020204030204" pitchFamily="34" charset="0"/>
                <a:cs typeface="Calibri" panose="020F0502020204030204" pitchFamily="34" charset="0"/>
              </a:rPr>
              <a:t>Technology</a:t>
            </a:r>
            <a:r>
              <a:rPr lang="en-NZ" sz="2400" dirty="0"/>
              <a:t> shift towards small-scale renewables means a new era of “competition for the market”</a:t>
            </a:r>
          </a:p>
        </p:txBody>
      </p:sp>
      <p:sp>
        <p:nvSpPr>
          <p:cNvPr id="3" name="Slide Number Placeholder 2">
            <a:extLst>
              <a:ext uri="{FF2B5EF4-FFF2-40B4-BE49-F238E27FC236}">
                <a16:creationId xmlns:a16="http://schemas.microsoft.com/office/drawing/2014/main" id="{C6B5CBC9-1FBE-1602-8EAB-E85426061767}"/>
              </a:ext>
            </a:extLst>
          </p:cNvPr>
          <p:cNvSpPr>
            <a:spLocks noGrp="1"/>
          </p:cNvSpPr>
          <p:nvPr>
            <p:ph type="sldNum" sz="quarter" idx="12"/>
          </p:nvPr>
        </p:nvSpPr>
        <p:spPr>
          <a:xfrm>
            <a:off x="9061274" y="6272373"/>
            <a:ext cx="2743200" cy="365125"/>
          </a:xfrm>
        </p:spPr>
        <p:txBody>
          <a:bodyPr/>
          <a:lstStyle/>
          <a:p>
            <a:fld id="{0ED95122-A112-0844-98BC-D2A9AE745818}" type="slidenum">
              <a:rPr lang="en-US" smtClean="0"/>
              <a:pPr/>
              <a:t>23</a:t>
            </a:fld>
            <a:endParaRPr lang="en-US" dirty="0"/>
          </a:p>
        </p:txBody>
      </p:sp>
      <p:sp>
        <p:nvSpPr>
          <p:cNvPr id="5" name="Oval 4">
            <a:extLst>
              <a:ext uri="{FF2B5EF4-FFF2-40B4-BE49-F238E27FC236}">
                <a16:creationId xmlns:a16="http://schemas.microsoft.com/office/drawing/2014/main" id="{9DB85C6E-BADF-65EC-A3F8-C29FB1FFAE38}"/>
              </a:ext>
            </a:extLst>
          </p:cNvPr>
          <p:cNvSpPr/>
          <p:nvPr/>
        </p:nvSpPr>
        <p:spPr>
          <a:xfrm>
            <a:off x="5287136" y="1766446"/>
            <a:ext cx="1841174" cy="17145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6" name="Rectangle: Rounded Corners 5">
            <a:extLst>
              <a:ext uri="{FF2B5EF4-FFF2-40B4-BE49-F238E27FC236}">
                <a16:creationId xmlns:a16="http://schemas.microsoft.com/office/drawing/2014/main" id="{0C6425D9-F7A0-447F-CA9F-89820C23307D}"/>
              </a:ext>
            </a:extLst>
          </p:cNvPr>
          <p:cNvSpPr/>
          <p:nvPr/>
        </p:nvSpPr>
        <p:spPr>
          <a:xfrm>
            <a:off x="8909659" y="2361912"/>
            <a:ext cx="2454425" cy="376277"/>
          </a:xfrm>
          <a:prstGeom prst="round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8" name="TextBox 7">
            <a:extLst>
              <a:ext uri="{FF2B5EF4-FFF2-40B4-BE49-F238E27FC236}">
                <a16:creationId xmlns:a16="http://schemas.microsoft.com/office/drawing/2014/main" id="{FE9299FD-D5FA-3006-E5C2-AC57644935FD}"/>
              </a:ext>
            </a:extLst>
          </p:cNvPr>
          <p:cNvSpPr txBox="1"/>
          <p:nvPr/>
        </p:nvSpPr>
        <p:spPr>
          <a:xfrm>
            <a:off x="5501914" y="2468742"/>
            <a:ext cx="1505540" cy="369332"/>
          </a:xfrm>
          <a:prstGeom prst="rect">
            <a:avLst/>
          </a:prstGeom>
          <a:noFill/>
        </p:spPr>
        <p:txBody>
          <a:bodyPr wrap="none" rtlCol="0">
            <a:spAutoFit/>
          </a:bodyPr>
          <a:lstStyle/>
          <a:p>
            <a:r>
              <a:rPr lang="en-NZ" dirty="0"/>
              <a:t>Retail market</a:t>
            </a:r>
          </a:p>
        </p:txBody>
      </p:sp>
      <p:sp>
        <p:nvSpPr>
          <p:cNvPr id="9" name="TextBox 8">
            <a:extLst>
              <a:ext uri="{FF2B5EF4-FFF2-40B4-BE49-F238E27FC236}">
                <a16:creationId xmlns:a16="http://schemas.microsoft.com/office/drawing/2014/main" id="{829000F8-D2F7-5B77-D05B-BECA41678940}"/>
              </a:ext>
            </a:extLst>
          </p:cNvPr>
          <p:cNvSpPr txBox="1"/>
          <p:nvPr/>
        </p:nvSpPr>
        <p:spPr>
          <a:xfrm>
            <a:off x="1244918" y="1714194"/>
            <a:ext cx="2129031" cy="369332"/>
          </a:xfrm>
          <a:prstGeom prst="rect">
            <a:avLst/>
          </a:prstGeom>
          <a:noFill/>
        </p:spPr>
        <p:txBody>
          <a:bodyPr wrap="square" rtlCol="0">
            <a:spAutoFit/>
          </a:bodyPr>
          <a:lstStyle/>
          <a:p>
            <a:r>
              <a:rPr lang="en-NZ" dirty="0"/>
              <a:t>Remote generation</a:t>
            </a:r>
          </a:p>
        </p:txBody>
      </p:sp>
      <p:sp>
        <p:nvSpPr>
          <p:cNvPr id="10" name="TextBox 9">
            <a:extLst>
              <a:ext uri="{FF2B5EF4-FFF2-40B4-BE49-F238E27FC236}">
                <a16:creationId xmlns:a16="http://schemas.microsoft.com/office/drawing/2014/main" id="{6C58D269-E4A4-5834-41BD-FDA7749B57A3}"/>
              </a:ext>
            </a:extLst>
          </p:cNvPr>
          <p:cNvSpPr txBox="1"/>
          <p:nvPr/>
        </p:nvSpPr>
        <p:spPr>
          <a:xfrm>
            <a:off x="9061274" y="2361912"/>
            <a:ext cx="2302810" cy="369332"/>
          </a:xfrm>
          <a:prstGeom prst="rect">
            <a:avLst/>
          </a:prstGeom>
          <a:noFill/>
        </p:spPr>
        <p:txBody>
          <a:bodyPr wrap="none" rtlCol="0">
            <a:spAutoFit/>
          </a:bodyPr>
          <a:lstStyle/>
          <a:p>
            <a:r>
              <a:rPr lang="en-NZ" dirty="0"/>
              <a:t>Distributed generation</a:t>
            </a:r>
          </a:p>
        </p:txBody>
      </p:sp>
      <p:sp>
        <p:nvSpPr>
          <p:cNvPr id="12" name="Arrow: Right 11">
            <a:extLst>
              <a:ext uri="{FF2B5EF4-FFF2-40B4-BE49-F238E27FC236}">
                <a16:creationId xmlns:a16="http://schemas.microsoft.com/office/drawing/2014/main" id="{9E83AE56-6C62-9982-7583-696227DE1384}"/>
              </a:ext>
            </a:extLst>
          </p:cNvPr>
          <p:cNvSpPr/>
          <p:nvPr/>
        </p:nvSpPr>
        <p:spPr>
          <a:xfrm rot="10800000">
            <a:off x="7305181" y="2471827"/>
            <a:ext cx="1604478" cy="79561"/>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16" name="Arrow: Right 15">
            <a:extLst>
              <a:ext uri="{FF2B5EF4-FFF2-40B4-BE49-F238E27FC236}">
                <a16:creationId xmlns:a16="http://schemas.microsoft.com/office/drawing/2014/main" id="{D2523F9D-6BD1-2C02-3CA9-912F7DB20C36}"/>
              </a:ext>
            </a:extLst>
          </p:cNvPr>
          <p:cNvSpPr/>
          <p:nvPr/>
        </p:nvSpPr>
        <p:spPr>
          <a:xfrm rot="10800000">
            <a:off x="7080103" y="4306612"/>
            <a:ext cx="1741926" cy="1520579"/>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p>
        </p:txBody>
      </p:sp>
      <p:sp>
        <p:nvSpPr>
          <p:cNvPr id="17" name="TextBox 16">
            <a:extLst>
              <a:ext uri="{FF2B5EF4-FFF2-40B4-BE49-F238E27FC236}">
                <a16:creationId xmlns:a16="http://schemas.microsoft.com/office/drawing/2014/main" id="{454E41DC-D7BB-C503-FBB9-8D072634AC83}"/>
              </a:ext>
            </a:extLst>
          </p:cNvPr>
          <p:cNvSpPr txBox="1"/>
          <p:nvPr/>
        </p:nvSpPr>
        <p:spPr>
          <a:xfrm>
            <a:off x="5189305" y="1291139"/>
            <a:ext cx="2067216" cy="400110"/>
          </a:xfrm>
          <a:prstGeom prst="rect">
            <a:avLst/>
          </a:prstGeom>
          <a:noFill/>
        </p:spPr>
        <p:txBody>
          <a:bodyPr wrap="square" rtlCol="0">
            <a:spAutoFit/>
          </a:bodyPr>
          <a:lstStyle/>
          <a:p>
            <a:pPr algn="ctr"/>
            <a:r>
              <a:rPr lang="en-NZ" sz="2000" dirty="0"/>
              <a:t>From this</a:t>
            </a:r>
          </a:p>
        </p:txBody>
      </p:sp>
      <p:sp>
        <p:nvSpPr>
          <p:cNvPr id="18" name="TextBox 17">
            <a:extLst>
              <a:ext uri="{FF2B5EF4-FFF2-40B4-BE49-F238E27FC236}">
                <a16:creationId xmlns:a16="http://schemas.microsoft.com/office/drawing/2014/main" id="{AD6B97CC-F0D4-BBDF-76CD-FA34F8ECFD5D}"/>
              </a:ext>
            </a:extLst>
          </p:cNvPr>
          <p:cNvSpPr txBox="1"/>
          <p:nvPr/>
        </p:nvSpPr>
        <p:spPr>
          <a:xfrm>
            <a:off x="5012887" y="3734400"/>
            <a:ext cx="2067216" cy="400110"/>
          </a:xfrm>
          <a:prstGeom prst="rect">
            <a:avLst/>
          </a:prstGeom>
          <a:noFill/>
        </p:spPr>
        <p:txBody>
          <a:bodyPr wrap="square" rtlCol="0">
            <a:spAutoFit/>
          </a:bodyPr>
          <a:lstStyle/>
          <a:p>
            <a:pPr algn="ctr"/>
            <a:r>
              <a:rPr lang="en-NZ" sz="2000" dirty="0"/>
              <a:t>to this</a:t>
            </a:r>
          </a:p>
        </p:txBody>
      </p:sp>
      <p:sp>
        <p:nvSpPr>
          <p:cNvPr id="19" name="Oval 18">
            <a:extLst>
              <a:ext uri="{FF2B5EF4-FFF2-40B4-BE49-F238E27FC236}">
                <a16:creationId xmlns:a16="http://schemas.microsoft.com/office/drawing/2014/main" id="{D9B2E161-3C9B-4079-51BA-B5258A523284}"/>
              </a:ext>
            </a:extLst>
          </p:cNvPr>
          <p:cNvSpPr/>
          <p:nvPr/>
        </p:nvSpPr>
        <p:spPr>
          <a:xfrm>
            <a:off x="5189305" y="4204617"/>
            <a:ext cx="1841174" cy="17145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20" name="Rectangle: Rounded Corners 19">
            <a:extLst>
              <a:ext uri="{FF2B5EF4-FFF2-40B4-BE49-F238E27FC236}">
                <a16:creationId xmlns:a16="http://schemas.microsoft.com/office/drawing/2014/main" id="{E6DED6CB-7DB5-F100-A48A-C021186463AC}"/>
              </a:ext>
            </a:extLst>
          </p:cNvPr>
          <p:cNvSpPr/>
          <p:nvPr/>
        </p:nvSpPr>
        <p:spPr>
          <a:xfrm>
            <a:off x="8822029" y="4413249"/>
            <a:ext cx="2454425" cy="1143000"/>
          </a:xfrm>
          <a:prstGeom prst="round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21" name="Rectangle: Rounded Corners 20">
            <a:extLst>
              <a:ext uri="{FF2B5EF4-FFF2-40B4-BE49-F238E27FC236}">
                <a16:creationId xmlns:a16="http://schemas.microsoft.com/office/drawing/2014/main" id="{03E33697-0610-01E7-4B09-0A91486B1331}"/>
              </a:ext>
            </a:extLst>
          </p:cNvPr>
          <p:cNvSpPr/>
          <p:nvPr/>
        </p:nvSpPr>
        <p:spPr>
          <a:xfrm>
            <a:off x="773767" y="4234329"/>
            <a:ext cx="2606040" cy="1714500"/>
          </a:xfrm>
          <a:prstGeom prst="round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22" name="TextBox 21">
            <a:extLst>
              <a:ext uri="{FF2B5EF4-FFF2-40B4-BE49-F238E27FC236}">
                <a16:creationId xmlns:a16="http://schemas.microsoft.com/office/drawing/2014/main" id="{C6B1976D-F672-A828-903D-C36BFAF07263}"/>
              </a:ext>
            </a:extLst>
          </p:cNvPr>
          <p:cNvSpPr txBox="1"/>
          <p:nvPr/>
        </p:nvSpPr>
        <p:spPr>
          <a:xfrm>
            <a:off x="5413425" y="4831159"/>
            <a:ext cx="1552028" cy="369332"/>
          </a:xfrm>
          <a:prstGeom prst="rect">
            <a:avLst/>
          </a:prstGeom>
          <a:noFill/>
        </p:spPr>
        <p:txBody>
          <a:bodyPr wrap="none" rtlCol="0">
            <a:spAutoFit/>
          </a:bodyPr>
          <a:lstStyle/>
          <a:p>
            <a:r>
              <a:rPr lang="en-NZ" dirty="0"/>
              <a:t>Retail market </a:t>
            </a:r>
          </a:p>
        </p:txBody>
      </p:sp>
      <p:sp>
        <p:nvSpPr>
          <p:cNvPr id="23" name="TextBox 22">
            <a:extLst>
              <a:ext uri="{FF2B5EF4-FFF2-40B4-BE49-F238E27FC236}">
                <a16:creationId xmlns:a16="http://schemas.microsoft.com/office/drawing/2014/main" id="{7837610B-1AAB-E42F-1737-9C6DAB160FAA}"/>
              </a:ext>
            </a:extLst>
          </p:cNvPr>
          <p:cNvSpPr txBox="1"/>
          <p:nvPr/>
        </p:nvSpPr>
        <p:spPr>
          <a:xfrm>
            <a:off x="1042527" y="4738701"/>
            <a:ext cx="2351641" cy="646331"/>
          </a:xfrm>
          <a:prstGeom prst="rect">
            <a:avLst/>
          </a:prstGeom>
          <a:noFill/>
        </p:spPr>
        <p:txBody>
          <a:bodyPr wrap="square" rtlCol="0">
            <a:spAutoFit/>
          </a:bodyPr>
          <a:lstStyle/>
          <a:p>
            <a:r>
              <a:rPr lang="en-NZ" dirty="0"/>
              <a:t>Remote generation and transmission</a:t>
            </a:r>
          </a:p>
        </p:txBody>
      </p:sp>
      <p:sp>
        <p:nvSpPr>
          <p:cNvPr id="24" name="TextBox 23">
            <a:extLst>
              <a:ext uri="{FF2B5EF4-FFF2-40B4-BE49-F238E27FC236}">
                <a16:creationId xmlns:a16="http://schemas.microsoft.com/office/drawing/2014/main" id="{C57AC9AD-91BC-8227-4A85-835AD1D1584F}"/>
              </a:ext>
            </a:extLst>
          </p:cNvPr>
          <p:cNvSpPr txBox="1"/>
          <p:nvPr/>
        </p:nvSpPr>
        <p:spPr>
          <a:xfrm>
            <a:off x="8973644" y="4800083"/>
            <a:ext cx="2302810" cy="369332"/>
          </a:xfrm>
          <a:prstGeom prst="rect">
            <a:avLst/>
          </a:prstGeom>
          <a:noFill/>
        </p:spPr>
        <p:txBody>
          <a:bodyPr wrap="none" rtlCol="0">
            <a:spAutoFit/>
          </a:bodyPr>
          <a:lstStyle/>
          <a:p>
            <a:r>
              <a:rPr lang="en-NZ" dirty="0"/>
              <a:t>Distributed generation</a:t>
            </a:r>
          </a:p>
        </p:txBody>
      </p:sp>
      <p:sp>
        <p:nvSpPr>
          <p:cNvPr id="25" name="Rectangle: Rounded Corners 24">
            <a:extLst>
              <a:ext uri="{FF2B5EF4-FFF2-40B4-BE49-F238E27FC236}">
                <a16:creationId xmlns:a16="http://schemas.microsoft.com/office/drawing/2014/main" id="{09A8FB33-EEA7-785F-0891-3F02FE4CB8F8}"/>
              </a:ext>
            </a:extLst>
          </p:cNvPr>
          <p:cNvSpPr/>
          <p:nvPr/>
        </p:nvSpPr>
        <p:spPr>
          <a:xfrm>
            <a:off x="877988" y="2587898"/>
            <a:ext cx="2606040" cy="1261553"/>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26" name="TextBox 25">
            <a:extLst>
              <a:ext uri="{FF2B5EF4-FFF2-40B4-BE49-F238E27FC236}">
                <a16:creationId xmlns:a16="http://schemas.microsoft.com/office/drawing/2014/main" id="{EA6062F7-7EF4-7B40-ECB3-29DDCFCC2DEB}"/>
              </a:ext>
            </a:extLst>
          </p:cNvPr>
          <p:cNvSpPr txBox="1"/>
          <p:nvPr/>
        </p:nvSpPr>
        <p:spPr>
          <a:xfrm>
            <a:off x="1464098" y="3025076"/>
            <a:ext cx="1393523" cy="369332"/>
          </a:xfrm>
          <a:prstGeom prst="rect">
            <a:avLst/>
          </a:prstGeom>
          <a:noFill/>
        </p:spPr>
        <p:txBody>
          <a:bodyPr wrap="none" rtlCol="0">
            <a:spAutoFit/>
          </a:bodyPr>
          <a:lstStyle/>
          <a:p>
            <a:r>
              <a:rPr lang="en-NZ" dirty="0"/>
              <a:t>Transmission</a:t>
            </a:r>
          </a:p>
        </p:txBody>
      </p:sp>
    </p:spTree>
    <p:extLst>
      <p:ext uri="{BB962C8B-B14F-4D97-AF65-F5344CB8AC3E}">
        <p14:creationId xmlns:p14="http://schemas.microsoft.com/office/powerpoint/2010/main" val="205573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7" grpId="0" animBg="1"/>
      <p:bldP spid="11" grpId="0" animBg="1"/>
      <p:bldP spid="7" grpId="0" animBg="1"/>
      <p:bldP spid="5" grpId="0" animBg="1"/>
      <p:bldP spid="6" grpId="0" animBg="1"/>
      <p:bldP spid="8" grpId="0"/>
      <p:bldP spid="9" grpId="0"/>
      <p:bldP spid="10" grpId="0"/>
      <p:bldP spid="12" grpId="0" animBg="1"/>
      <p:bldP spid="16" grpId="0" animBg="1"/>
      <p:bldP spid="17" grpId="0"/>
      <p:bldP spid="18" grpId="0"/>
      <p:bldP spid="19" grpId="0" animBg="1"/>
      <p:bldP spid="20" grpId="0" animBg="1"/>
      <p:bldP spid="21" grpId="0" animBg="1"/>
      <p:bldP spid="22" grpId="0"/>
      <p:bldP spid="23" grpId="0"/>
      <p:bldP spid="24" grpId="0"/>
      <p:bldP spid="25" grpId="0" animBg="1"/>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9E6E1-F6B7-90D0-511B-FC99A6E079EC}"/>
              </a:ext>
            </a:extLst>
          </p:cNvPr>
          <p:cNvSpPr>
            <a:spLocks noGrp="1"/>
          </p:cNvSpPr>
          <p:nvPr>
            <p:ph idx="1"/>
          </p:nvPr>
        </p:nvSpPr>
        <p:spPr>
          <a:xfrm>
            <a:off x="878547" y="1345915"/>
            <a:ext cx="10048875" cy="4020236"/>
          </a:xfrm>
          <a:ln>
            <a:solidFill>
              <a:schemeClr val="tx1"/>
            </a:solidFill>
          </a:ln>
        </p:spPr>
        <p:txBody>
          <a:bodyPr>
            <a:normAutofit fontScale="77500" lnSpcReduction="20000"/>
          </a:bodyPr>
          <a:lstStyle/>
          <a:p>
            <a:pPr marL="0" indent="0">
              <a:lnSpc>
                <a:spcPts val="4300"/>
              </a:lnSpc>
              <a:buNone/>
            </a:pPr>
            <a:r>
              <a:rPr lang="en-NZ" dirty="0"/>
              <a:t>For a small country with limited fiscal resources but ample renewable energy resources spread across our geographic space, the option of decentralised utilisation of those renewable resources by small and medium-scale operators, taking responsibility for their own resource mobilisation, stands out as the logical starting point for prioritisation, unless one is committed above all else to preserving the privileged position of the long-established vested interests in central generation and transmission. </a:t>
            </a:r>
          </a:p>
          <a:p>
            <a:pPr marL="0" indent="0">
              <a:lnSpc>
                <a:spcPct val="100000"/>
              </a:lnSpc>
              <a:spcAft>
                <a:spcPts val="1200"/>
              </a:spcAft>
              <a:buNone/>
            </a:pPr>
            <a:endParaRPr lang="en-NZ" dirty="0">
              <a:solidFill>
                <a:srgbClr val="000000"/>
              </a:solidFill>
              <a:latin typeface="Calibri" panose="020F0502020204030204" pitchFamily="34" charset="0"/>
            </a:endParaRPr>
          </a:p>
          <a:p>
            <a:pPr marL="0" indent="0">
              <a:lnSpc>
                <a:spcPct val="100000"/>
              </a:lnSpc>
              <a:spcAft>
                <a:spcPts val="1200"/>
              </a:spcAft>
              <a:buNone/>
            </a:pPr>
            <a:endParaRPr lang="en-NZ"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1676DBA4-6A65-CF26-5D93-ECEDBB7D6F3A}"/>
              </a:ext>
            </a:extLst>
          </p:cNvPr>
          <p:cNvSpPr>
            <a:spLocks noGrp="1"/>
          </p:cNvSpPr>
          <p:nvPr>
            <p:ph type="ftr" sz="quarter" idx="11"/>
          </p:nvPr>
        </p:nvSpPr>
        <p:spPr>
          <a:xfrm>
            <a:off x="2895600" y="6103154"/>
            <a:ext cx="5274461" cy="365125"/>
          </a:xfrm>
        </p:spPr>
        <p:txBody>
          <a:bodyPr/>
          <a:lstStyle/>
          <a:p>
            <a:r>
              <a:rPr lang="en-NZ"/>
              <a:t>Masterton March 2026</a:t>
            </a:r>
            <a:endParaRPr lang="en-US" dirty="0"/>
          </a:p>
        </p:txBody>
      </p:sp>
      <p:sp>
        <p:nvSpPr>
          <p:cNvPr id="5" name="Slide Number Placeholder 4">
            <a:extLst>
              <a:ext uri="{FF2B5EF4-FFF2-40B4-BE49-F238E27FC236}">
                <a16:creationId xmlns:a16="http://schemas.microsoft.com/office/drawing/2014/main" id="{83ADBD42-7B55-7A6F-EA54-8DE1E702D37D}"/>
              </a:ext>
            </a:extLst>
          </p:cNvPr>
          <p:cNvSpPr>
            <a:spLocks noGrp="1"/>
          </p:cNvSpPr>
          <p:nvPr>
            <p:ph type="sldNum" sz="quarter" idx="12"/>
          </p:nvPr>
        </p:nvSpPr>
        <p:spPr/>
        <p:txBody>
          <a:bodyPr/>
          <a:lstStyle/>
          <a:p>
            <a:fld id="{0ED95122-A112-0844-98BC-D2A9AE745818}" type="slidenum">
              <a:rPr lang="en-US" smtClean="0"/>
              <a:pPr/>
              <a:t>24</a:t>
            </a:fld>
            <a:endParaRPr lang="en-US" dirty="0"/>
          </a:p>
        </p:txBody>
      </p:sp>
      <p:sp>
        <p:nvSpPr>
          <p:cNvPr id="6" name="TextBox 5">
            <a:extLst>
              <a:ext uri="{FF2B5EF4-FFF2-40B4-BE49-F238E27FC236}">
                <a16:creationId xmlns:a16="http://schemas.microsoft.com/office/drawing/2014/main" id="{EBA15063-67E7-7B10-C332-FC43A7638BDE}"/>
              </a:ext>
            </a:extLst>
          </p:cNvPr>
          <p:cNvSpPr txBox="1"/>
          <p:nvPr/>
        </p:nvSpPr>
        <p:spPr>
          <a:xfrm>
            <a:off x="750013" y="292230"/>
            <a:ext cx="11075542" cy="830997"/>
          </a:xfrm>
          <a:prstGeom prst="rect">
            <a:avLst/>
          </a:prstGeom>
          <a:noFill/>
        </p:spPr>
        <p:txBody>
          <a:bodyPr wrap="square" rtlCol="0">
            <a:spAutoFit/>
          </a:bodyPr>
          <a:lstStyle/>
          <a:p>
            <a:r>
              <a:rPr lang="en-NZ" sz="2400" dirty="0">
                <a:latin typeface="Calibri" panose="020F0502020204030204" pitchFamily="34" charset="0"/>
                <a:ea typeface="Calibri" panose="020F0502020204030204" pitchFamily="34" charset="0"/>
                <a:cs typeface="Calibri" panose="020F0502020204030204" pitchFamily="34" charset="0"/>
              </a:rPr>
              <a:t>From my 2023 submission in response to the MBIE discussion document </a:t>
            </a:r>
            <a:r>
              <a:rPr lang="en-NZ" sz="2400" i="1" dirty="0">
                <a:latin typeface="Calibri" panose="020F0502020204030204" pitchFamily="34" charset="0"/>
                <a:ea typeface="Calibri" panose="020F0502020204030204" pitchFamily="34" charset="0"/>
                <a:cs typeface="Calibri" panose="020F0502020204030204" pitchFamily="34" charset="0"/>
              </a:rPr>
              <a:t>Measures for Transition to an Expanded and Highly Renewable Electricity System</a:t>
            </a:r>
            <a:r>
              <a:rPr lang="en-NZ" sz="2400" dirty="0">
                <a:latin typeface="Calibri" panose="020F0502020204030204" pitchFamily="34" charset="0"/>
                <a:ea typeface="Calibri" panose="020F0502020204030204" pitchFamily="34" charset="0"/>
                <a:cs typeface="Calibri" panose="020F0502020204030204" pitchFamily="34" charset="0"/>
              </a:rPr>
              <a:t>, p.12:</a:t>
            </a:r>
          </a:p>
        </p:txBody>
      </p:sp>
      <p:sp>
        <p:nvSpPr>
          <p:cNvPr id="2" name="TextBox 1">
            <a:extLst>
              <a:ext uri="{FF2B5EF4-FFF2-40B4-BE49-F238E27FC236}">
                <a16:creationId xmlns:a16="http://schemas.microsoft.com/office/drawing/2014/main" id="{F5FA99F4-53E0-7DCB-C02E-428F6581298A}"/>
              </a:ext>
            </a:extLst>
          </p:cNvPr>
          <p:cNvSpPr txBox="1"/>
          <p:nvPr/>
        </p:nvSpPr>
        <p:spPr>
          <a:xfrm>
            <a:off x="4746661" y="5731276"/>
            <a:ext cx="7298729" cy="369332"/>
          </a:xfrm>
          <a:prstGeom prst="rect">
            <a:avLst/>
          </a:prstGeom>
          <a:noFill/>
        </p:spPr>
        <p:txBody>
          <a:bodyPr wrap="none" rtlCol="0">
            <a:spAutoFit/>
          </a:bodyPr>
          <a:lstStyle/>
          <a:p>
            <a:r>
              <a:rPr lang="en-NZ" dirty="0">
                <a:latin typeface="Calibri" panose="020F0502020204030204" pitchFamily="34" charset="0"/>
                <a:ea typeface="Calibri" panose="020F0502020204030204" pitchFamily="34" charset="0"/>
                <a:cs typeface="Calibri" panose="020F0502020204030204" pitchFamily="34" charset="0"/>
                <a:hlinkClick r:id="rId2"/>
              </a:rPr>
              <a:t>https://geoffbertram.files.wordpress.com/2023/10/bertram-submission.pdf</a:t>
            </a:r>
            <a:endParaRPr lang="en-NZ" dirty="0"/>
          </a:p>
        </p:txBody>
      </p:sp>
    </p:spTree>
    <p:extLst>
      <p:ext uri="{BB962C8B-B14F-4D97-AF65-F5344CB8AC3E}">
        <p14:creationId xmlns:p14="http://schemas.microsoft.com/office/powerpoint/2010/main" val="747891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3414FB4-7849-79A8-DAC7-C06439E02B98}"/>
              </a:ext>
            </a:extLst>
          </p:cNvPr>
          <p:cNvSpPr>
            <a:spLocks noGrp="1"/>
          </p:cNvSpPr>
          <p:nvPr>
            <p:ph type="ftr" sz="quarter" idx="11"/>
          </p:nvPr>
        </p:nvSpPr>
        <p:spPr>
          <a:xfrm>
            <a:off x="3141685" y="6022191"/>
            <a:ext cx="4884715" cy="365125"/>
          </a:xfrm>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00CA22FF-5E92-134C-D7B0-42C2D34B0AD4}"/>
              </a:ext>
            </a:extLst>
          </p:cNvPr>
          <p:cNvSpPr>
            <a:spLocks noGrp="1"/>
          </p:cNvSpPr>
          <p:nvPr>
            <p:ph type="sldNum" sz="quarter" idx="12"/>
          </p:nvPr>
        </p:nvSpPr>
        <p:spPr/>
        <p:txBody>
          <a:bodyPr/>
          <a:lstStyle/>
          <a:p>
            <a:fld id="{0ED95122-A112-0844-98BC-D2A9AE745818}" type="slidenum">
              <a:rPr lang="en-US" smtClean="0"/>
              <a:pPr/>
              <a:t>25</a:t>
            </a:fld>
            <a:endParaRPr lang="en-US" dirty="0"/>
          </a:p>
        </p:txBody>
      </p:sp>
      <p:pic>
        <p:nvPicPr>
          <p:cNvPr id="4" name="Picture 3">
            <a:extLst>
              <a:ext uri="{FF2B5EF4-FFF2-40B4-BE49-F238E27FC236}">
                <a16:creationId xmlns:a16="http://schemas.microsoft.com/office/drawing/2014/main" id="{7635D64A-2DD7-F0B9-B6A8-B80E5E7ADD2E}"/>
              </a:ext>
            </a:extLst>
          </p:cNvPr>
          <p:cNvPicPr>
            <a:picLocks noChangeAspect="1"/>
          </p:cNvPicPr>
          <p:nvPr/>
        </p:nvPicPr>
        <p:blipFill>
          <a:blip r:embed="rId2"/>
          <a:stretch>
            <a:fillRect/>
          </a:stretch>
        </p:blipFill>
        <p:spPr>
          <a:xfrm>
            <a:off x="507418" y="865444"/>
            <a:ext cx="9910944" cy="4221805"/>
          </a:xfrm>
          <a:prstGeom prst="rect">
            <a:avLst/>
          </a:prstGeom>
        </p:spPr>
      </p:pic>
      <p:sp>
        <p:nvSpPr>
          <p:cNvPr id="5" name="TextBox 4">
            <a:extLst>
              <a:ext uri="{FF2B5EF4-FFF2-40B4-BE49-F238E27FC236}">
                <a16:creationId xmlns:a16="http://schemas.microsoft.com/office/drawing/2014/main" id="{C15F580C-7ED8-FC13-A54A-02F5AD45627D}"/>
              </a:ext>
            </a:extLst>
          </p:cNvPr>
          <p:cNvSpPr txBox="1"/>
          <p:nvPr/>
        </p:nvSpPr>
        <p:spPr>
          <a:xfrm>
            <a:off x="6616557" y="5496032"/>
            <a:ext cx="5349119" cy="646331"/>
          </a:xfrm>
          <a:prstGeom prst="rect">
            <a:avLst/>
          </a:prstGeom>
          <a:noFill/>
        </p:spPr>
        <p:txBody>
          <a:bodyPr wrap="square" rtlCol="0">
            <a:spAutoFit/>
          </a:bodyPr>
          <a:lstStyle/>
          <a:p>
            <a:r>
              <a:rPr lang="en-NZ" sz="1200" dirty="0">
                <a:latin typeface="Calibri" panose="020F0502020204030204" pitchFamily="34" charset="0"/>
                <a:ea typeface="Calibri" panose="020F0502020204030204" pitchFamily="34" charset="0"/>
                <a:cs typeface="Calibri" panose="020F0502020204030204" pitchFamily="34" charset="0"/>
                <a:hlinkClick r:id="rId3"/>
              </a:rPr>
              <a:t>https://www.mbie.govt.nz/building-and-energy/energy-and-natural-resources/energy-generation-and-markets/electricity-market/electricity-industry/</a:t>
            </a:r>
            <a:r>
              <a:rPr lang="en-NZ" sz="1200" dirty="0">
                <a:latin typeface="Calibri" panose="020F0502020204030204" pitchFamily="34" charset="0"/>
                <a:ea typeface="Calibri" panose="020F0502020204030204" pitchFamily="34" charset="0"/>
                <a:cs typeface="Calibri" panose="020F0502020204030204" pitchFamily="34" charset="0"/>
              </a:rPr>
              <a:t>  copied 4 May 2023.</a:t>
            </a:r>
          </a:p>
        </p:txBody>
      </p:sp>
      <p:sp>
        <p:nvSpPr>
          <p:cNvPr id="6" name="Title 8">
            <a:extLst>
              <a:ext uri="{FF2B5EF4-FFF2-40B4-BE49-F238E27FC236}">
                <a16:creationId xmlns:a16="http://schemas.microsoft.com/office/drawing/2014/main" id="{B767088A-E772-B626-389D-6841D919D113}"/>
              </a:ext>
            </a:extLst>
          </p:cNvPr>
          <p:cNvSpPr txBox="1">
            <a:spLocks/>
          </p:cNvSpPr>
          <p:nvPr/>
        </p:nvSpPr>
        <p:spPr>
          <a:xfrm>
            <a:off x="635460" y="135710"/>
            <a:ext cx="10515600" cy="72973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sz="2000" dirty="0"/>
              <a:t>Here’s the official MBIE 2023 picture of the industry - no distributed supply whatever acknowledged</a:t>
            </a:r>
          </a:p>
        </p:txBody>
      </p:sp>
      <p:sp>
        <p:nvSpPr>
          <p:cNvPr id="7" name="TextBox 6">
            <a:extLst>
              <a:ext uri="{FF2B5EF4-FFF2-40B4-BE49-F238E27FC236}">
                <a16:creationId xmlns:a16="http://schemas.microsoft.com/office/drawing/2014/main" id="{9EBBC1F7-DB82-9A2B-D277-6466F6EFFA91}"/>
              </a:ext>
            </a:extLst>
          </p:cNvPr>
          <p:cNvSpPr txBox="1"/>
          <p:nvPr/>
        </p:nvSpPr>
        <p:spPr>
          <a:xfrm>
            <a:off x="1767156" y="5133394"/>
            <a:ext cx="1374530" cy="923330"/>
          </a:xfrm>
          <a:prstGeom prst="rect">
            <a:avLst/>
          </a:prstGeom>
          <a:noFill/>
          <a:ln w="28575">
            <a:solidFill>
              <a:schemeClr val="tx1"/>
            </a:solidFill>
          </a:ln>
        </p:spPr>
        <p:txBody>
          <a:bodyPr wrap="square" rtlCol="0">
            <a:spAutoFit/>
          </a:bodyPr>
          <a:lstStyle/>
          <a:p>
            <a:pPr algn="ctr"/>
            <a:r>
              <a:rPr lang="en-NZ" dirty="0"/>
              <a:t>The system operator is here</a:t>
            </a:r>
          </a:p>
        </p:txBody>
      </p:sp>
      <p:sp>
        <p:nvSpPr>
          <p:cNvPr id="8" name="Arrow: Down 7">
            <a:extLst>
              <a:ext uri="{FF2B5EF4-FFF2-40B4-BE49-F238E27FC236}">
                <a16:creationId xmlns:a16="http://schemas.microsoft.com/office/drawing/2014/main" id="{D46D94C2-A6F9-64DC-5BB1-DBF9AC22F6E2}"/>
              </a:ext>
            </a:extLst>
          </p:cNvPr>
          <p:cNvSpPr/>
          <p:nvPr/>
        </p:nvSpPr>
        <p:spPr>
          <a:xfrm rot="10800000">
            <a:off x="2209247" y="3998472"/>
            <a:ext cx="555847" cy="1134922"/>
          </a:xfrm>
          <a:prstGeom prst="downArrow">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6423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96CA17B-7677-0826-0F3A-A03EEB8D7180}"/>
              </a:ext>
            </a:extLst>
          </p:cNvPr>
          <p:cNvSpPr>
            <a:spLocks noGrp="1"/>
          </p:cNvSpPr>
          <p:nvPr>
            <p:ph type="ftr" sz="quarter" idx="11"/>
          </p:nvPr>
        </p:nvSpPr>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C20FD3A8-4392-37DC-BB7F-2AC3DC61BDC1}"/>
              </a:ext>
            </a:extLst>
          </p:cNvPr>
          <p:cNvSpPr>
            <a:spLocks noGrp="1"/>
          </p:cNvSpPr>
          <p:nvPr>
            <p:ph type="sldNum" sz="quarter" idx="12"/>
          </p:nvPr>
        </p:nvSpPr>
        <p:spPr/>
        <p:txBody>
          <a:bodyPr/>
          <a:lstStyle/>
          <a:p>
            <a:fld id="{0ED95122-A112-0844-98BC-D2A9AE745818}" type="slidenum">
              <a:rPr lang="en-US" smtClean="0"/>
              <a:pPr/>
              <a:t>26</a:t>
            </a:fld>
            <a:endParaRPr lang="en-US" dirty="0"/>
          </a:p>
        </p:txBody>
      </p:sp>
      <p:sp>
        <p:nvSpPr>
          <p:cNvPr id="4" name="Title 1">
            <a:extLst>
              <a:ext uri="{FF2B5EF4-FFF2-40B4-BE49-F238E27FC236}">
                <a16:creationId xmlns:a16="http://schemas.microsoft.com/office/drawing/2014/main" id="{476238B8-07FB-ECF4-9DAC-F2FAE8135CCD}"/>
              </a:ext>
            </a:extLst>
          </p:cNvPr>
          <p:cNvSpPr txBox="1">
            <a:spLocks/>
          </p:cNvSpPr>
          <p:nvPr/>
        </p:nvSpPr>
        <p:spPr>
          <a:xfrm>
            <a:off x="756118" y="2286000"/>
            <a:ext cx="109728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a:t>Here’s an alternative vision</a:t>
            </a:r>
            <a:endParaRPr lang="en-NZ" dirty="0"/>
          </a:p>
        </p:txBody>
      </p:sp>
    </p:spTree>
    <p:extLst>
      <p:ext uri="{BB962C8B-B14F-4D97-AF65-F5344CB8AC3E}">
        <p14:creationId xmlns:p14="http://schemas.microsoft.com/office/powerpoint/2010/main" val="4025665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92FFC3-9284-9BF4-D288-366B72769031}"/>
              </a:ext>
            </a:extLst>
          </p:cNvPr>
          <p:cNvSpPr>
            <a:spLocks noGrp="1"/>
          </p:cNvSpPr>
          <p:nvPr>
            <p:ph type="ftr" sz="quarter" idx="11"/>
          </p:nvPr>
        </p:nvSpPr>
        <p:spPr>
          <a:xfrm>
            <a:off x="3248025" y="6022191"/>
            <a:ext cx="4778375" cy="365125"/>
          </a:xfrm>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8201ECAA-B27A-5771-C6DE-B2F7C0523550}"/>
              </a:ext>
            </a:extLst>
          </p:cNvPr>
          <p:cNvSpPr>
            <a:spLocks noGrp="1"/>
          </p:cNvSpPr>
          <p:nvPr>
            <p:ph type="sldNum" sz="quarter" idx="12"/>
          </p:nvPr>
        </p:nvSpPr>
        <p:spPr/>
        <p:txBody>
          <a:bodyPr/>
          <a:lstStyle/>
          <a:p>
            <a:fld id="{0ED95122-A112-0844-98BC-D2A9AE745818}" type="slidenum">
              <a:rPr lang="en-US" smtClean="0"/>
              <a:pPr/>
              <a:t>27</a:t>
            </a:fld>
            <a:endParaRPr lang="en-US" dirty="0"/>
          </a:p>
        </p:txBody>
      </p:sp>
      <p:sp>
        <p:nvSpPr>
          <p:cNvPr id="4" name="Title 5">
            <a:extLst>
              <a:ext uri="{FF2B5EF4-FFF2-40B4-BE49-F238E27FC236}">
                <a16:creationId xmlns:a16="http://schemas.microsoft.com/office/drawing/2014/main" id="{2B4B873C-260D-F675-8CD9-044CEDABE643}"/>
              </a:ext>
            </a:extLst>
          </p:cNvPr>
          <p:cNvSpPr txBox="1">
            <a:spLocks/>
          </p:cNvSpPr>
          <p:nvPr/>
        </p:nvSpPr>
        <p:spPr>
          <a:xfrm>
            <a:off x="392249" y="77529"/>
            <a:ext cx="4820042" cy="539546"/>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2000" b="1">
                <a:solidFill>
                  <a:schemeClr val="accent6">
                    <a:lumMod val="50000"/>
                  </a:schemeClr>
                </a:solidFill>
              </a:rPr>
              <a:t>Central/remote generation and transmission</a:t>
            </a:r>
            <a:endParaRPr lang="en-NZ" sz="2000" b="1" dirty="0">
              <a:solidFill>
                <a:schemeClr val="accent6">
                  <a:lumMod val="50000"/>
                </a:schemeClr>
              </a:solidFill>
            </a:endParaRPr>
          </a:p>
        </p:txBody>
      </p:sp>
      <p:pic>
        <p:nvPicPr>
          <p:cNvPr id="5" name="Picture 4">
            <a:extLst>
              <a:ext uri="{FF2B5EF4-FFF2-40B4-BE49-F238E27FC236}">
                <a16:creationId xmlns:a16="http://schemas.microsoft.com/office/drawing/2014/main" id="{89A2506E-92AA-A196-5BAE-62C73C0F3E85}"/>
              </a:ext>
            </a:extLst>
          </p:cNvPr>
          <p:cNvPicPr>
            <a:picLocks noChangeAspect="1"/>
          </p:cNvPicPr>
          <p:nvPr/>
        </p:nvPicPr>
        <p:blipFill>
          <a:blip r:embed="rId2"/>
          <a:stretch>
            <a:fillRect/>
          </a:stretch>
        </p:blipFill>
        <p:spPr>
          <a:xfrm>
            <a:off x="8810979" y="1170680"/>
            <a:ext cx="2488222" cy="1297385"/>
          </a:xfrm>
          <a:prstGeom prst="rect">
            <a:avLst/>
          </a:prstGeom>
        </p:spPr>
      </p:pic>
      <p:pic>
        <p:nvPicPr>
          <p:cNvPr id="6" name="Picture 5">
            <a:extLst>
              <a:ext uri="{FF2B5EF4-FFF2-40B4-BE49-F238E27FC236}">
                <a16:creationId xmlns:a16="http://schemas.microsoft.com/office/drawing/2014/main" id="{C17109FD-3896-E452-16FD-2E1CB80F7FE1}"/>
              </a:ext>
            </a:extLst>
          </p:cNvPr>
          <p:cNvPicPr>
            <a:picLocks noChangeAspect="1"/>
          </p:cNvPicPr>
          <p:nvPr/>
        </p:nvPicPr>
        <p:blipFill>
          <a:blip r:embed="rId3"/>
          <a:stretch>
            <a:fillRect/>
          </a:stretch>
        </p:blipFill>
        <p:spPr>
          <a:xfrm>
            <a:off x="8275421" y="4403152"/>
            <a:ext cx="1764004" cy="1676533"/>
          </a:xfrm>
          <a:prstGeom prst="rect">
            <a:avLst/>
          </a:prstGeom>
        </p:spPr>
      </p:pic>
      <p:pic>
        <p:nvPicPr>
          <p:cNvPr id="7" name="Picture 6">
            <a:extLst>
              <a:ext uri="{FF2B5EF4-FFF2-40B4-BE49-F238E27FC236}">
                <a16:creationId xmlns:a16="http://schemas.microsoft.com/office/drawing/2014/main" id="{29E9BF38-815C-62F1-F25A-14391864B957}"/>
              </a:ext>
            </a:extLst>
          </p:cNvPr>
          <p:cNvPicPr>
            <a:picLocks noChangeAspect="1"/>
          </p:cNvPicPr>
          <p:nvPr/>
        </p:nvPicPr>
        <p:blipFill>
          <a:blip r:embed="rId4"/>
          <a:stretch>
            <a:fillRect/>
          </a:stretch>
        </p:blipFill>
        <p:spPr>
          <a:xfrm>
            <a:off x="9941834" y="4772109"/>
            <a:ext cx="1357367" cy="1211189"/>
          </a:xfrm>
          <a:prstGeom prst="rect">
            <a:avLst/>
          </a:prstGeom>
        </p:spPr>
      </p:pic>
      <p:pic>
        <p:nvPicPr>
          <p:cNvPr id="8" name="Picture 7">
            <a:extLst>
              <a:ext uri="{FF2B5EF4-FFF2-40B4-BE49-F238E27FC236}">
                <a16:creationId xmlns:a16="http://schemas.microsoft.com/office/drawing/2014/main" id="{AD6B689E-6663-6625-1DCC-48CF1B6D6E46}"/>
              </a:ext>
            </a:extLst>
          </p:cNvPr>
          <p:cNvPicPr>
            <a:picLocks noChangeAspect="1"/>
          </p:cNvPicPr>
          <p:nvPr/>
        </p:nvPicPr>
        <p:blipFill>
          <a:blip r:embed="rId5"/>
          <a:stretch>
            <a:fillRect/>
          </a:stretch>
        </p:blipFill>
        <p:spPr>
          <a:xfrm>
            <a:off x="8611044" y="2606106"/>
            <a:ext cx="2909627" cy="1880715"/>
          </a:xfrm>
          <a:prstGeom prst="rect">
            <a:avLst/>
          </a:prstGeom>
        </p:spPr>
      </p:pic>
      <p:sp>
        <p:nvSpPr>
          <p:cNvPr id="9" name="Rectangle: Rounded Corners 8">
            <a:extLst>
              <a:ext uri="{FF2B5EF4-FFF2-40B4-BE49-F238E27FC236}">
                <a16:creationId xmlns:a16="http://schemas.microsoft.com/office/drawing/2014/main" id="{D7F32E0B-CC35-5F44-0992-4905FE0071A4}"/>
              </a:ext>
            </a:extLst>
          </p:cNvPr>
          <p:cNvSpPr/>
          <p:nvPr/>
        </p:nvSpPr>
        <p:spPr>
          <a:xfrm>
            <a:off x="6459123" y="2257497"/>
            <a:ext cx="1231752" cy="1717216"/>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NZ" sz="1400" dirty="0"/>
              <a:t>Local aggregator/pool with battery to smooth load fluctuations</a:t>
            </a:r>
          </a:p>
        </p:txBody>
      </p:sp>
      <p:cxnSp>
        <p:nvCxnSpPr>
          <p:cNvPr id="10" name="Straight Connector 9">
            <a:extLst>
              <a:ext uri="{FF2B5EF4-FFF2-40B4-BE49-F238E27FC236}">
                <a16:creationId xmlns:a16="http://schemas.microsoft.com/office/drawing/2014/main" id="{727572D9-A5B1-9588-142F-60E2E5AD700E}"/>
              </a:ext>
            </a:extLst>
          </p:cNvPr>
          <p:cNvCxnSpPr>
            <a:cxnSpLocks/>
            <a:endCxn id="9" idx="1"/>
          </p:cNvCxnSpPr>
          <p:nvPr/>
        </p:nvCxnSpPr>
        <p:spPr>
          <a:xfrm>
            <a:off x="5985761" y="2895582"/>
            <a:ext cx="473362" cy="220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925A10-F56E-9A86-9B9E-3E1047809B29}"/>
              </a:ext>
            </a:extLst>
          </p:cNvPr>
          <p:cNvCxnSpPr>
            <a:cxnSpLocks/>
          </p:cNvCxnSpPr>
          <p:nvPr/>
        </p:nvCxnSpPr>
        <p:spPr>
          <a:xfrm flipV="1">
            <a:off x="7690875" y="2156588"/>
            <a:ext cx="1120104" cy="623967"/>
          </a:xfrm>
          <a:prstGeom prst="line">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ED1C6F3-09C6-4B01-5965-2E76AEFCAB37}"/>
              </a:ext>
            </a:extLst>
          </p:cNvPr>
          <p:cNvCxnSpPr>
            <a:cxnSpLocks/>
          </p:cNvCxnSpPr>
          <p:nvPr/>
        </p:nvCxnSpPr>
        <p:spPr>
          <a:xfrm>
            <a:off x="7690875" y="3189142"/>
            <a:ext cx="864832" cy="110520"/>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B210F66-9DF1-025E-B3D1-B5DD5AC9E2FF}"/>
              </a:ext>
            </a:extLst>
          </p:cNvPr>
          <p:cNvSpPr txBox="1"/>
          <p:nvPr/>
        </p:nvSpPr>
        <p:spPr>
          <a:xfrm>
            <a:off x="7327350" y="459319"/>
            <a:ext cx="1405515" cy="1169551"/>
          </a:xfrm>
          <a:prstGeom prst="rect">
            <a:avLst/>
          </a:prstGeom>
          <a:noFill/>
        </p:spPr>
        <p:txBody>
          <a:bodyPr wrap="square" rtlCol="0">
            <a:spAutoFit/>
          </a:bodyPr>
          <a:lstStyle/>
          <a:p>
            <a:pPr algn="ctr"/>
            <a:r>
              <a:rPr lang="en-NZ" sz="1400" dirty="0"/>
              <a:t>Local distribution network and independent  retailers</a:t>
            </a:r>
          </a:p>
        </p:txBody>
      </p:sp>
      <p:sp>
        <p:nvSpPr>
          <p:cNvPr id="14" name="Arrow: Down 13">
            <a:extLst>
              <a:ext uri="{FF2B5EF4-FFF2-40B4-BE49-F238E27FC236}">
                <a16:creationId xmlns:a16="http://schemas.microsoft.com/office/drawing/2014/main" id="{02A5E937-DCEC-1EB4-42E3-DE8E30508550}"/>
              </a:ext>
            </a:extLst>
          </p:cNvPr>
          <p:cNvSpPr/>
          <p:nvPr/>
        </p:nvSpPr>
        <p:spPr>
          <a:xfrm>
            <a:off x="7920113" y="1593448"/>
            <a:ext cx="279242" cy="594657"/>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TextBox 15">
            <a:extLst>
              <a:ext uri="{FF2B5EF4-FFF2-40B4-BE49-F238E27FC236}">
                <a16:creationId xmlns:a16="http://schemas.microsoft.com/office/drawing/2014/main" id="{66C114F9-21A2-C4F7-6CF1-750164F19B8A}"/>
              </a:ext>
            </a:extLst>
          </p:cNvPr>
          <p:cNvSpPr txBox="1"/>
          <p:nvPr/>
        </p:nvSpPr>
        <p:spPr>
          <a:xfrm>
            <a:off x="8901472" y="503414"/>
            <a:ext cx="2533747" cy="523220"/>
          </a:xfrm>
          <a:prstGeom prst="rect">
            <a:avLst/>
          </a:prstGeom>
          <a:noFill/>
        </p:spPr>
        <p:txBody>
          <a:bodyPr wrap="square" rtlCol="0">
            <a:spAutoFit/>
          </a:bodyPr>
          <a:lstStyle/>
          <a:p>
            <a:pPr algn="ctr"/>
            <a:r>
              <a:rPr lang="en-NZ" sz="1400" dirty="0"/>
              <a:t>DOMESTIC USERS AND BUSINESSES WITH NET METERS</a:t>
            </a:r>
          </a:p>
        </p:txBody>
      </p:sp>
      <p:sp>
        <p:nvSpPr>
          <p:cNvPr id="18" name="TextBox 17">
            <a:extLst>
              <a:ext uri="{FF2B5EF4-FFF2-40B4-BE49-F238E27FC236}">
                <a16:creationId xmlns:a16="http://schemas.microsoft.com/office/drawing/2014/main" id="{3D9D22F0-5A59-417A-79B1-3F8398E31E1A}"/>
              </a:ext>
            </a:extLst>
          </p:cNvPr>
          <p:cNvSpPr txBox="1"/>
          <p:nvPr/>
        </p:nvSpPr>
        <p:spPr>
          <a:xfrm>
            <a:off x="11177163" y="1573948"/>
            <a:ext cx="840295" cy="369332"/>
          </a:xfrm>
          <a:prstGeom prst="rect">
            <a:avLst/>
          </a:prstGeom>
          <a:noFill/>
        </p:spPr>
        <p:txBody>
          <a:bodyPr wrap="none" rtlCol="0">
            <a:spAutoFit/>
          </a:bodyPr>
          <a:lstStyle/>
          <a:p>
            <a:r>
              <a:rPr lang="en-NZ" dirty="0"/>
              <a:t>Homes</a:t>
            </a:r>
          </a:p>
        </p:txBody>
      </p:sp>
      <p:sp>
        <p:nvSpPr>
          <p:cNvPr id="19" name="TextBox 18">
            <a:extLst>
              <a:ext uri="{FF2B5EF4-FFF2-40B4-BE49-F238E27FC236}">
                <a16:creationId xmlns:a16="http://schemas.microsoft.com/office/drawing/2014/main" id="{733D68FA-7C58-BF9F-BF8F-1C827ECCB569}"/>
              </a:ext>
            </a:extLst>
          </p:cNvPr>
          <p:cNvSpPr txBox="1"/>
          <p:nvPr/>
        </p:nvSpPr>
        <p:spPr>
          <a:xfrm>
            <a:off x="11268342" y="5193037"/>
            <a:ext cx="749116" cy="369332"/>
          </a:xfrm>
          <a:prstGeom prst="rect">
            <a:avLst/>
          </a:prstGeom>
          <a:noFill/>
        </p:spPr>
        <p:txBody>
          <a:bodyPr wrap="none" rtlCol="0">
            <a:spAutoFit/>
          </a:bodyPr>
          <a:lstStyle/>
          <a:p>
            <a:r>
              <a:rPr lang="en-NZ" dirty="0"/>
              <a:t>Farms</a:t>
            </a:r>
          </a:p>
        </p:txBody>
      </p:sp>
      <p:sp>
        <p:nvSpPr>
          <p:cNvPr id="20" name="TextBox 19">
            <a:extLst>
              <a:ext uri="{FF2B5EF4-FFF2-40B4-BE49-F238E27FC236}">
                <a16:creationId xmlns:a16="http://schemas.microsoft.com/office/drawing/2014/main" id="{91C3D65E-F82C-7D2B-560B-165907A6B99C}"/>
              </a:ext>
            </a:extLst>
          </p:cNvPr>
          <p:cNvSpPr txBox="1"/>
          <p:nvPr/>
        </p:nvSpPr>
        <p:spPr>
          <a:xfrm>
            <a:off x="11046865" y="2989341"/>
            <a:ext cx="1057864" cy="369332"/>
          </a:xfrm>
          <a:prstGeom prst="rect">
            <a:avLst/>
          </a:prstGeom>
          <a:noFill/>
        </p:spPr>
        <p:txBody>
          <a:bodyPr wrap="square" rtlCol="0">
            <a:spAutoFit/>
          </a:bodyPr>
          <a:lstStyle/>
          <a:p>
            <a:r>
              <a:rPr lang="en-NZ" dirty="0"/>
              <a:t>Industry</a:t>
            </a:r>
          </a:p>
        </p:txBody>
      </p:sp>
      <p:sp>
        <p:nvSpPr>
          <p:cNvPr id="21" name="Title 5">
            <a:extLst>
              <a:ext uri="{FF2B5EF4-FFF2-40B4-BE49-F238E27FC236}">
                <a16:creationId xmlns:a16="http://schemas.microsoft.com/office/drawing/2014/main" id="{96A810B3-2F1F-7FFA-D59F-DB6BBE804F95}"/>
              </a:ext>
            </a:extLst>
          </p:cNvPr>
          <p:cNvSpPr txBox="1">
            <a:spLocks/>
          </p:cNvSpPr>
          <p:nvPr/>
        </p:nvSpPr>
        <p:spPr>
          <a:xfrm>
            <a:off x="9086813" y="70069"/>
            <a:ext cx="3017916" cy="53954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2000" b="1" dirty="0">
                <a:solidFill>
                  <a:schemeClr val="accent6">
                    <a:lumMod val="50000"/>
                  </a:schemeClr>
                </a:solidFill>
              </a:rPr>
              <a:t>Distributed generation</a:t>
            </a:r>
          </a:p>
        </p:txBody>
      </p:sp>
      <p:sp>
        <p:nvSpPr>
          <p:cNvPr id="22" name="Title 5">
            <a:extLst>
              <a:ext uri="{FF2B5EF4-FFF2-40B4-BE49-F238E27FC236}">
                <a16:creationId xmlns:a16="http://schemas.microsoft.com/office/drawing/2014/main" id="{4C018787-5D68-73B2-EB33-0AC38D561C03}"/>
              </a:ext>
            </a:extLst>
          </p:cNvPr>
          <p:cNvSpPr txBox="1">
            <a:spLocks/>
          </p:cNvSpPr>
          <p:nvPr/>
        </p:nvSpPr>
        <p:spPr>
          <a:xfrm>
            <a:off x="6695400" y="47048"/>
            <a:ext cx="3017916" cy="53954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2000" b="1" dirty="0">
                <a:solidFill>
                  <a:schemeClr val="accent6">
                    <a:lumMod val="50000"/>
                  </a:schemeClr>
                </a:solidFill>
              </a:rPr>
              <a:t>Energy community</a:t>
            </a:r>
          </a:p>
        </p:txBody>
      </p:sp>
      <p:pic>
        <p:nvPicPr>
          <p:cNvPr id="23" name="Picture 22">
            <a:extLst>
              <a:ext uri="{FF2B5EF4-FFF2-40B4-BE49-F238E27FC236}">
                <a16:creationId xmlns:a16="http://schemas.microsoft.com/office/drawing/2014/main" id="{2F456939-3A23-97F6-5DAF-C098FB56CD06}"/>
              </a:ext>
            </a:extLst>
          </p:cNvPr>
          <p:cNvPicPr>
            <a:picLocks noChangeAspect="1"/>
          </p:cNvPicPr>
          <p:nvPr/>
        </p:nvPicPr>
        <p:blipFill>
          <a:blip r:embed="rId6"/>
          <a:stretch>
            <a:fillRect/>
          </a:stretch>
        </p:blipFill>
        <p:spPr>
          <a:xfrm>
            <a:off x="420147" y="962459"/>
            <a:ext cx="5588581" cy="4278960"/>
          </a:xfrm>
          <a:prstGeom prst="rect">
            <a:avLst/>
          </a:prstGeom>
        </p:spPr>
      </p:pic>
      <p:sp>
        <p:nvSpPr>
          <p:cNvPr id="24" name="Arrow: Down 23">
            <a:extLst>
              <a:ext uri="{FF2B5EF4-FFF2-40B4-BE49-F238E27FC236}">
                <a16:creationId xmlns:a16="http://schemas.microsoft.com/office/drawing/2014/main" id="{E228FA4B-8108-F8E7-B9C7-7699B883A900}"/>
              </a:ext>
            </a:extLst>
          </p:cNvPr>
          <p:cNvSpPr/>
          <p:nvPr/>
        </p:nvSpPr>
        <p:spPr>
          <a:xfrm rot="10800000">
            <a:off x="5961413" y="3451522"/>
            <a:ext cx="443721" cy="1683141"/>
          </a:xfrm>
          <a:prstGeom prst="downArrow">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TextBox 24">
            <a:extLst>
              <a:ext uri="{FF2B5EF4-FFF2-40B4-BE49-F238E27FC236}">
                <a16:creationId xmlns:a16="http://schemas.microsoft.com/office/drawing/2014/main" id="{B71D269C-098B-1DFF-C448-41D082A476CF}"/>
              </a:ext>
            </a:extLst>
          </p:cNvPr>
          <p:cNvSpPr txBox="1"/>
          <p:nvPr/>
        </p:nvSpPr>
        <p:spPr>
          <a:xfrm>
            <a:off x="4956673" y="5151701"/>
            <a:ext cx="2485541" cy="1200329"/>
          </a:xfrm>
          <a:prstGeom prst="rect">
            <a:avLst/>
          </a:prstGeom>
          <a:solidFill>
            <a:schemeClr val="bg1"/>
          </a:solidFill>
          <a:ln w="28575">
            <a:solidFill>
              <a:schemeClr val="tx1"/>
            </a:solidFill>
          </a:ln>
        </p:spPr>
        <p:txBody>
          <a:bodyPr wrap="square" rtlCol="0">
            <a:spAutoFit/>
          </a:bodyPr>
          <a:lstStyle/>
          <a:p>
            <a:pPr algn="ctr"/>
            <a:r>
              <a:rPr lang="en-NZ" dirty="0"/>
              <a:t>Buyers of grid power operate here and pay a bundled wholesale price</a:t>
            </a:r>
          </a:p>
        </p:txBody>
      </p:sp>
      <p:cxnSp>
        <p:nvCxnSpPr>
          <p:cNvPr id="26" name="Straight Connector 25">
            <a:extLst>
              <a:ext uri="{FF2B5EF4-FFF2-40B4-BE49-F238E27FC236}">
                <a16:creationId xmlns:a16="http://schemas.microsoft.com/office/drawing/2014/main" id="{F25BE715-C9E6-B5F0-5A3D-9A2BA4241DEF}"/>
              </a:ext>
            </a:extLst>
          </p:cNvPr>
          <p:cNvCxnSpPr>
            <a:cxnSpLocks/>
          </p:cNvCxnSpPr>
          <p:nvPr/>
        </p:nvCxnSpPr>
        <p:spPr>
          <a:xfrm>
            <a:off x="7690875" y="3846986"/>
            <a:ext cx="864832" cy="925123"/>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12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4" grpId="0" animBg="1"/>
      <p:bldP spid="16" grpId="0"/>
      <p:bldP spid="18" grpId="0"/>
      <p:bldP spid="19" grpId="0"/>
      <p:bldP spid="20" grpId="0"/>
      <p:bldP spid="21" grpId="0"/>
      <p:bldP spid="22" grpId="0"/>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941D942-28BF-A2A0-5182-CF0DB3A32353}"/>
              </a:ext>
            </a:extLst>
          </p:cNvPr>
          <p:cNvSpPr>
            <a:spLocks noGrp="1"/>
          </p:cNvSpPr>
          <p:nvPr>
            <p:ph type="ftr" sz="quarter" idx="11"/>
          </p:nvPr>
        </p:nvSpPr>
        <p:spPr>
          <a:xfrm>
            <a:off x="3305175" y="6022191"/>
            <a:ext cx="4848225" cy="365125"/>
          </a:xfrm>
        </p:spPr>
        <p:txBody>
          <a:bodyPr/>
          <a:lstStyle/>
          <a:p>
            <a:r>
              <a:rPr lang="en-NZ"/>
              <a:t>Masterton March 2026</a:t>
            </a:r>
            <a:endParaRPr lang="en-US" dirty="0"/>
          </a:p>
        </p:txBody>
      </p:sp>
      <p:sp>
        <p:nvSpPr>
          <p:cNvPr id="4" name="Slide Number Placeholder 3">
            <a:extLst>
              <a:ext uri="{FF2B5EF4-FFF2-40B4-BE49-F238E27FC236}">
                <a16:creationId xmlns:a16="http://schemas.microsoft.com/office/drawing/2014/main" id="{6DCA501E-E0D7-84F5-1038-AD2CD49BE2E5}"/>
              </a:ext>
            </a:extLst>
          </p:cNvPr>
          <p:cNvSpPr>
            <a:spLocks noGrp="1"/>
          </p:cNvSpPr>
          <p:nvPr>
            <p:ph type="sldNum" sz="quarter" idx="12"/>
          </p:nvPr>
        </p:nvSpPr>
        <p:spPr/>
        <p:txBody>
          <a:bodyPr/>
          <a:lstStyle/>
          <a:p>
            <a:fld id="{0ED95122-A112-0844-98BC-D2A9AE745818}" type="slidenum">
              <a:rPr lang="en-US" smtClean="0"/>
              <a:pPr/>
              <a:t>28</a:t>
            </a:fld>
            <a:endParaRPr lang="en-US"/>
          </a:p>
        </p:txBody>
      </p:sp>
      <p:sp>
        <p:nvSpPr>
          <p:cNvPr id="5" name="Title 1">
            <a:extLst>
              <a:ext uri="{FF2B5EF4-FFF2-40B4-BE49-F238E27FC236}">
                <a16:creationId xmlns:a16="http://schemas.microsoft.com/office/drawing/2014/main" id="{1044939A-22E3-FFF0-3E05-E67BDEACC6C9}"/>
              </a:ext>
            </a:extLst>
          </p:cNvPr>
          <p:cNvSpPr txBox="1">
            <a:spLocks/>
          </p:cNvSpPr>
          <p:nvPr/>
        </p:nvSpPr>
        <p:spPr>
          <a:xfrm>
            <a:off x="609600" y="274638"/>
            <a:ext cx="10972800" cy="582612"/>
          </a:xfrm>
          <a:prstGeom prst="rect">
            <a:avLst/>
          </a:prstGeom>
        </p:spPr>
        <p:txBody>
          <a:bodyP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sz="2800" dirty="0"/>
              <a:t>Implication: The wholesale market competitive action needs to shift from grid </a:t>
            </a:r>
            <a:r>
              <a:rPr lang="en-NZ" sz="2800" u="sng" dirty="0"/>
              <a:t>entry</a:t>
            </a:r>
            <a:r>
              <a:rPr lang="en-NZ" sz="2800" dirty="0"/>
              <a:t> to grid </a:t>
            </a:r>
            <a:r>
              <a:rPr lang="en-NZ" sz="2800" u="sng" dirty="0"/>
              <a:t>exit</a:t>
            </a:r>
          </a:p>
        </p:txBody>
      </p:sp>
      <p:sp>
        <p:nvSpPr>
          <p:cNvPr id="6" name="Content Placeholder 2">
            <a:extLst>
              <a:ext uri="{FF2B5EF4-FFF2-40B4-BE49-F238E27FC236}">
                <a16:creationId xmlns:a16="http://schemas.microsoft.com/office/drawing/2014/main" id="{3A0FD386-E722-A1BD-6BAD-A84818AC8B6B}"/>
              </a:ext>
            </a:extLst>
          </p:cNvPr>
          <p:cNvSpPr txBox="1">
            <a:spLocks/>
          </p:cNvSpPr>
          <p:nvPr/>
        </p:nvSpPr>
        <p:spPr>
          <a:xfrm>
            <a:off x="609600" y="1004894"/>
            <a:ext cx="10972800" cy="5199859"/>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NZ" sz="2800" dirty="0">
                <a:latin typeface="Calibri" panose="020F0502020204030204" pitchFamily="34" charset="0"/>
                <a:ea typeface="Calibri" panose="020F0502020204030204" pitchFamily="34" charset="0"/>
                <a:cs typeface="Calibri" panose="020F0502020204030204" pitchFamily="34" charset="0"/>
              </a:rPr>
              <a:t>With the distribution lines network as an open-access platform, DG would compete head-to-head with remote generation delivered off the grid</a:t>
            </a:r>
          </a:p>
          <a:p>
            <a:pPr>
              <a:spcAft>
                <a:spcPts val="1200"/>
              </a:spcAft>
            </a:pPr>
            <a:r>
              <a:rPr lang="en-NZ" sz="2800" dirty="0">
                <a:latin typeface="Calibri" panose="020F0502020204030204" pitchFamily="34" charset="0"/>
                <a:ea typeface="Calibri" panose="020F0502020204030204" pitchFamily="34" charset="0"/>
                <a:cs typeface="Calibri" panose="020F0502020204030204" pitchFamily="34" charset="0"/>
              </a:rPr>
              <a:t>This would require two changes to the current set-up:</a:t>
            </a:r>
          </a:p>
          <a:p>
            <a:pPr lvl="1">
              <a:spcAft>
                <a:spcPts val="1200"/>
              </a:spcAft>
            </a:pPr>
            <a:r>
              <a:rPr lang="en-NZ" sz="2400" dirty="0">
                <a:latin typeface="Calibri" panose="020F0502020204030204" pitchFamily="34" charset="0"/>
                <a:ea typeface="Calibri" panose="020F0502020204030204" pitchFamily="34" charset="0"/>
                <a:cs typeface="Calibri" panose="020F0502020204030204" pitchFamily="34" charset="0"/>
              </a:rPr>
              <a:t>Break the vertical integration of generation and retail to open the way for independent retailers using local networks to deliver electricity from the lowest-cost source;</a:t>
            </a:r>
          </a:p>
          <a:p>
            <a:pPr lvl="1">
              <a:spcAft>
                <a:spcPts val="1200"/>
              </a:spcAft>
            </a:pPr>
            <a:r>
              <a:rPr lang="en-NZ" sz="2400" dirty="0">
                <a:latin typeface="Calibri" panose="020F0502020204030204" pitchFamily="34" charset="0"/>
                <a:ea typeface="Calibri" panose="020F0502020204030204" pitchFamily="34" charset="0"/>
                <a:cs typeface="Calibri" panose="020F0502020204030204" pitchFamily="34" charset="0"/>
              </a:rPr>
              <a:t>Bundle grid-transmission charges with the spot market wholesale price, not with distribution network fixed charges.</a:t>
            </a:r>
          </a:p>
          <a:p>
            <a:pPr>
              <a:spcAft>
                <a:spcPts val="1200"/>
              </a:spcAft>
            </a:pPr>
            <a:r>
              <a:rPr lang="en-NZ" sz="2800" dirty="0">
                <a:latin typeface="Calibri" panose="020F0502020204030204" pitchFamily="34" charset="0"/>
                <a:ea typeface="Calibri" panose="020F0502020204030204" pitchFamily="34" charset="0"/>
                <a:cs typeface="Calibri" panose="020F0502020204030204" pitchFamily="34" charset="0"/>
              </a:rPr>
              <a:t>Ideally, kill the lines/energy split and revive the old Electricity Supply Authority model</a:t>
            </a:r>
          </a:p>
        </p:txBody>
      </p:sp>
    </p:spTree>
    <p:extLst>
      <p:ext uri="{BB962C8B-B14F-4D97-AF65-F5344CB8AC3E}">
        <p14:creationId xmlns:p14="http://schemas.microsoft.com/office/powerpoint/2010/main" val="108213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66F90C-7BDF-6AB9-5803-4EA55C7E0B5C}"/>
              </a:ext>
            </a:extLst>
          </p:cNvPr>
          <p:cNvSpPr>
            <a:spLocks noGrp="1"/>
          </p:cNvSpPr>
          <p:nvPr>
            <p:ph type="sldNum" sz="quarter" idx="12"/>
          </p:nvPr>
        </p:nvSpPr>
        <p:spPr/>
        <p:txBody>
          <a:bodyPr/>
          <a:lstStyle/>
          <a:p>
            <a:fld id="{D4221BD2-318E-4052-B081-4AA8102D7E38}" type="slidenum">
              <a:rPr lang="en-NZ" smtClean="0"/>
              <a:t>29</a:t>
            </a:fld>
            <a:endParaRPr lang="en-NZ"/>
          </a:p>
        </p:txBody>
      </p:sp>
      <p:sp>
        <p:nvSpPr>
          <p:cNvPr id="4" name="TextBox 3">
            <a:extLst>
              <a:ext uri="{FF2B5EF4-FFF2-40B4-BE49-F238E27FC236}">
                <a16:creationId xmlns:a16="http://schemas.microsoft.com/office/drawing/2014/main" id="{EF728033-23E4-D02D-3796-C347F241E632}"/>
              </a:ext>
            </a:extLst>
          </p:cNvPr>
          <p:cNvSpPr txBox="1"/>
          <p:nvPr/>
        </p:nvSpPr>
        <p:spPr>
          <a:xfrm>
            <a:off x="1602769" y="2373329"/>
            <a:ext cx="8825501" cy="1200329"/>
          </a:xfrm>
          <a:prstGeom prst="rect">
            <a:avLst/>
          </a:prstGeom>
          <a:noFill/>
        </p:spPr>
        <p:txBody>
          <a:bodyPr wrap="square">
            <a:spAutoFit/>
          </a:bodyPr>
          <a:lstStyle/>
          <a:p>
            <a:pPr algn="ctr">
              <a:spcAft>
                <a:spcPts val="1800"/>
              </a:spcAft>
            </a:pPr>
            <a:r>
              <a:rPr lang="en-NZ" sz="3600" dirty="0">
                <a:latin typeface="Calibri" panose="020F0502020204030204" pitchFamily="34" charset="0"/>
                <a:ea typeface="Calibri" panose="020F0502020204030204" pitchFamily="34" charset="0"/>
                <a:cs typeface="Calibri" panose="020F0502020204030204" pitchFamily="34" charset="0"/>
              </a:rPr>
              <a:t>The politics of breaking the </a:t>
            </a:r>
            <a:r>
              <a:rPr lang="en-NZ" sz="3600" dirty="0" err="1">
                <a:latin typeface="Calibri" panose="020F0502020204030204" pitchFamily="34" charset="0"/>
                <a:ea typeface="Calibri" panose="020F0502020204030204" pitchFamily="34" charset="0"/>
                <a:cs typeface="Calibri" panose="020F0502020204030204" pitchFamily="34" charset="0"/>
              </a:rPr>
              <a:t>gentailer</a:t>
            </a:r>
            <a:r>
              <a:rPr lang="en-NZ" sz="3600" dirty="0">
                <a:latin typeface="Calibri" panose="020F0502020204030204" pitchFamily="34" charset="0"/>
                <a:ea typeface="Calibri" panose="020F0502020204030204" pitchFamily="34" charset="0"/>
                <a:cs typeface="Calibri" panose="020F0502020204030204" pitchFamily="34" charset="0"/>
              </a:rPr>
              <a:t> cartel’s market power</a:t>
            </a:r>
          </a:p>
        </p:txBody>
      </p:sp>
    </p:spTree>
    <p:extLst>
      <p:ext uri="{BB962C8B-B14F-4D97-AF65-F5344CB8AC3E}">
        <p14:creationId xmlns:p14="http://schemas.microsoft.com/office/powerpoint/2010/main" val="4073649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75A8AD-1251-9298-3994-5EA476D7BE0E}"/>
              </a:ext>
            </a:extLst>
          </p:cNvPr>
          <p:cNvSpPr>
            <a:spLocks noGrp="1"/>
          </p:cNvSpPr>
          <p:nvPr>
            <p:ph type="ftr" sz="quarter" idx="11"/>
          </p:nvPr>
        </p:nvSpPr>
        <p:spPr>
          <a:xfrm>
            <a:off x="3140364" y="6052763"/>
            <a:ext cx="5043054" cy="365125"/>
          </a:xfrm>
        </p:spPr>
        <p:txBody>
          <a:bodyPr/>
          <a:lstStyle/>
          <a:p>
            <a:r>
              <a:rPr lang="en-NZ"/>
              <a:t>Masterton March 2026</a:t>
            </a:r>
            <a:endParaRPr lang="en-US" dirty="0"/>
          </a:p>
        </p:txBody>
      </p:sp>
      <p:sp>
        <p:nvSpPr>
          <p:cNvPr id="3" name="Slide Number Placeholder 2">
            <a:extLst>
              <a:ext uri="{FF2B5EF4-FFF2-40B4-BE49-F238E27FC236}">
                <a16:creationId xmlns:a16="http://schemas.microsoft.com/office/drawing/2014/main" id="{9D5F1D78-B677-7174-84F6-F74C515AFC5B}"/>
              </a:ext>
            </a:extLst>
          </p:cNvPr>
          <p:cNvSpPr>
            <a:spLocks noGrp="1"/>
          </p:cNvSpPr>
          <p:nvPr>
            <p:ph type="sldNum" sz="quarter" idx="12"/>
          </p:nvPr>
        </p:nvSpPr>
        <p:spPr/>
        <p:txBody>
          <a:bodyPr/>
          <a:lstStyle/>
          <a:p>
            <a:fld id="{0ED95122-A112-0844-98BC-D2A9AE745818}" type="slidenum">
              <a:rPr lang="en-US" smtClean="0"/>
              <a:pPr/>
              <a:t>30</a:t>
            </a:fld>
            <a:endParaRPr lang="en-US" dirty="0"/>
          </a:p>
        </p:txBody>
      </p:sp>
      <p:pic>
        <p:nvPicPr>
          <p:cNvPr id="4" name="Picture 3">
            <a:extLst>
              <a:ext uri="{FF2B5EF4-FFF2-40B4-BE49-F238E27FC236}">
                <a16:creationId xmlns:a16="http://schemas.microsoft.com/office/drawing/2014/main" id="{0E7ADDE6-98E0-A49E-58B8-C57A3B931B49}"/>
              </a:ext>
            </a:extLst>
          </p:cNvPr>
          <p:cNvPicPr>
            <a:picLocks noChangeAspect="1"/>
          </p:cNvPicPr>
          <p:nvPr/>
        </p:nvPicPr>
        <p:blipFill>
          <a:blip r:embed="rId2"/>
          <a:stretch>
            <a:fillRect/>
          </a:stretch>
        </p:blipFill>
        <p:spPr>
          <a:xfrm>
            <a:off x="5676912" y="0"/>
            <a:ext cx="3730295" cy="6019012"/>
          </a:xfrm>
          <a:prstGeom prst="rect">
            <a:avLst/>
          </a:prstGeom>
          <a:ln>
            <a:solidFill>
              <a:schemeClr val="tx1"/>
            </a:solidFill>
          </a:ln>
        </p:spPr>
      </p:pic>
      <p:sp>
        <p:nvSpPr>
          <p:cNvPr id="5" name="TextBox 4">
            <a:extLst>
              <a:ext uri="{FF2B5EF4-FFF2-40B4-BE49-F238E27FC236}">
                <a16:creationId xmlns:a16="http://schemas.microsoft.com/office/drawing/2014/main" id="{D29A985E-A942-DAB3-864A-C7829045AFF4}"/>
              </a:ext>
            </a:extLst>
          </p:cNvPr>
          <p:cNvSpPr txBox="1"/>
          <p:nvPr/>
        </p:nvSpPr>
        <p:spPr>
          <a:xfrm>
            <a:off x="683492" y="849745"/>
            <a:ext cx="4563226" cy="923330"/>
          </a:xfrm>
          <a:prstGeom prst="rect">
            <a:avLst/>
          </a:prstGeom>
          <a:noFill/>
        </p:spPr>
        <p:txBody>
          <a:bodyPr wrap="square" rtlCol="0">
            <a:spAutoFit/>
          </a:bodyPr>
          <a:lstStyle/>
          <a:p>
            <a:r>
              <a:rPr lang="en-GB" sz="1800" i="1" dirty="0">
                <a:solidFill>
                  <a:srgbClr val="2F5496"/>
                </a:solidFill>
                <a:effectLst/>
                <a:latin typeface="Arial" panose="020B0604020202020204" pitchFamily="34" charset="0"/>
                <a:ea typeface="Arial" panose="020B0604020202020204" pitchFamily="34" charset="0"/>
                <a:cs typeface="Times New Roman" panose="02020603050405020304" pitchFamily="18" charset="0"/>
              </a:rPr>
              <a:t>Share of new renewables (wind and solar) in total net generation 1995-2022: Australia and New Zealand compared</a:t>
            </a:r>
            <a:endParaRPr lang="en-NZ" dirty="0"/>
          </a:p>
        </p:txBody>
      </p:sp>
      <p:sp>
        <p:nvSpPr>
          <p:cNvPr id="6" name="TextBox 5">
            <a:extLst>
              <a:ext uri="{FF2B5EF4-FFF2-40B4-BE49-F238E27FC236}">
                <a16:creationId xmlns:a16="http://schemas.microsoft.com/office/drawing/2014/main" id="{09D140DA-6455-9620-A4E6-10A714B6A4A2}"/>
              </a:ext>
            </a:extLst>
          </p:cNvPr>
          <p:cNvSpPr txBox="1"/>
          <p:nvPr/>
        </p:nvSpPr>
        <p:spPr>
          <a:xfrm>
            <a:off x="1226012" y="2702004"/>
            <a:ext cx="3828703" cy="923330"/>
          </a:xfrm>
          <a:prstGeom prst="rect">
            <a:avLst/>
          </a:prstGeom>
          <a:noFill/>
        </p:spPr>
        <p:txBody>
          <a:bodyPr wrap="square" rtlCol="0">
            <a:spAutoFit/>
          </a:bodyPr>
          <a:lstStyle/>
          <a:p>
            <a:r>
              <a:rPr lang="en-NZ" dirty="0">
                <a:solidFill>
                  <a:srgbClr val="FF0000"/>
                </a:solidFill>
              </a:rPr>
              <a:t>Key point: the cross-over coincided with the National Government’s part-privatisation of the SOE </a:t>
            </a:r>
            <a:r>
              <a:rPr lang="en-NZ" dirty="0" err="1">
                <a:solidFill>
                  <a:srgbClr val="FF0000"/>
                </a:solidFill>
              </a:rPr>
              <a:t>gentailers</a:t>
            </a:r>
            <a:endParaRPr lang="en-NZ" dirty="0">
              <a:solidFill>
                <a:srgbClr val="FF0000"/>
              </a:solidFill>
            </a:endParaRPr>
          </a:p>
        </p:txBody>
      </p:sp>
      <p:cxnSp>
        <p:nvCxnSpPr>
          <p:cNvPr id="8" name="Straight Arrow Connector 7">
            <a:extLst>
              <a:ext uri="{FF2B5EF4-FFF2-40B4-BE49-F238E27FC236}">
                <a16:creationId xmlns:a16="http://schemas.microsoft.com/office/drawing/2014/main" id="{D5EB33B6-AB62-FC0A-2BED-0C5A30C15A92}"/>
              </a:ext>
            </a:extLst>
          </p:cNvPr>
          <p:cNvCxnSpPr>
            <a:cxnSpLocks/>
          </p:cNvCxnSpPr>
          <p:nvPr/>
        </p:nvCxnSpPr>
        <p:spPr>
          <a:xfrm>
            <a:off x="4673600" y="3495675"/>
            <a:ext cx="3509818" cy="1743075"/>
          </a:xfrm>
          <a:prstGeom prst="straightConnector1">
            <a:avLst/>
          </a:prstGeom>
          <a:ln w="190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A9D59287-12A1-E5AF-A89B-5B2FE36B7794}"/>
              </a:ext>
            </a:extLst>
          </p:cNvPr>
          <p:cNvCxnSpPr>
            <a:cxnSpLocks/>
          </p:cNvCxnSpPr>
          <p:nvPr/>
        </p:nvCxnSpPr>
        <p:spPr>
          <a:xfrm flipV="1">
            <a:off x="4673600" y="1438746"/>
            <a:ext cx="3940012" cy="2056929"/>
          </a:xfrm>
          <a:prstGeom prst="straightConnector1">
            <a:avLst/>
          </a:prstGeom>
          <a:ln w="190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35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D5D1-D87C-4CCD-FCC5-6FC065EE8355}"/>
              </a:ext>
            </a:extLst>
          </p:cNvPr>
          <p:cNvSpPr>
            <a:spLocks noGrp="1"/>
          </p:cNvSpPr>
          <p:nvPr>
            <p:ph type="title"/>
          </p:nvPr>
        </p:nvSpPr>
        <p:spPr>
          <a:xfrm>
            <a:off x="838200" y="365125"/>
            <a:ext cx="10515600" cy="703387"/>
          </a:xfrm>
        </p:spPr>
        <p:txBody>
          <a:bodyPr>
            <a:normAutofit/>
          </a:bodyPr>
          <a:lstStyle/>
          <a:p>
            <a:pPr algn="ctr"/>
            <a:r>
              <a:rPr lang="en-US" sz="2000" dirty="0">
                <a:latin typeface="Calibri" panose="020F0502020204030204" pitchFamily="34" charset="0"/>
                <a:ea typeface="Calibri" panose="020F0502020204030204" pitchFamily="34" charset="0"/>
                <a:cs typeface="Calibri" panose="020F0502020204030204" pitchFamily="34" charset="0"/>
              </a:rPr>
              <a:t>Crown cash receipts from </a:t>
            </a:r>
            <a:r>
              <a:rPr lang="en-US" sz="2000" dirty="0" err="1">
                <a:latin typeface="Calibri" panose="020F0502020204030204" pitchFamily="34" charset="0"/>
                <a:ea typeface="Calibri" panose="020F0502020204030204" pitchFamily="34" charset="0"/>
                <a:cs typeface="Calibri" panose="020F0502020204030204" pitchFamily="34" charset="0"/>
              </a:rPr>
              <a:t>gentailers</a:t>
            </a:r>
            <a:r>
              <a:rPr lang="en-US" sz="2000" dirty="0">
                <a:latin typeface="Calibri" panose="020F0502020204030204" pitchFamily="34" charset="0"/>
                <a:ea typeface="Calibri" panose="020F0502020204030204" pitchFamily="34" charset="0"/>
                <a:cs typeface="Calibri" panose="020F0502020204030204" pitchFamily="34" charset="0"/>
              </a:rPr>
              <a:t> and </a:t>
            </a:r>
            <a:r>
              <a:rPr lang="en-US" sz="2000" dirty="0" err="1">
                <a:latin typeface="Calibri" panose="020F0502020204030204" pitchFamily="34" charset="0"/>
                <a:ea typeface="Calibri" panose="020F0502020204030204" pitchFamily="34" charset="0"/>
                <a:cs typeface="Calibri" panose="020F0502020204030204" pitchFamily="34" charset="0"/>
              </a:rPr>
              <a:t>Transpower</a:t>
            </a:r>
            <a:endParaRPr lang="en-NZ"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79801B2D-2DED-1761-1DAD-3D2941B92927}"/>
              </a:ext>
            </a:extLst>
          </p:cNvPr>
          <p:cNvPicPr>
            <a:picLocks noChangeAspect="1"/>
          </p:cNvPicPr>
          <p:nvPr/>
        </p:nvPicPr>
        <p:blipFill>
          <a:blip r:embed="rId2"/>
          <a:stretch>
            <a:fillRect/>
          </a:stretch>
        </p:blipFill>
        <p:spPr>
          <a:xfrm>
            <a:off x="2537468" y="1084316"/>
            <a:ext cx="7117064" cy="4353735"/>
          </a:xfrm>
          <a:prstGeom prst="rect">
            <a:avLst/>
          </a:prstGeom>
        </p:spPr>
      </p:pic>
      <p:sp>
        <p:nvSpPr>
          <p:cNvPr id="4" name="Footer Placeholder 3">
            <a:extLst>
              <a:ext uri="{FF2B5EF4-FFF2-40B4-BE49-F238E27FC236}">
                <a16:creationId xmlns:a16="http://schemas.microsoft.com/office/drawing/2014/main" id="{1F120CB2-8251-B33E-53D6-D4793AE60373}"/>
              </a:ext>
            </a:extLst>
          </p:cNvPr>
          <p:cNvSpPr>
            <a:spLocks noGrp="1"/>
          </p:cNvSpPr>
          <p:nvPr>
            <p:ph type="ftr" sz="quarter" idx="11"/>
          </p:nvPr>
        </p:nvSpPr>
        <p:spPr/>
        <p:txBody>
          <a:bodyPr/>
          <a:lstStyle/>
          <a:p>
            <a:r>
              <a:rPr lang="en-NZ"/>
              <a:t>Masterton March 2026</a:t>
            </a:r>
          </a:p>
        </p:txBody>
      </p:sp>
      <p:sp>
        <p:nvSpPr>
          <p:cNvPr id="5" name="Slide Number Placeholder 4">
            <a:extLst>
              <a:ext uri="{FF2B5EF4-FFF2-40B4-BE49-F238E27FC236}">
                <a16:creationId xmlns:a16="http://schemas.microsoft.com/office/drawing/2014/main" id="{62D3C6CF-17BC-9368-D23F-1D2EF5B4046F}"/>
              </a:ext>
            </a:extLst>
          </p:cNvPr>
          <p:cNvSpPr>
            <a:spLocks noGrp="1"/>
          </p:cNvSpPr>
          <p:nvPr>
            <p:ph type="sldNum" sz="quarter" idx="12"/>
          </p:nvPr>
        </p:nvSpPr>
        <p:spPr/>
        <p:txBody>
          <a:bodyPr/>
          <a:lstStyle/>
          <a:p>
            <a:fld id="{17602FDC-B7B5-4570-B33F-FB3089CF334A}" type="slidenum">
              <a:rPr lang="en-NZ" smtClean="0"/>
              <a:t>31</a:t>
            </a:fld>
            <a:endParaRPr lang="en-NZ"/>
          </a:p>
        </p:txBody>
      </p:sp>
    </p:spTree>
    <p:extLst>
      <p:ext uri="{BB962C8B-B14F-4D97-AF65-F5344CB8AC3E}">
        <p14:creationId xmlns:p14="http://schemas.microsoft.com/office/powerpoint/2010/main" val="1865094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F2AFB-64AC-3096-EFEE-67B19560ED63}"/>
              </a:ext>
            </a:extLst>
          </p:cNvPr>
          <p:cNvSpPr>
            <a:spLocks noGrp="1"/>
          </p:cNvSpPr>
          <p:nvPr>
            <p:ph type="title"/>
          </p:nvPr>
        </p:nvSpPr>
        <p:spPr>
          <a:xfrm>
            <a:off x="838200" y="365126"/>
            <a:ext cx="10515600" cy="456808"/>
          </a:xfrm>
        </p:spPr>
        <p:txBody>
          <a:bodyPr>
            <a:normAutofit fontScale="90000"/>
          </a:bodyPr>
          <a:lstStyle/>
          <a:p>
            <a:pPr algn="ctr"/>
            <a:r>
              <a:rPr lang="en-NZ" sz="2800" dirty="0"/>
              <a:t>Compulsory pass-through of grid charges</a:t>
            </a:r>
          </a:p>
        </p:txBody>
      </p:sp>
      <p:sp>
        <p:nvSpPr>
          <p:cNvPr id="3" name="Content Placeholder 2">
            <a:extLst>
              <a:ext uri="{FF2B5EF4-FFF2-40B4-BE49-F238E27FC236}">
                <a16:creationId xmlns:a16="http://schemas.microsoft.com/office/drawing/2014/main" id="{BE3B8B44-7CD1-088C-DC76-56B3B2DB8D7E}"/>
              </a:ext>
            </a:extLst>
          </p:cNvPr>
          <p:cNvSpPr>
            <a:spLocks noGrp="1"/>
          </p:cNvSpPr>
          <p:nvPr>
            <p:ph idx="1"/>
          </p:nvPr>
        </p:nvSpPr>
        <p:spPr>
          <a:xfrm>
            <a:off x="735458" y="1182999"/>
            <a:ext cx="10515600" cy="4492001"/>
          </a:xfrm>
        </p:spPr>
        <p:txBody>
          <a:bodyPr/>
          <a:lstStyle/>
          <a:p>
            <a:r>
              <a:rPr lang="en-NZ" dirty="0"/>
              <a:t>The issue: what is a fair charge (if any)for distributed generation and batteries to pay for gird backup?</a:t>
            </a:r>
          </a:p>
          <a:p>
            <a:endParaRPr lang="en-NZ" dirty="0"/>
          </a:p>
          <a:p>
            <a:r>
              <a:rPr lang="en-NZ" dirty="0"/>
              <a:t>Currently DG pays for grid as well as local network even when only using the latter</a:t>
            </a:r>
          </a:p>
          <a:p>
            <a:endParaRPr lang="en-NZ" dirty="0"/>
          </a:p>
          <a:p>
            <a:r>
              <a:rPr lang="en-NZ" dirty="0"/>
              <a:t>That’s a cross-subsidy to </a:t>
            </a:r>
            <a:r>
              <a:rPr lang="en-NZ" dirty="0" err="1"/>
              <a:t>gentailers</a:t>
            </a:r>
            <a:endParaRPr lang="en-NZ" dirty="0"/>
          </a:p>
          <a:p>
            <a:endParaRPr lang="en-NZ" dirty="0"/>
          </a:p>
          <a:p>
            <a:r>
              <a:rPr lang="en-NZ" dirty="0"/>
              <a:t>Solution: make </a:t>
            </a:r>
            <a:r>
              <a:rPr lang="en-NZ" dirty="0" err="1"/>
              <a:t>gentailers</a:t>
            </a:r>
            <a:r>
              <a:rPr lang="en-NZ" dirty="0"/>
              <a:t> pay for transmission to the GXP</a:t>
            </a:r>
          </a:p>
        </p:txBody>
      </p:sp>
      <p:sp>
        <p:nvSpPr>
          <p:cNvPr id="4" name="Footer Placeholder 3">
            <a:extLst>
              <a:ext uri="{FF2B5EF4-FFF2-40B4-BE49-F238E27FC236}">
                <a16:creationId xmlns:a16="http://schemas.microsoft.com/office/drawing/2014/main" id="{5B4706CA-1CCF-71CE-E53D-D40CBD504E58}"/>
              </a:ext>
            </a:extLst>
          </p:cNvPr>
          <p:cNvSpPr>
            <a:spLocks noGrp="1"/>
          </p:cNvSpPr>
          <p:nvPr>
            <p:ph type="ftr" sz="quarter" idx="11"/>
          </p:nvPr>
        </p:nvSpPr>
        <p:spPr/>
        <p:txBody>
          <a:bodyPr/>
          <a:lstStyle/>
          <a:p>
            <a:r>
              <a:rPr lang="en-NZ"/>
              <a:t>Masterton March 2026</a:t>
            </a:r>
          </a:p>
        </p:txBody>
      </p:sp>
      <p:sp>
        <p:nvSpPr>
          <p:cNvPr id="5" name="Slide Number Placeholder 4">
            <a:extLst>
              <a:ext uri="{FF2B5EF4-FFF2-40B4-BE49-F238E27FC236}">
                <a16:creationId xmlns:a16="http://schemas.microsoft.com/office/drawing/2014/main" id="{E526FA2A-3FC2-9D56-D471-29D5571A1439}"/>
              </a:ext>
            </a:extLst>
          </p:cNvPr>
          <p:cNvSpPr>
            <a:spLocks noGrp="1"/>
          </p:cNvSpPr>
          <p:nvPr>
            <p:ph type="sldNum" sz="quarter" idx="12"/>
          </p:nvPr>
        </p:nvSpPr>
        <p:spPr/>
        <p:txBody>
          <a:bodyPr/>
          <a:lstStyle/>
          <a:p>
            <a:fld id="{17602FDC-B7B5-4570-B33F-FB3089CF334A}" type="slidenum">
              <a:rPr lang="en-NZ" smtClean="0"/>
              <a:t>32</a:t>
            </a:fld>
            <a:endParaRPr lang="en-NZ"/>
          </a:p>
        </p:txBody>
      </p:sp>
    </p:spTree>
    <p:extLst>
      <p:ext uri="{BB962C8B-B14F-4D97-AF65-F5344CB8AC3E}">
        <p14:creationId xmlns:p14="http://schemas.microsoft.com/office/powerpoint/2010/main" val="2597321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9B43-8E75-7BE9-EFD0-E40C2824410C}"/>
              </a:ext>
            </a:extLst>
          </p:cNvPr>
          <p:cNvSpPr>
            <a:spLocks noGrp="1"/>
          </p:cNvSpPr>
          <p:nvPr>
            <p:ph type="title"/>
          </p:nvPr>
        </p:nvSpPr>
        <p:spPr>
          <a:xfrm>
            <a:off x="838200" y="365126"/>
            <a:ext cx="10515600" cy="315912"/>
          </a:xfrm>
        </p:spPr>
        <p:txBody>
          <a:bodyPr>
            <a:normAutofit fontScale="90000"/>
          </a:bodyPr>
          <a:lstStyle/>
          <a:p>
            <a:pPr algn="ctr"/>
            <a:r>
              <a:rPr lang="en-NZ" sz="2800" dirty="0"/>
              <a:t>Lines/energy split</a:t>
            </a:r>
          </a:p>
        </p:txBody>
      </p:sp>
      <p:sp>
        <p:nvSpPr>
          <p:cNvPr id="3" name="Content Placeholder 2">
            <a:extLst>
              <a:ext uri="{FF2B5EF4-FFF2-40B4-BE49-F238E27FC236}">
                <a16:creationId xmlns:a16="http://schemas.microsoft.com/office/drawing/2014/main" id="{34CD61C4-E108-A1C9-468F-617667A0EE84}"/>
              </a:ext>
            </a:extLst>
          </p:cNvPr>
          <p:cNvSpPr>
            <a:spLocks noGrp="1"/>
          </p:cNvSpPr>
          <p:nvPr>
            <p:ph idx="1"/>
          </p:nvPr>
        </p:nvSpPr>
        <p:spPr>
          <a:xfrm>
            <a:off x="838200" y="1243173"/>
            <a:ext cx="10515600" cy="4933790"/>
          </a:xfrm>
        </p:spPr>
        <p:txBody>
          <a:bodyPr/>
          <a:lstStyle/>
          <a:p>
            <a:pPr>
              <a:spcAft>
                <a:spcPts val="1200"/>
              </a:spcAft>
            </a:pPr>
            <a:r>
              <a:rPr lang="en-NZ" dirty="0"/>
              <a:t>An ideological construction</a:t>
            </a:r>
          </a:p>
          <a:p>
            <a:pPr>
              <a:spcAft>
                <a:spcPts val="1200"/>
              </a:spcAft>
            </a:pPr>
            <a:r>
              <a:rPr lang="en-NZ" dirty="0"/>
              <a:t>Blocks local integration of network management with distributed generation and batteries</a:t>
            </a:r>
          </a:p>
          <a:p>
            <a:pPr>
              <a:spcAft>
                <a:spcPts val="1200"/>
              </a:spcAft>
            </a:pPr>
            <a:r>
              <a:rPr lang="en-NZ" dirty="0"/>
              <a:t>“Energy communities” need a coordinator</a:t>
            </a:r>
          </a:p>
          <a:p>
            <a:pPr>
              <a:spcAft>
                <a:spcPts val="1200"/>
              </a:spcAft>
            </a:pPr>
            <a:r>
              <a:rPr lang="en-NZ" dirty="0"/>
              <a:t>Retailers on a neutral network platform would combine local and grid supply to minimise cost to consumers</a:t>
            </a:r>
          </a:p>
          <a:p>
            <a:pPr>
              <a:spcAft>
                <a:spcPts val="1200"/>
              </a:spcAft>
            </a:pPr>
            <a:r>
              <a:rPr lang="en-NZ" dirty="0"/>
              <a:t>=&gt; Revive the old ESA model?</a:t>
            </a:r>
          </a:p>
        </p:txBody>
      </p:sp>
      <p:sp>
        <p:nvSpPr>
          <p:cNvPr id="4" name="Footer Placeholder 3">
            <a:extLst>
              <a:ext uri="{FF2B5EF4-FFF2-40B4-BE49-F238E27FC236}">
                <a16:creationId xmlns:a16="http://schemas.microsoft.com/office/drawing/2014/main" id="{CDC1BA23-76A8-F76F-2D71-AC10F1D834E2}"/>
              </a:ext>
            </a:extLst>
          </p:cNvPr>
          <p:cNvSpPr>
            <a:spLocks noGrp="1"/>
          </p:cNvSpPr>
          <p:nvPr>
            <p:ph type="ftr" sz="quarter" idx="11"/>
          </p:nvPr>
        </p:nvSpPr>
        <p:spPr/>
        <p:txBody>
          <a:bodyPr/>
          <a:lstStyle/>
          <a:p>
            <a:r>
              <a:rPr lang="en-NZ"/>
              <a:t>Masterton March 2026</a:t>
            </a:r>
          </a:p>
        </p:txBody>
      </p:sp>
      <p:sp>
        <p:nvSpPr>
          <p:cNvPr id="5" name="Slide Number Placeholder 4">
            <a:extLst>
              <a:ext uri="{FF2B5EF4-FFF2-40B4-BE49-F238E27FC236}">
                <a16:creationId xmlns:a16="http://schemas.microsoft.com/office/drawing/2014/main" id="{EC3BBDF0-DC42-4FF7-46A0-03C8EE8F381E}"/>
              </a:ext>
            </a:extLst>
          </p:cNvPr>
          <p:cNvSpPr>
            <a:spLocks noGrp="1"/>
          </p:cNvSpPr>
          <p:nvPr>
            <p:ph type="sldNum" sz="quarter" idx="12"/>
          </p:nvPr>
        </p:nvSpPr>
        <p:spPr/>
        <p:txBody>
          <a:bodyPr/>
          <a:lstStyle/>
          <a:p>
            <a:fld id="{17602FDC-B7B5-4570-B33F-FB3089CF334A}" type="slidenum">
              <a:rPr lang="en-NZ" smtClean="0"/>
              <a:t>33</a:t>
            </a:fld>
            <a:endParaRPr lang="en-NZ"/>
          </a:p>
        </p:txBody>
      </p:sp>
    </p:spTree>
    <p:extLst>
      <p:ext uri="{BB962C8B-B14F-4D97-AF65-F5344CB8AC3E}">
        <p14:creationId xmlns:p14="http://schemas.microsoft.com/office/powerpoint/2010/main" val="2184770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35EA8-5741-4E4C-4D49-DD5CFF04E9FB}"/>
              </a:ext>
            </a:extLst>
          </p:cNvPr>
          <p:cNvSpPr>
            <a:spLocks noGrp="1"/>
          </p:cNvSpPr>
          <p:nvPr>
            <p:ph type="title"/>
          </p:nvPr>
        </p:nvSpPr>
        <p:spPr>
          <a:xfrm>
            <a:off x="838200" y="365126"/>
            <a:ext cx="10515600" cy="508178"/>
          </a:xfrm>
        </p:spPr>
        <p:txBody>
          <a:bodyPr>
            <a:normAutofit fontScale="90000"/>
          </a:bodyPr>
          <a:lstStyle/>
          <a:p>
            <a:pPr algn="ctr"/>
            <a:r>
              <a:rPr lang="en-NZ" sz="3200" dirty="0">
                <a:latin typeface="Calibri" panose="020F0502020204030204" pitchFamily="34" charset="0"/>
                <a:ea typeface="Calibri" panose="020F0502020204030204" pitchFamily="34" charset="0"/>
                <a:cs typeface="Calibri" panose="020F0502020204030204" pitchFamily="34" charset="0"/>
              </a:rPr>
              <a:t>Public-private partnerships </a:t>
            </a:r>
          </a:p>
        </p:txBody>
      </p:sp>
      <p:sp>
        <p:nvSpPr>
          <p:cNvPr id="3" name="Content Placeholder 2">
            <a:extLst>
              <a:ext uri="{FF2B5EF4-FFF2-40B4-BE49-F238E27FC236}">
                <a16:creationId xmlns:a16="http://schemas.microsoft.com/office/drawing/2014/main" id="{49CCB398-AC39-B174-F9B7-792BEE68158D}"/>
              </a:ext>
            </a:extLst>
          </p:cNvPr>
          <p:cNvSpPr>
            <a:spLocks noGrp="1"/>
          </p:cNvSpPr>
          <p:nvPr>
            <p:ph idx="1"/>
          </p:nvPr>
        </p:nvSpPr>
        <p:spPr>
          <a:xfrm>
            <a:off x="838200" y="1315092"/>
            <a:ext cx="10515600" cy="4861871"/>
          </a:xfrm>
        </p:spPr>
        <p:txBody>
          <a:bodyPr/>
          <a:lstStyle/>
          <a:p>
            <a:pPr>
              <a:spcAft>
                <a:spcPts val="1200"/>
              </a:spcAft>
            </a:pPr>
            <a:r>
              <a:rPr lang="en-NZ" dirty="0">
                <a:latin typeface="Calibri" panose="020F0502020204030204" pitchFamily="34" charset="0"/>
                <a:ea typeface="Calibri" panose="020F0502020204030204" pitchFamily="34" charset="0"/>
                <a:cs typeface="Calibri" panose="020F0502020204030204" pitchFamily="34" charset="0"/>
              </a:rPr>
              <a:t>To date these have been largely-confidential arrangements between Government and big corporates</a:t>
            </a:r>
          </a:p>
          <a:p>
            <a:pPr>
              <a:spcAft>
                <a:spcPts val="1200"/>
              </a:spcAft>
            </a:pPr>
            <a:r>
              <a:rPr lang="en-NZ" dirty="0">
                <a:latin typeface="Calibri" panose="020F0502020204030204" pitchFamily="34" charset="0"/>
                <a:ea typeface="Calibri" panose="020F0502020204030204" pitchFamily="34" charset="0"/>
                <a:cs typeface="Calibri" panose="020F0502020204030204" pitchFamily="34" charset="0"/>
              </a:rPr>
              <a:t>The future lies with partnership between Government and households, small businesses, and mid-level utility developers of solar, wind and batteries</a:t>
            </a:r>
          </a:p>
          <a:p>
            <a:pPr>
              <a:spcAft>
                <a:spcPts val="1200"/>
              </a:spcAft>
            </a:pPr>
            <a:r>
              <a:rPr lang="en-NZ" dirty="0">
                <a:latin typeface="Calibri" panose="020F0502020204030204" pitchFamily="34" charset="0"/>
                <a:ea typeface="Calibri" panose="020F0502020204030204" pitchFamily="34" charset="0"/>
                <a:cs typeface="Calibri" panose="020F0502020204030204" pitchFamily="34" charset="0"/>
              </a:rPr>
              <a:t>The whole atmosphere changes when ownership, agency and resourcing are decentralised to ordinary New Zealanders rather than to big predatory transnationals</a:t>
            </a:r>
          </a:p>
        </p:txBody>
      </p:sp>
      <p:sp>
        <p:nvSpPr>
          <p:cNvPr id="4" name="Slide Number Placeholder 3">
            <a:extLst>
              <a:ext uri="{FF2B5EF4-FFF2-40B4-BE49-F238E27FC236}">
                <a16:creationId xmlns:a16="http://schemas.microsoft.com/office/drawing/2014/main" id="{91BE588C-12E0-846C-FAED-D4A29583FC2A}"/>
              </a:ext>
            </a:extLst>
          </p:cNvPr>
          <p:cNvSpPr>
            <a:spLocks noGrp="1"/>
          </p:cNvSpPr>
          <p:nvPr>
            <p:ph type="sldNum" sz="quarter" idx="12"/>
          </p:nvPr>
        </p:nvSpPr>
        <p:spPr/>
        <p:txBody>
          <a:bodyPr/>
          <a:lstStyle/>
          <a:p>
            <a:fld id="{D4221BD2-318E-4052-B081-4AA8102D7E38}" type="slidenum">
              <a:rPr lang="en-NZ" smtClean="0"/>
              <a:t>34</a:t>
            </a:fld>
            <a:endParaRPr lang="en-NZ"/>
          </a:p>
        </p:txBody>
      </p:sp>
    </p:spTree>
    <p:extLst>
      <p:ext uri="{BB962C8B-B14F-4D97-AF65-F5344CB8AC3E}">
        <p14:creationId xmlns:p14="http://schemas.microsoft.com/office/powerpoint/2010/main" val="45210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228</TotalTime>
  <Words>1831</Words>
  <Application>Microsoft Office PowerPoint</Application>
  <PresentationFormat>Widescreen</PresentationFormat>
  <Paragraphs>298</Paragraphs>
  <Slides>34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Aptos</vt:lpstr>
      <vt:lpstr>Aptos Display</vt:lpstr>
      <vt:lpstr>Arial</vt:lpstr>
      <vt:lpstr>Calibri</vt:lpstr>
      <vt:lpstr>Office Theme</vt:lpstr>
      <vt:lpstr>How NZ's electricity market could be improved to give us better prices  </vt:lpstr>
      <vt:lpstr>PowerPoint Presentation</vt:lpstr>
      <vt:lpstr>PowerPoint Presentation</vt:lpstr>
      <vt:lpstr>Outline</vt:lpstr>
      <vt:lpstr>Where did the high prices come from?</vt:lpstr>
      <vt:lpstr>Seven key elements of the restructuring that were designed to push up the price to final consumers</vt:lpstr>
      <vt:lpstr>1. Competitive markets eagerly harnessed to drive up the wholesale price of generated electricity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Compulsory pass-through of grid charges to retailers insulated Transpower’s asset value and profits from competitive threats </vt:lpstr>
      <vt:lpstr>5. Adoption of accrual accounting and ODV drove up asset values of lines businesses and hence underwrote increased “regulated” allowed revenue</vt:lpstr>
      <vt:lpstr>6.  The NZETS adds a carbon tax onto what consumers pay for renewable wholesale generation</vt:lpstr>
      <vt:lpstr>7. Retail pricing was not regulated =&gt; residential prices rose faster than prices to business</vt:lpstr>
      <vt:lpstr>The big promise: despite all the above, corporatisation and privatisation would increase efficiency and hence productivity and so would lower the price </vt:lpstr>
      <vt:lpstr>The new competitive threat that should bring prices down</vt:lpstr>
      <vt:lpstr>PowerPoint Presentation</vt:lpstr>
      <vt:lpstr>There is now “competition for the market” by a new source of supply from outside the grid-gentailer complex</vt:lpstr>
      <vt:lpstr>Technology shift towards small-scale renewables means a new era of “competition for the 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Crown cash receipts from gentailers and Transpower</vt:lpstr>
      <vt:lpstr>Compulsory pass-through of grid charges</vt:lpstr>
      <vt:lpstr>Lines/energy split</vt:lpstr>
      <vt:lpstr>Public-private partnerships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Bertram</dc:creator>
  <cp:lastModifiedBy>Geoff Bertram</cp:lastModifiedBy>
  <cp:revision>11</cp:revision>
  <dcterms:created xsi:type="dcterms:W3CDTF">2026-04-22T02:25:57Z</dcterms:created>
  <dcterms:modified xsi:type="dcterms:W3CDTF">2026-04-22T06:14:14Z</dcterms:modified>
</cp:coreProperties>
</file>