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6"/>
  </p:notesMasterIdLst>
  <p:sldIdLst>
    <p:sldId id="256" r:id="rId2"/>
    <p:sldId id="262" r:id="rId3"/>
    <p:sldId id="369" r:id="rId4"/>
    <p:sldId id="370" r:id="rId5"/>
    <p:sldId id="371" r:id="rId6"/>
    <p:sldId id="340" r:id="rId7"/>
    <p:sldId id="351" r:id="rId8"/>
    <p:sldId id="295" r:id="rId9"/>
    <p:sldId id="372" r:id="rId10"/>
    <p:sldId id="376" r:id="rId11"/>
    <p:sldId id="375" r:id="rId12"/>
    <p:sldId id="341" r:id="rId13"/>
    <p:sldId id="281" r:id="rId14"/>
    <p:sldId id="349" r:id="rId15"/>
    <p:sldId id="297" r:id="rId16"/>
    <p:sldId id="298" r:id="rId17"/>
    <p:sldId id="373" r:id="rId18"/>
    <p:sldId id="301" r:id="rId19"/>
    <p:sldId id="302" r:id="rId20"/>
    <p:sldId id="303" r:id="rId21"/>
    <p:sldId id="304" r:id="rId22"/>
    <p:sldId id="305" r:id="rId23"/>
    <p:sldId id="364" r:id="rId24"/>
    <p:sldId id="306" r:id="rId25"/>
    <p:sldId id="320" r:id="rId26"/>
    <p:sldId id="283" r:id="rId27"/>
    <p:sldId id="344" r:id="rId28"/>
    <p:sldId id="395" r:id="rId29"/>
    <p:sldId id="343" r:id="rId30"/>
    <p:sldId id="352" r:id="rId31"/>
    <p:sldId id="300" r:id="rId32"/>
    <p:sldId id="346" r:id="rId33"/>
    <p:sldId id="345" r:id="rId34"/>
    <p:sldId id="308" r:id="rId35"/>
    <p:sldId id="309" r:id="rId36"/>
    <p:sldId id="279" r:id="rId37"/>
    <p:sldId id="377" r:id="rId38"/>
    <p:sldId id="379" r:id="rId39"/>
    <p:sldId id="378" r:id="rId40"/>
    <p:sldId id="380" r:id="rId41"/>
    <p:sldId id="325" r:id="rId42"/>
    <p:sldId id="326" r:id="rId43"/>
    <p:sldId id="360" r:id="rId44"/>
    <p:sldId id="381" r:id="rId45"/>
    <p:sldId id="361" r:id="rId46"/>
    <p:sldId id="362" r:id="rId47"/>
    <p:sldId id="347" r:id="rId48"/>
    <p:sldId id="358" r:id="rId49"/>
    <p:sldId id="285" r:id="rId50"/>
    <p:sldId id="382" r:id="rId51"/>
    <p:sldId id="363" r:id="rId52"/>
    <p:sldId id="383" r:id="rId53"/>
    <p:sldId id="384" r:id="rId54"/>
    <p:sldId id="385" r:id="rId55"/>
    <p:sldId id="386" r:id="rId56"/>
    <p:sldId id="387" r:id="rId57"/>
    <p:sldId id="388" r:id="rId58"/>
    <p:sldId id="393" r:id="rId59"/>
    <p:sldId id="394" r:id="rId60"/>
    <p:sldId id="389" r:id="rId61"/>
    <p:sldId id="390" r:id="rId62"/>
    <p:sldId id="391" r:id="rId63"/>
    <p:sldId id="396" r:id="rId64"/>
    <p:sldId id="392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LL%20MY%20FILES\Electricity%202019\Calculating%20functionless%20ren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NZ" sz="1800">
                <a:solidFill>
                  <a:schemeClr val="tx1"/>
                </a:solidFill>
              </a:rPr>
              <a:t>Rents</a:t>
            </a:r>
            <a:r>
              <a:rPr lang="en-NZ" sz="1800" baseline="0">
                <a:solidFill>
                  <a:schemeClr val="tx1"/>
                </a:solidFill>
              </a:rPr>
              <a:t> by company and dollar value, </a:t>
            </a:r>
            <a:r>
              <a:rPr lang="en-NZ" sz="1800">
                <a:solidFill>
                  <a:schemeClr val="tx1"/>
                </a:solidFill>
              </a:rPr>
              <a:t>2018</a:t>
            </a:r>
          </a:p>
        </c:rich>
      </c:tx>
      <c:layout>
        <c:manualLayout>
          <c:xMode val="edge"/>
          <c:yMode val="edge"/>
          <c:x val="0.26850102566146405"/>
          <c:y val="1.4583330941054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257775246799372"/>
          <c:y val="0.21883132893186866"/>
          <c:w val="0.56543008637275871"/>
          <c:h val="0.69353531930194889"/>
        </c:manualLayout>
      </c:layout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45-4C35-AE1A-039B74619951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45-4C35-AE1A-039B74619951}"/>
              </c:ext>
            </c:extLst>
          </c:dPt>
          <c:dPt>
            <c:idx val="2"/>
            <c:bubble3D val="0"/>
            <c:spPr>
              <a:solidFill>
                <a:srgbClr val="33CC3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45-4C35-AE1A-039B746199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145-4C35-AE1A-039B7461995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145-4C35-AE1A-039B7461995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145-4C35-AE1A-039B7461995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145-4C35-AE1A-039B7461995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145-4C35-AE1A-039B7461995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145-4C35-AE1A-039B7461995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145-4C35-AE1A-039B7461995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145-4C35-AE1A-039B7461995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2145-4C35-AE1A-039B7461995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2145-4C35-AE1A-039B7461995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2145-4C35-AE1A-039B74619951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2145-4C35-AE1A-039B74619951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2145-4C35-AE1A-039B74619951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2145-4C35-AE1A-039B74619951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2145-4C35-AE1A-039B74619951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2145-4C35-AE1A-039B74619951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2145-4C35-AE1A-039B74619951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2145-4C35-AE1A-039B74619951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2145-4C35-AE1A-039B74619951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2145-4C35-AE1A-039B74619951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2145-4C35-AE1A-039B74619951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2145-4C35-AE1A-039B74619951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2145-4C35-AE1A-039B74619951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2145-4C35-AE1A-039B74619951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2145-4C35-AE1A-039B74619951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'PIE CHARTS'!$B$3:$B$30</c:f>
              <c:strCache>
                <c:ptCount val="28"/>
                <c:pt idx="0">
                  <c:v>VECTOR LINES AND WELLINGTON ELECTRICITY</c:v>
                </c:pt>
                <c:pt idx="1">
                  <c:v>POWERCO</c:v>
                </c:pt>
                <c:pt idx="2">
                  <c:v>ORION</c:v>
                </c:pt>
                <c:pt idx="3">
                  <c:v>WEL NETWORKS</c:v>
                </c:pt>
                <c:pt idx="4">
                  <c:v>UNISON NETWORKS</c:v>
                </c:pt>
                <c:pt idx="5">
                  <c:v>AURORA ENERGY</c:v>
                </c:pt>
                <c:pt idx="6">
                  <c:v>THE POWER COMPANY</c:v>
                </c:pt>
                <c:pt idx="7">
                  <c:v>NORTHPOWER</c:v>
                </c:pt>
                <c:pt idx="8">
                  <c:v>MAINPOWER NZ LTD</c:v>
                </c:pt>
                <c:pt idx="9">
                  <c:v>MARLBOROUGH LINES</c:v>
                </c:pt>
                <c:pt idx="10">
                  <c:v>HORIZON ENERGY</c:v>
                </c:pt>
                <c:pt idx="11">
                  <c:v>WAIPA NETWORKS</c:v>
                </c:pt>
                <c:pt idx="12">
                  <c:v>ALPINE ENERGY</c:v>
                </c:pt>
                <c:pt idx="13">
                  <c:v>TOP ENERGY</c:v>
                </c:pt>
                <c:pt idx="14">
                  <c:v>THE LINES COMPANY</c:v>
                </c:pt>
                <c:pt idx="15">
                  <c:v>NETWORK WAITAKI</c:v>
                </c:pt>
                <c:pt idx="16">
                  <c:v>EA NETWORKS (ELECTRICITY ASHBURTON)</c:v>
                </c:pt>
                <c:pt idx="17">
                  <c:v>WESTPOWER</c:v>
                </c:pt>
                <c:pt idx="18">
                  <c:v>EASTLAND NETWORK</c:v>
                </c:pt>
                <c:pt idx="19">
                  <c:v>ELECTRICITY INVERCARGILL</c:v>
                </c:pt>
                <c:pt idx="20">
                  <c:v>OTAGONET</c:v>
                </c:pt>
                <c:pt idx="21">
                  <c:v>NELSON ELECTRICITY</c:v>
                </c:pt>
                <c:pt idx="22">
                  <c:v>COUNTIES POWER</c:v>
                </c:pt>
                <c:pt idx="23">
                  <c:v>ELECTRA</c:v>
                </c:pt>
                <c:pt idx="24">
                  <c:v>SCANPOWER</c:v>
                </c:pt>
                <c:pt idx="25">
                  <c:v>CENTRALINES</c:v>
                </c:pt>
                <c:pt idx="26">
                  <c:v>BULLER ELECTRICITY</c:v>
                </c:pt>
                <c:pt idx="27">
                  <c:v>NETWORK TASMAN</c:v>
                </c:pt>
              </c:strCache>
            </c:strRef>
          </c:cat>
          <c:val>
            <c:numRef>
              <c:f>'PIE CHARTS'!$M$3:$M$30</c:f>
              <c:numCache>
                <c:formatCode>#,##0</c:formatCode>
                <c:ptCount val="28"/>
                <c:pt idx="0">
                  <c:v>51144.813794341753</c:v>
                </c:pt>
                <c:pt idx="1">
                  <c:v>51283.75293247751</c:v>
                </c:pt>
                <c:pt idx="2">
                  <c:v>41452.053205040662</c:v>
                </c:pt>
                <c:pt idx="3">
                  <c:v>10567.677563497491</c:v>
                </c:pt>
                <c:pt idx="4">
                  <c:v>16029.655711255007</c:v>
                </c:pt>
                <c:pt idx="5">
                  <c:v>-5213.9226511856104</c:v>
                </c:pt>
                <c:pt idx="6">
                  <c:v>8480.9418684950215</c:v>
                </c:pt>
                <c:pt idx="7">
                  <c:v>10460.018556321404</c:v>
                </c:pt>
                <c:pt idx="8">
                  <c:v>9805.8154540074247</c:v>
                </c:pt>
                <c:pt idx="9">
                  <c:v>-511.09394997088384</c:v>
                </c:pt>
                <c:pt idx="10">
                  <c:v>5900.0354631581504</c:v>
                </c:pt>
                <c:pt idx="11">
                  <c:v>2895.6088161400912</c:v>
                </c:pt>
                <c:pt idx="12">
                  <c:v>3133.3617835683181</c:v>
                </c:pt>
                <c:pt idx="13">
                  <c:v>7937.6558887199935</c:v>
                </c:pt>
                <c:pt idx="14">
                  <c:v>8247.5398328447118</c:v>
                </c:pt>
                <c:pt idx="15">
                  <c:v>1156.2433231730101</c:v>
                </c:pt>
                <c:pt idx="16">
                  <c:v>3816.3421506427476</c:v>
                </c:pt>
                <c:pt idx="17">
                  <c:v>-1322.2285098308312</c:v>
                </c:pt>
                <c:pt idx="18">
                  <c:v>6332.2878131820034</c:v>
                </c:pt>
                <c:pt idx="19">
                  <c:v>2170.020020732929</c:v>
                </c:pt>
                <c:pt idx="20">
                  <c:v>3981.0163078868354</c:v>
                </c:pt>
                <c:pt idx="21">
                  <c:v>1891.9641341136921</c:v>
                </c:pt>
                <c:pt idx="22">
                  <c:v>9125.4001242847371</c:v>
                </c:pt>
                <c:pt idx="23">
                  <c:v>8411.2255693329353</c:v>
                </c:pt>
                <c:pt idx="24">
                  <c:v>1945.4247425127996</c:v>
                </c:pt>
                <c:pt idx="25">
                  <c:v>3312.4585684629892</c:v>
                </c:pt>
                <c:pt idx="26">
                  <c:v>545.97389329373345</c:v>
                </c:pt>
                <c:pt idx="27">
                  <c:v>3944.0930264479612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8-2145-4C35-AE1A-039B74619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B6AA8-6928-4091-B515-1C91B796660E}" type="datetimeFigureOut">
              <a:rPr lang="en-NZ" smtClean="0"/>
              <a:t>25/04/2020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28C47-25BC-4AE2-A28B-E102FE11C96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87840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3E40-D41C-4796-81F8-42D8CAAA3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2CBD97-CB86-4C63-B651-DD7452CF8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DC8E3-589F-4A51-8C54-61CC3A9F5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AB8AA-0FFE-436A-BA93-E707294E19EF}" type="datetime1">
              <a:rPr lang="en-NZ" smtClean="0"/>
              <a:t>25/04/2020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89A61-E9D0-439A-9821-002F0D122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55C21-D85C-461E-AAF6-0E277617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2374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050E6-F293-4495-AE6C-36446587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2CA25-DE28-4596-98BB-71228001B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2A35A-1826-4143-88AD-F2D4140E8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A8D6-BA4E-48B2-BC79-B1C3139478C3}" type="datetime1">
              <a:rPr lang="en-NZ" smtClean="0"/>
              <a:t>25/04/2020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6B453-7F9B-4E1E-86A7-B662BA46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0E967-5B72-478F-A36E-AC3D60B5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570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AE94A-1455-4644-8BF1-ECAC70CE2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2F991-8A1E-4DC8-9E8C-DCE55F53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FBAB9-17F0-4008-9B3B-975BF3C1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876F-A4EB-4CD5-A832-0078D66E7815}" type="datetime1">
              <a:rPr lang="en-NZ" smtClean="0"/>
              <a:t>25/04/2020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A3407-DBEF-46E0-B21B-EAE965FB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3A720-D532-4C0F-9B22-1ACA54BA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9778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5EE5-0CCF-4066-AD33-654A7334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49ED5-41E5-467F-B7A9-1EB2BB9E9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F7A0B-2A9C-41DB-8F91-EDA462FA9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B92B7-2A13-4C33-848A-82A1161FF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92D50-E224-427C-A49A-02DC690DC61B}" type="datetime1">
              <a:rPr lang="en-NZ" smtClean="0"/>
              <a:t>25/04/2020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9BDB7-57F8-456E-B166-73E4240A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5ED56-61C4-4385-BBCE-41583AD7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8888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1E6FC-9622-4964-8735-0D2AACB38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1F168-4FA7-496E-A703-4DE4F8FC0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0500E-F850-46DE-8C4E-DA36D7E7F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AAA7AF-13AA-4D42-A875-2D6AD1FD91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949F14-9AE7-4398-B4DE-D1BFB4F50A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00DB5A-4A4C-429C-A0C5-402C829D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3BDB-4ABC-4D52-A7F4-A57AF5605865}" type="datetime1">
              <a:rPr lang="en-NZ" smtClean="0"/>
              <a:t>25/04/2020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AD60B8-1518-46B8-AB97-0DC6BB95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E6DFAC-460D-498C-A158-A9F7FCF5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361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5B301-C961-4427-A2F5-84B6A012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BE9154-AEFF-4CAD-9A75-F13EAB81A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38081-E15A-43B8-9839-A8FD5C207542}" type="datetime1">
              <a:rPr lang="en-NZ" smtClean="0"/>
              <a:t>25/04/2020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1163C-A757-4F48-A642-BEE2B9550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3F36E-5B4F-4A9C-9F6A-57A4ABC0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194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55FFE8-9A5F-4F7C-AD3D-986B4D4A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52883-4BCA-454A-8967-5960C4B063D2}" type="datetime1">
              <a:rPr lang="en-NZ" smtClean="0"/>
              <a:t>25/04/2020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9218-C47C-40C5-B99B-66CA32C39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A6E27-DA26-45E4-93E6-D66E12994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069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24728-F242-45D4-A861-2C5BD703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57EFD-C6AE-467C-A179-8E35D22EB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4F1DC-DEEE-40A1-B718-6445FD94D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46A7E-0A8B-4BCF-8FCA-58ABB9780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C3BF0-0118-40BB-9729-23D12250458D}" type="datetime1">
              <a:rPr lang="en-NZ" smtClean="0"/>
              <a:t>25/04/2020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38105-BEF8-4A9C-BEF0-45C7B50C5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E2E8D-51DE-46DD-A07D-08B2DC41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8689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6157B-F984-4E5C-B7EA-45809967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A138DF-F898-4036-B003-1232163DB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A0329-F768-4095-A390-BAA9B75A4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2E377-BB80-4010-8A21-2C12551A8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A3A8C-4A4B-4551-94FA-5618CA0DC602}" type="datetime1">
              <a:rPr lang="en-NZ" smtClean="0"/>
              <a:t>25/04/2020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5C225-2286-4143-966B-C32C17299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C7BF7-8ACF-4CA5-81DB-937EE8AA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384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0D2B-71D0-4939-A836-12DCC40D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609CD3-BAA6-48BE-969A-CBF61473D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E9331-9578-4ADC-ACE0-91861FC6D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2B76-3F21-48B4-A405-F70BBC8ABB89}" type="datetime1">
              <a:rPr lang="en-NZ" smtClean="0"/>
              <a:t>25/04/2020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D8A66-3E32-4DFA-AD18-29BD51207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14F0A-1903-481A-834A-49B48ABA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128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14B46C-384A-45E6-B119-A8C1A35A56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47DA7-7BCE-45E1-AF89-DD1A50B72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B272C-82EE-424E-BC6A-B57E3243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E787-09AA-4C31-B16D-CB44FD0BA7B5}" type="datetime1">
              <a:rPr lang="en-NZ" smtClean="0"/>
              <a:t>25/04/2020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83D3F-FACF-4D2E-AEF0-020B9CB2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EAF15-2BCC-4352-A656-264AE414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4814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160038-21E4-444D-AD5F-6E55C87A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8D0A7-E6D4-4410-AC4D-0355DD945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DDB24-E8D7-4EEE-8E53-06E2134364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F8078-BDBC-4D0C-A397-70012FACF119}" type="datetime1">
              <a:rPr lang="en-NZ" smtClean="0"/>
              <a:t>25/04/2020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76AEC-E431-42CE-A533-6AC4DB655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NZ"/>
              <a:t>Bertram, NZAE July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0576F-3809-4F62-BBF0-553F07178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EBA26-881E-4417-8768-104A78207A6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610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bie.govt.nz/building-and-energy/energy-and-natural-resources/energy-statistics-and-modelling/energy-statistics/electricity-statistic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bie.govt.nz/assets/Data-Files/Energy/energy-quarterly-statistics/q1-march-2019/f0208a8a33/Prices.xls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bie.govt.nz/assets/Data-Files/Energy/energy-quarterly-statistics/a0285022ed/prices-statistics.xls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87/data-00444-en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.govt.nz/assets/Uploads/Productivity-statistics/Productivity-statistics-19782018/Download-data/productivity-statistics-1978-2018-productivity-by-industry.xlsx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.govt.nz/assets/Uploads/Productivity-statistics/Productivity-statistics-19782018/Download-data/productivity-statistics-1978-2018-productivity-by-industry.xlsx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.govt.nz/assets/Uploads/Productivity-statistics/Productivity-statistics-19782018/Download-data/productivity-statistics-1978-2018-productivity-by-industry.xlsx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nzdotstat.stats.govt.nz/WBOS/Index.aspx?DataSetCode=TABLECODE8212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4080-FC3A-4788-9168-C9D9064102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NZ" sz="2700" b="1" dirty="0"/>
              <a:t>Identifying and estimating excess profits in the New Zealand electricity industry</a:t>
            </a:r>
            <a:br>
              <a:rPr lang="en-NZ" dirty="0"/>
            </a:b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3028DA-38FC-4356-8B0B-A21044D7D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NZ" dirty="0"/>
              <a:t>Geoff Bertram</a:t>
            </a:r>
          </a:p>
          <a:p>
            <a:r>
              <a:rPr lang="en-NZ" dirty="0"/>
              <a:t>Institute for Governance and Policy Studies</a:t>
            </a:r>
          </a:p>
          <a:p>
            <a:r>
              <a:rPr lang="en-NZ" dirty="0"/>
              <a:t>Victoria University of Wellington</a:t>
            </a:r>
          </a:p>
          <a:p>
            <a:endParaRPr lang="en-NZ" dirty="0"/>
          </a:p>
          <a:p>
            <a:r>
              <a:rPr lang="en-NZ"/>
              <a:t>July 4 </a:t>
            </a:r>
            <a:r>
              <a:rPr lang="en-NZ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8634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D747093-D5E4-4180-8FDB-3546A055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536825"/>
            <a:ext cx="10515600" cy="1325563"/>
          </a:xfrm>
        </p:spPr>
        <p:txBody>
          <a:bodyPr/>
          <a:lstStyle/>
          <a:p>
            <a:pPr algn="ctr"/>
            <a:r>
              <a:rPr lang="en-NZ" dirty="0"/>
              <a:t>Lest we forget, the period 1984-94 has left a permanent mark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5F2DF2-D587-47CC-97E3-E4D5348D2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1F33E8-6DF4-46ED-828A-0DC0E139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840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FBC292-5E44-46D5-9AC4-5C28384DE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513351"/>
            <a:ext cx="7805276" cy="5831297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1C4D943-73AA-4F12-A3A6-8EEFFD01134F}"/>
              </a:ext>
            </a:extLst>
          </p:cNvPr>
          <p:cNvSpPr txBox="1"/>
          <p:nvPr/>
        </p:nvSpPr>
        <p:spPr>
          <a:xfrm>
            <a:off x="4312025" y="1114242"/>
            <a:ext cx="1491499" cy="12195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800" b="1" dirty="0"/>
              <a:t>Peak</a:t>
            </a:r>
          </a:p>
          <a:p>
            <a:pPr algn="ctr"/>
            <a:r>
              <a:rPr lang="en-NZ" sz="1800" b="1" dirty="0"/>
              <a:t>neoliberalism</a:t>
            </a:r>
          </a:p>
          <a:p>
            <a:pPr algn="ctr"/>
            <a:r>
              <a:rPr lang="en-NZ" sz="1800" b="1" dirty="0"/>
              <a:t>Douglas &amp;</a:t>
            </a:r>
          </a:p>
          <a:p>
            <a:pPr algn="ctr"/>
            <a:r>
              <a:rPr lang="en-NZ" sz="1800" b="1" dirty="0"/>
              <a:t>Richardson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8213-73CA-4515-A20C-3AC444E9E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5187B-A560-4D59-BE17-69F931B22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39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C32DC0-BAD6-4011-83E9-22DCAC1C0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10" y="876300"/>
            <a:ext cx="7451950" cy="48526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0C9FE2-8C19-466A-AC66-58049826FF93}"/>
              </a:ext>
            </a:extLst>
          </p:cNvPr>
          <p:cNvSpPr txBox="1"/>
          <p:nvPr/>
        </p:nvSpPr>
        <p:spPr>
          <a:xfrm>
            <a:off x="6943725" y="5610225"/>
            <a:ext cx="5248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Brian Perry, </a:t>
            </a:r>
            <a:r>
              <a:rPr lang="en-NZ" i="1" dirty="0"/>
              <a:t>Household incomes in New Zealand: Trends in indicators of inequality and hardship, 1982 to 2017, </a:t>
            </a:r>
            <a:r>
              <a:rPr lang="en-NZ" dirty="0"/>
              <a:t>Wellington: MSD, October 2018, p.90.</a:t>
            </a:r>
            <a:endParaRPr lang="en-NZ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A873D6-F133-4FF4-9308-5FF46CB686EE}"/>
              </a:ext>
            </a:extLst>
          </p:cNvPr>
          <p:cNvSpPr txBox="1"/>
          <p:nvPr/>
        </p:nvSpPr>
        <p:spPr>
          <a:xfrm>
            <a:off x="3305780" y="390525"/>
            <a:ext cx="3356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New Zealand inequality indicators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DA49E2F-742F-435D-9227-AEBD92830EC2}"/>
              </a:ext>
            </a:extLst>
          </p:cNvPr>
          <p:cNvCxnSpPr/>
          <p:nvPr/>
        </p:nvCxnSpPr>
        <p:spPr>
          <a:xfrm flipV="1">
            <a:off x="2800350" y="1333500"/>
            <a:ext cx="0" cy="3743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7A44B7-9DA8-46F0-B32A-D8E66EF51124}"/>
              </a:ext>
            </a:extLst>
          </p:cNvPr>
          <p:cNvCxnSpPr/>
          <p:nvPr/>
        </p:nvCxnSpPr>
        <p:spPr>
          <a:xfrm flipV="1">
            <a:off x="4124325" y="1323975"/>
            <a:ext cx="0" cy="3752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DBC2A93-B33A-46CD-8B2E-0A3D1C5F657E}"/>
              </a:ext>
            </a:extLst>
          </p:cNvPr>
          <p:cNvSpPr txBox="1"/>
          <p:nvPr/>
        </p:nvSpPr>
        <p:spPr>
          <a:xfrm>
            <a:off x="2771775" y="1172326"/>
            <a:ext cx="141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Douglas-</a:t>
            </a:r>
          </a:p>
          <a:p>
            <a:pPr algn="ctr"/>
            <a:r>
              <a:rPr lang="en-NZ" dirty="0"/>
              <a:t>Richardson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03D01-B58F-4D3D-A730-A693E74A1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9A4156-1408-4C34-9D86-918C3CEA4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5705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6B9D-2AF8-4ABE-9900-D357D2CDA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100"/>
          </a:xfrm>
        </p:spPr>
        <p:txBody>
          <a:bodyPr>
            <a:normAutofit/>
          </a:bodyPr>
          <a:lstStyle/>
          <a:p>
            <a:pPr algn="ctr"/>
            <a:r>
              <a:rPr lang="en-NZ" sz="3200" dirty="0"/>
              <a:t>Post-GFC reappraisal of neoliberalism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34EFD-D7EC-4055-B098-72DE2571C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Growing concern about the damaging effects of market power and rent-seeking behaviour on the rate of productivity growth and the distribution of income and wealth in advanced western economies</a:t>
            </a:r>
          </a:p>
          <a:p>
            <a:endParaRPr lang="en-NZ" dirty="0"/>
          </a:p>
          <a:p>
            <a:r>
              <a:rPr lang="en-NZ" dirty="0"/>
              <a:t>An important strand in this new literature is a focus on rising </a:t>
            </a:r>
            <a:r>
              <a:rPr lang="en-NZ" dirty="0" err="1"/>
              <a:t>markups</a:t>
            </a:r>
            <a:r>
              <a:rPr lang="en-NZ" dirty="0"/>
              <a:t> which suggest the taking of profits that are excessive relative to the benchmark of the quantum of profit that is socially necessary to sustain productive endeavour in a capitalist economy.</a:t>
            </a:r>
          </a:p>
          <a:p>
            <a:endParaRPr lang="en-N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6EA7AD-6523-4601-8C1C-2E7589ABA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062B3-1DFC-46D4-80EC-699E19B5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316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F477D7-620E-4283-94D2-1753BCF2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Z" sz="4000" dirty="0"/>
              <a:t>In New Zealand, electricity experienced the biggest sectoral restructuring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E8E9053-91C4-49B7-9C74-2AC9121AA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NZ" u="sng" dirty="0"/>
              <a:t>Outline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NZ" dirty="0"/>
              <a:t>Some macro numbers: prices, productivity and profits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NZ" dirty="0"/>
              <a:t>Updating excess profit estimates for distribution networks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NZ" dirty="0"/>
              <a:t>Some comments on profits in generation and retail</a:t>
            </a:r>
          </a:p>
          <a:p>
            <a:pPr marL="457200" lvl="1" indent="0">
              <a:buNone/>
            </a:pPr>
            <a:endParaRPr lang="en-NZ" dirty="0"/>
          </a:p>
          <a:p>
            <a:pPr marL="971550" lvl="1" indent="-514350">
              <a:buFont typeface="+mj-lt"/>
              <a:buAutoNum type="arabicPeriod"/>
            </a:pPr>
            <a:endParaRPr lang="en-NZ" u="sng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05C53-9412-4036-B9CE-E03C3425E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6</a:t>
            </a:fld>
            <a:endParaRPr lang="en-N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68FE56-BC6C-4C95-B734-97DC9A6A3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816583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00A878-1EE5-480E-8B8F-0546179B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Two sides to the neoliberal coin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4DEBEB-BDB2-420B-91AB-9853FFB81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65" y="16906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NZ" dirty="0"/>
              <a:t>Market fundamentalism: markets are best, competition the sufficient condition for promoting consumer benefit, regulation a drag on efficiency (Stigler, Posner, Bork, Easterly…) =&gt; </a:t>
            </a:r>
            <a:r>
              <a:rPr lang="en-NZ" dirty="0" err="1"/>
              <a:t>corporatise</a:t>
            </a:r>
            <a:r>
              <a:rPr lang="en-NZ" dirty="0"/>
              <a:t>, privatise, deregulate: </a:t>
            </a:r>
            <a:r>
              <a:rPr lang="en-NZ" b="1" dirty="0"/>
              <a:t>promise lower prices in long run</a:t>
            </a:r>
            <a:endParaRPr lang="en-NZ" dirty="0"/>
          </a:p>
          <a:p>
            <a:pPr marL="0" indent="0">
              <a:buNone/>
            </a:pPr>
            <a:endParaRPr lang="en-NZ" dirty="0"/>
          </a:p>
          <a:p>
            <a:r>
              <a:rPr lang="en-NZ" dirty="0"/>
              <a:t>Small-government agenda driven by desire to reduce taxes on the wealthy and reverse the mid-twentieth century egalitarian consensus (Buchanan) =&gt; cut back government provision of “essential services”, move to user-pays, reduce welfare benefits, privatise state assets, substitute non-tax revenues and regressive taxes  for progressive taxes: </a:t>
            </a:r>
            <a:r>
              <a:rPr lang="en-NZ" b="1" dirty="0"/>
              <a:t>implies higher prices in long run</a:t>
            </a:r>
            <a:endParaRPr lang="en-NZ" dirty="0"/>
          </a:p>
          <a:p>
            <a:endParaRPr lang="en-NZ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BE5F2-2465-4115-B7E1-5018F6ACC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7</a:t>
            </a:fld>
            <a:endParaRPr lang="en-N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C021A6-788F-47B1-9110-25036278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165708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AB6E-CDD6-498F-8911-F1042EB34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099"/>
            <a:ext cx="10515600" cy="982224"/>
          </a:xfrm>
        </p:spPr>
        <p:txBody>
          <a:bodyPr>
            <a:normAutofit fontScale="90000"/>
          </a:bodyPr>
          <a:lstStyle/>
          <a:p>
            <a:pPr algn="ctr"/>
            <a:r>
              <a:rPr lang="en-NZ" dirty="0"/>
              <a:t>So how did the great experiment work out in electricity?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73B12-2262-4C25-8A47-D2E24A6EB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  <a:p>
            <a:pPr marL="0" indent="0" algn="ctr">
              <a:buNone/>
            </a:pPr>
            <a:r>
              <a:rPr lang="en-NZ" sz="4000" dirty="0"/>
              <a:t>First, prices…….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9F3F6-ED41-4E28-B482-48D3811B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8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2A6DD-7CDB-47D9-840B-BB999F6A4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175810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AF1D6D-65BF-496B-A708-E5A0BC6A8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571182"/>
            <a:ext cx="9168097" cy="5715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4C0A68-42AD-4D7C-8D51-53FE5AAFCBE1}"/>
              </a:ext>
            </a:extLst>
          </p:cNvPr>
          <p:cNvSpPr txBox="1"/>
          <p:nvPr/>
        </p:nvSpPr>
        <p:spPr>
          <a:xfrm>
            <a:off x="9023215" y="5175521"/>
            <a:ext cx="2857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Calculated from MBIE ‘Data tables for electricity” and “energy price tables” at </a:t>
            </a:r>
            <a:r>
              <a:rPr lang="en-NZ" sz="1000" dirty="0">
                <a:hlinkClick r:id="rId3"/>
              </a:rPr>
              <a:t>https://www.mbie.govt.nz/building-and-energy/energy-and-natural-resources/energy-statistics-and-modelling/energy-statistics/electricity-statistics/</a:t>
            </a:r>
            <a:r>
              <a:rPr lang="en-NZ" sz="1000" dirty="0"/>
              <a:t>   and </a:t>
            </a:r>
            <a:r>
              <a:rPr lang="en-NZ" sz="1000" dirty="0">
                <a:hlinkClick r:id="rId4"/>
              </a:rPr>
              <a:t>https://www.mbie.govt.nz/assets/Data-Files/Energy/energy-quarterly-statistics/q1-march-2019/f0208a8a33/Prices.xlsx</a:t>
            </a:r>
            <a:r>
              <a:rPr lang="en-NZ" sz="1000" dirty="0"/>
              <a:t>   accessed June 2019.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1A2E7-C5C1-4FC5-8E21-34C7786D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41B64-8C69-4918-BE28-30E1C7D37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48708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4C4D1D-18E4-4466-A1B2-59413A552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9984C-065C-4B3D-B2D3-938D71B9E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10</a:t>
            </a:fld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A01DBF-BFD1-4F23-B9B2-EFD7C93B6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359715"/>
            <a:ext cx="9382125" cy="599663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AC9B2E-3E00-4E8E-BBF2-5D35EDAE185A}"/>
              </a:ext>
            </a:extLst>
          </p:cNvPr>
          <p:cNvCxnSpPr>
            <a:cxnSpLocks/>
          </p:cNvCxnSpPr>
          <p:nvPr/>
        </p:nvCxnSpPr>
        <p:spPr>
          <a:xfrm flipV="1">
            <a:off x="3118293" y="1105584"/>
            <a:ext cx="0" cy="46468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2">
            <a:extLst>
              <a:ext uri="{FF2B5EF4-FFF2-40B4-BE49-F238E27FC236}">
                <a16:creationId xmlns:a16="http://schemas.microsoft.com/office/drawing/2014/main" id="{B779D22A-D9A1-413D-9235-379C1BB91EA0}"/>
              </a:ext>
            </a:extLst>
          </p:cNvPr>
          <p:cNvSpPr txBox="1"/>
          <p:nvPr/>
        </p:nvSpPr>
        <p:spPr>
          <a:xfrm>
            <a:off x="2419350" y="1105583"/>
            <a:ext cx="1380671" cy="61133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N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Restructuring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N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begins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D8DD5-9DBB-408B-AAE4-E53DAFEEF633}"/>
              </a:ext>
            </a:extLst>
          </p:cNvPr>
          <p:cNvSpPr txBox="1"/>
          <p:nvPr/>
        </p:nvSpPr>
        <p:spPr>
          <a:xfrm>
            <a:off x="9635646" y="4850864"/>
            <a:ext cx="2467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Source: MBIE data from </a:t>
            </a:r>
            <a:r>
              <a:rPr lang="en-NZ" sz="1200" dirty="0">
                <a:hlinkClick r:id="rId3"/>
              </a:rPr>
              <a:t>https://www.mbie.govt.nz/assets/Data-Files/Energy/energy-quarterly-statistics/a0285022ed/prices-statistics.xlsx</a:t>
            </a:r>
            <a:r>
              <a:rPr lang="en-NZ" sz="1200" dirty="0"/>
              <a:t>  downloaded 20 May 2019, deflated to 2018 values using CPI for residential and PPI Inputs for commercial and industrial.  </a:t>
            </a:r>
          </a:p>
        </p:txBody>
      </p:sp>
    </p:spTree>
    <p:extLst>
      <p:ext uri="{BB962C8B-B14F-4D97-AF65-F5344CB8AC3E}">
        <p14:creationId xmlns:p14="http://schemas.microsoft.com/office/powerpoint/2010/main" val="116224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2ED3BE-8265-4CC9-A5A5-8F9AD1C5C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047F2-E46E-445D-A59C-C3F2B968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11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A2D81A-0465-49C5-9AF1-06D23ECE6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284311"/>
            <a:ext cx="9753090" cy="628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01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F60478-C85B-476B-BC15-F242ACDF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498725"/>
            <a:ext cx="10515600" cy="1325563"/>
          </a:xfrm>
        </p:spPr>
        <p:txBody>
          <a:bodyPr/>
          <a:lstStyle/>
          <a:p>
            <a:r>
              <a:rPr lang="en-NZ" dirty="0"/>
              <a:t>and comparing with other OECD countries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E9B6F3-1705-48AE-A903-B4898F66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E6EF3E-8362-43C7-BEA1-B4C63FE75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4152054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316F1B-6D55-49FC-AF7C-406DD0917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84" y="363864"/>
            <a:ext cx="9284155" cy="61357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E5B3F-287C-4894-A044-1A49AEE9834C}"/>
              </a:ext>
            </a:extLst>
          </p:cNvPr>
          <p:cNvSpPr txBox="1"/>
          <p:nvPr/>
        </p:nvSpPr>
        <p:spPr>
          <a:xfrm>
            <a:off x="9813472" y="5108726"/>
            <a:ext cx="2378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Source:  International Energy Agency (2019), "End-use prices: Indices of energy prices by sector", </a:t>
            </a:r>
            <a:r>
              <a:rPr lang="en-NZ" sz="1200" i="1" dirty="0"/>
              <a:t>IEA Energy Prices and Taxes Statistics</a:t>
            </a:r>
            <a:r>
              <a:rPr lang="en-NZ" sz="1200" dirty="0"/>
              <a:t> (database), </a:t>
            </a:r>
            <a:r>
              <a:rPr lang="en-NZ" sz="1200" u="sng" dirty="0">
                <a:hlinkClick r:id="rId3"/>
              </a:rPr>
              <a:t>https://doi.org/10.1787/data-00444-en</a:t>
            </a:r>
            <a:r>
              <a:rPr lang="en-NZ" sz="1200" dirty="0"/>
              <a:t> (accessed on 20 May 2019). Series rebased by author to 1986=100.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C783A-D5A6-486B-AD67-C04374DD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82898-243F-4DAA-B364-5430AD4A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5212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8736DF-9108-4CEB-A4EF-920A0A2D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14</a:t>
            </a:fld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8A538A-6316-43C2-BD5F-9A8685655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249" y="390969"/>
            <a:ext cx="9267919" cy="612506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670F3D-73DD-49A0-871B-D7186EECD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2163783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E6E19-945E-4C21-92BE-ADC2647A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038350"/>
            <a:ext cx="10515600" cy="2057399"/>
          </a:xfrm>
        </p:spPr>
        <p:txBody>
          <a:bodyPr>
            <a:normAutofit/>
          </a:bodyPr>
          <a:lstStyle/>
          <a:p>
            <a:pPr algn="ctr"/>
            <a:r>
              <a:rPr lang="en-NZ" dirty="0"/>
              <a:t>How about productivity?</a:t>
            </a:r>
            <a:br>
              <a:rPr lang="en-NZ" dirty="0"/>
            </a:br>
            <a:br>
              <a:rPr lang="en-NZ" dirty="0"/>
            </a:br>
            <a:r>
              <a:rPr lang="en-NZ" sz="2700" dirty="0"/>
              <a:t>Electricity is the dominant component of “electricity gas, water and waste services” in the national accounts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A29771-62F6-40B9-9733-54D4582B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47E93-9D3B-4604-98B8-360416C01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82635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E1C068-0190-4BFF-98A0-0EAB50070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632037" cy="66550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1192C9-75C2-469C-B1BC-B18DC25A6CEE}"/>
              </a:ext>
            </a:extLst>
          </p:cNvPr>
          <p:cNvSpPr txBox="1"/>
          <p:nvPr/>
        </p:nvSpPr>
        <p:spPr>
          <a:xfrm>
            <a:off x="9858374" y="5666015"/>
            <a:ext cx="2108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Source: Statistics New Zealand </a:t>
            </a:r>
            <a:r>
              <a:rPr lang="en-NZ" sz="1200" dirty="0" err="1"/>
              <a:t>Infoshare</a:t>
            </a:r>
            <a:r>
              <a:rPr lang="en-NZ" sz="1200" dirty="0"/>
              <a:t> table PRD014AA updated February 2019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587AF9-2031-402F-A6E0-2EFDF6587562}"/>
              </a:ext>
            </a:extLst>
          </p:cNvPr>
          <p:cNvCxnSpPr>
            <a:cxnSpLocks/>
          </p:cNvCxnSpPr>
          <p:nvPr/>
        </p:nvCxnSpPr>
        <p:spPr>
          <a:xfrm flipH="1">
            <a:off x="5747657" y="5519057"/>
            <a:ext cx="2416629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92897F-2616-4771-B84B-C62353ECF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16</a:t>
            </a:fld>
            <a:endParaRPr lang="en-N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F159E1-5A08-4C30-9A0B-00E65BBF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2811651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94B5E2E-519F-4378-AAB3-70628A89C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603" y="677987"/>
            <a:ext cx="8714153" cy="5434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6641F2-C7B5-40DB-9CCC-ABC8F850F771}"/>
              </a:ext>
            </a:extLst>
          </p:cNvPr>
          <p:cNvSpPr txBox="1"/>
          <p:nvPr/>
        </p:nvSpPr>
        <p:spPr>
          <a:xfrm>
            <a:off x="8820150" y="6126069"/>
            <a:ext cx="2905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Statistics NZ, </a:t>
            </a:r>
            <a:r>
              <a:rPr lang="en-NZ" sz="1100" dirty="0" err="1"/>
              <a:t>Infoshare</a:t>
            </a:r>
            <a:r>
              <a:rPr lang="en-NZ" sz="1100" dirty="0"/>
              <a:t> Table PRD014AA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8C128-AD9B-4BCE-8060-04133432E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F7FD4-A994-485F-9B3B-26DCB7E3B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17</a:t>
            </a:fld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CE8BF0-17AF-4918-8F05-0778FF823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314" y="1124213"/>
            <a:ext cx="1028571" cy="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75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C78689-7BA2-45D4-AD28-D75B9A7BD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14" y="590905"/>
            <a:ext cx="8828571" cy="567619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6613C3-0042-41D4-810C-A53AD7C4D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18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D0ADAE-C91D-4C63-836F-EA4225DB2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2638053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63A3ED-E49F-4F29-8DB2-30E6D2164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14" y="590905"/>
            <a:ext cx="8828571" cy="567619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448096-A6D5-4569-829B-F7532B7CD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19</a:t>
            </a:fld>
            <a:endParaRPr lang="en-N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3061A5-3853-45BE-8F82-15D237A3BD4D}"/>
              </a:ext>
            </a:extLst>
          </p:cNvPr>
          <p:cNvSpPr txBox="1"/>
          <p:nvPr/>
        </p:nvSpPr>
        <p:spPr>
          <a:xfrm>
            <a:off x="8118390" y="5494576"/>
            <a:ext cx="39541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Source: Statistics NZ, </a:t>
            </a:r>
            <a:r>
              <a:rPr lang="en-NZ" sz="1000" i="1" dirty="0"/>
              <a:t>Productivity Statistics 1978-2018 – productivity by industry </a:t>
            </a:r>
            <a:r>
              <a:rPr lang="en-NZ" sz="1000" u="sng" dirty="0">
                <a:hlinkClick r:id="rId3"/>
              </a:rPr>
              <a:t>https://www.stats.govt.nz/assets/Uploads/Productivity-statistics/Productivity-statistics-19782018/Download-data/productivity-statistics-1978-2018-productivity-by-industry.xlsx</a:t>
            </a:r>
            <a:r>
              <a:rPr lang="en-NZ" sz="1000" dirty="0"/>
              <a:t>   accessed 20 May 2019, Table 5.03.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854DB-BF79-4ED9-A810-E9E47FCC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3039387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CB1203-290E-4766-B40C-EBF08CD40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14" y="590905"/>
            <a:ext cx="8828571" cy="567619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DC47FE-C9EB-4C2A-AFEE-685C0A9A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20</a:t>
            </a:fld>
            <a:endParaRPr lang="en-N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54114-8FEA-43B3-AA12-8D4A95A91B3F}"/>
              </a:ext>
            </a:extLst>
          </p:cNvPr>
          <p:cNvSpPr txBox="1"/>
          <p:nvPr/>
        </p:nvSpPr>
        <p:spPr>
          <a:xfrm>
            <a:off x="8118390" y="5494576"/>
            <a:ext cx="39541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Source: Statistics NZ, </a:t>
            </a:r>
            <a:r>
              <a:rPr lang="en-NZ" sz="1000" i="1" dirty="0"/>
              <a:t>Productivity Statistics 1978-2018 – productivity by industry </a:t>
            </a:r>
            <a:r>
              <a:rPr lang="en-NZ" sz="1000" u="sng" dirty="0">
                <a:hlinkClick r:id="rId3"/>
              </a:rPr>
              <a:t>https://www.stats.govt.nz/assets/Uploads/Productivity-statistics/Productivity-statistics-19782018/Download-data/productivity-statistics-1978-2018-productivity-by-industry.xlsx</a:t>
            </a:r>
            <a:r>
              <a:rPr lang="en-NZ" sz="1000" dirty="0"/>
              <a:t>   accessed 20 May 2019, Table 5.03.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10524-77D9-4109-8E4D-FC9AB5E7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248824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79F97D-0687-4FFE-B9B2-565289EA4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14" y="590905"/>
            <a:ext cx="8828571" cy="567619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D73E98-909D-467F-B87E-D5FF94A02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21</a:t>
            </a:fld>
            <a:endParaRPr lang="en-N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48F5FF-66DA-454B-BB7F-DA59B5FCD731}"/>
              </a:ext>
            </a:extLst>
          </p:cNvPr>
          <p:cNvSpPr txBox="1"/>
          <p:nvPr/>
        </p:nvSpPr>
        <p:spPr>
          <a:xfrm>
            <a:off x="8118390" y="5494576"/>
            <a:ext cx="39541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Source: Statistics NZ, </a:t>
            </a:r>
            <a:r>
              <a:rPr lang="en-NZ" sz="1000" i="1" dirty="0"/>
              <a:t>Productivity Statistics 1978-2018 – productivity by industry </a:t>
            </a:r>
            <a:r>
              <a:rPr lang="en-NZ" sz="1000" u="sng" dirty="0">
                <a:hlinkClick r:id="rId3"/>
              </a:rPr>
              <a:t>https://www.stats.govt.nz/assets/Uploads/Productivity-statistics/Productivity-statistics-19782018/Download-data/productivity-statistics-1978-2018-productivity-by-industry.xlsx</a:t>
            </a:r>
            <a:r>
              <a:rPr lang="en-NZ" sz="1000" dirty="0"/>
              <a:t>   accessed 20 May 2019, Table 5.03.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C4B5E-EE46-462E-B44A-15743565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2934185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B9B760-9FD5-4795-A0F1-BE592474E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651727"/>
            <a:ext cx="8161905" cy="5485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CE16B3-8ED2-4E33-BAFA-321954281387}"/>
              </a:ext>
            </a:extLst>
          </p:cNvPr>
          <p:cNvSpPr txBox="1"/>
          <p:nvPr/>
        </p:nvSpPr>
        <p:spPr>
          <a:xfrm>
            <a:off x="9197031" y="3918975"/>
            <a:ext cx="2762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Sources: Statistics NXZ</a:t>
            </a:r>
          </a:p>
          <a:p>
            <a:r>
              <a:rPr lang="en-NZ" sz="1200" dirty="0" err="1"/>
              <a:t>Infoshare</a:t>
            </a:r>
            <a:r>
              <a:rPr lang="en-NZ" sz="1200" dirty="0"/>
              <a:t> tables PRD016AA </a:t>
            </a:r>
          </a:p>
          <a:p>
            <a:r>
              <a:rPr lang="en-NZ" sz="1200" dirty="0"/>
              <a:t>and PRD014AA. </a:t>
            </a:r>
          </a:p>
          <a:p>
            <a:r>
              <a:rPr lang="en-NZ" sz="1200" dirty="0"/>
              <a:t>Quarterly Employment Survey data from Statistics New Zealand </a:t>
            </a:r>
            <a:r>
              <a:rPr lang="en-NZ" sz="1200" dirty="0" err="1"/>
              <a:t>Infoshare</a:t>
            </a:r>
            <a:r>
              <a:rPr lang="en-NZ" sz="1200" dirty="0"/>
              <a:t> table QEX019AA. </a:t>
            </a:r>
          </a:p>
          <a:p>
            <a:r>
              <a:rPr lang="en-NZ" sz="1200" dirty="0"/>
              <a:t> Census data 1996 on from </a:t>
            </a:r>
            <a:r>
              <a:rPr lang="en-NZ" sz="1200" dirty="0">
                <a:hlinkClick r:id="rId3"/>
              </a:rPr>
              <a:t>http://nzdotstat.stats.govt.nz/WBOS/Index.aspx?DataSetCode=TABLECODE8212</a:t>
            </a:r>
            <a:r>
              <a:rPr lang="en-NZ" sz="1200" dirty="0"/>
              <a:t>     downloaded 15 May 2019.  Earlier census data from published volumes.</a:t>
            </a:r>
          </a:p>
          <a:p>
            <a:endParaRPr lang="en-NZ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84B40-CCB0-4EAB-9122-EC50407A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F684D-D0DA-42EA-9774-7EAFF896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734046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29BE60-2420-4F50-877B-F0636DE2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23</a:t>
            </a:fld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8050C9-499A-4502-BC59-D4E373CCC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741" y="213454"/>
            <a:ext cx="8883735" cy="61428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26650E-A50A-4794-98CD-2C78388E258C}"/>
              </a:ext>
            </a:extLst>
          </p:cNvPr>
          <p:cNvSpPr txBox="1"/>
          <p:nvPr/>
        </p:nvSpPr>
        <p:spPr>
          <a:xfrm>
            <a:off x="9448867" y="5892581"/>
            <a:ext cx="1925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1200" dirty="0"/>
              <a:t>Source: Statistics NZ</a:t>
            </a:r>
          </a:p>
          <a:p>
            <a:pPr algn="ctr"/>
            <a:r>
              <a:rPr lang="en-NZ" sz="1200" dirty="0" err="1"/>
              <a:t>Infoshare</a:t>
            </a:r>
            <a:r>
              <a:rPr lang="en-NZ" sz="1200" dirty="0"/>
              <a:t> tables PRD016AA </a:t>
            </a:r>
          </a:p>
          <a:p>
            <a:pPr algn="ctr"/>
            <a:r>
              <a:rPr lang="en-NZ" sz="1200" dirty="0"/>
              <a:t>and PRD014AA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29396-B5C8-442F-9F9A-C37B788D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695DD4-1AF6-4EAE-A48D-263426D178C7}"/>
              </a:ext>
            </a:extLst>
          </p:cNvPr>
          <p:cNvSpPr txBox="1"/>
          <p:nvPr/>
        </p:nvSpPr>
        <p:spPr>
          <a:xfrm>
            <a:off x="6672262" y="2782669"/>
            <a:ext cx="29622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NZ" dirty="0">
                <a:solidFill>
                  <a:srgbClr val="7030A0"/>
                </a:solidFill>
              </a:rPr>
              <a:t>Remember </a:t>
            </a:r>
            <a:r>
              <a:rPr lang="en-NZ" dirty="0" err="1">
                <a:solidFill>
                  <a:srgbClr val="7030A0"/>
                </a:solidFill>
              </a:rPr>
              <a:t>Averch</a:t>
            </a:r>
            <a:r>
              <a:rPr lang="en-NZ" dirty="0">
                <a:solidFill>
                  <a:srgbClr val="7030A0"/>
                </a:solidFill>
              </a:rPr>
              <a:t> and Johnson 1962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C04736D-F015-46E9-ADD4-10FC5AD3BC95}"/>
              </a:ext>
            </a:extLst>
          </p:cNvPr>
          <p:cNvCxnSpPr/>
          <p:nvPr/>
        </p:nvCxnSpPr>
        <p:spPr>
          <a:xfrm flipH="1" flipV="1">
            <a:off x="6762750" y="2362200"/>
            <a:ext cx="781050" cy="50482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0297-7B13-4E64-A274-D447255B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NZ" sz="3600" dirty="0"/>
              <a:t>Bottom line: over the past two decades this sector has been loaded up with labour and capital engaged in unproductive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C1407-6C15-4698-B642-8A1678444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2325"/>
            <a:ext cx="10515600" cy="4351338"/>
          </a:xfrm>
        </p:spPr>
        <p:txBody>
          <a:bodyPr>
            <a:normAutofit/>
          </a:bodyPr>
          <a:lstStyle/>
          <a:p>
            <a:r>
              <a:rPr lang="en-NZ" dirty="0"/>
              <a:t>Pursuit of profit combined with complicated “competition” games and financial engineering has meant that increasing amounts of labour and capital have been allocated to high-paid sales, marketing, financial management and administrative work that adds nothing to the volume or quality of the electricity reaching consumers</a:t>
            </a:r>
          </a:p>
          <a:p>
            <a:endParaRPr lang="en-NZ" dirty="0"/>
          </a:p>
          <a:p>
            <a:r>
              <a:rPr lang="en-NZ" dirty="0"/>
              <a:t>Corporatisation and privatisation have culminated in a gigantic exercise in rent-seeking waste</a:t>
            </a:r>
          </a:p>
          <a:p>
            <a:pPr marL="0" indent="0">
              <a:buNone/>
            </a:pP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D39D7-7208-4B9F-834E-792B95CF4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E6CC4-5991-42A3-8E63-659BD0BB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373075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F6ED-2485-4A57-9A93-3FF386687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2842054"/>
            <a:ext cx="10515600" cy="1902941"/>
          </a:xfrm>
        </p:spPr>
        <p:txBody>
          <a:bodyPr>
            <a:normAutofit/>
          </a:bodyPr>
          <a:lstStyle/>
          <a:p>
            <a:pPr algn="ctr"/>
            <a:r>
              <a:rPr lang="en-NZ" dirty="0"/>
              <a:t>Profits, of course, have been healthy!  </a:t>
            </a:r>
            <a:br>
              <a:rPr lang="en-NZ" dirty="0"/>
            </a:br>
            <a:endParaRPr lang="en-NZ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64095D-A1B4-4C17-8E93-54A58D9D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9916D-492F-4E66-9589-5E4B96FE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322191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9AB7C4-1F3C-4CB7-8507-AC6D6FD4A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69" y="324116"/>
            <a:ext cx="9717296" cy="60322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8D9E34-C534-402E-A8DD-93B3D49ADF0A}"/>
              </a:ext>
            </a:extLst>
          </p:cNvPr>
          <p:cNvSpPr txBox="1"/>
          <p:nvPr/>
        </p:nvSpPr>
        <p:spPr>
          <a:xfrm>
            <a:off x="9840995" y="4560981"/>
            <a:ext cx="25302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Source: Statistics NZ </a:t>
            </a:r>
            <a:r>
              <a:rPr lang="en-NZ" sz="1200" u="sng" dirty="0">
                <a:solidFill>
                  <a:schemeClr val="accent5">
                    <a:lumMod val="75000"/>
                  </a:schemeClr>
                </a:solidFill>
              </a:rPr>
              <a:t>https://www.stats.govt.nz/assets/Uploads/National-accounts-industry-production-and-investment/National-accounts-industry-production-and-investment-Year-ended-March-2017/Download-data/national-accounts-industry-production-investment-year-ended-march-2017.xlsx </a:t>
            </a:r>
            <a:r>
              <a:rPr lang="en-NZ" sz="1200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en-NZ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NZ" sz="1200" dirty="0"/>
              <a:t>downloaded 20 May 2019.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825B3-48BD-44CB-9E9C-4D3FF73A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26</a:t>
            </a:fld>
            <a:endParaRPr lang="en-N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E6F576-7957-4451-B0F6-68D00705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779854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874052-7733-4A96-9E8C-B5750F756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0"/>
          </a:xfrm>
        </p:spPr>
        <p:txBody>
          <a:bodyPr>
            <a:normAutofit/>
          </a:bodyPr>
          <a:lstStyle/>
          <a:p>
            <a:pPr algn="ctr"/>
            <a:r>
              <a:rPr lang="en-NZ" dirty="0"/>
              <a:t>Price-cost margins in </a:t>
            </a:r>
            <a:r>
              <a:rPr lang="en-NZ" b="1" dirty="0"/>
              <a:t>distribution lines networks </a:t>
            </a:r>
            <a:r>
              <a:rPr lang="en-NZ" dirty="0"/>
              <a:t>ballooned after 1994, as costs fell with no pass-through to prices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86D977-02B5-4730-9967-1AE107A0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27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0E2E36-59E1-4372-BF08-16AA5D21C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4269962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368-788E-46F3-912A-AA0BF1CED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91" y="243612"/>
            <a:ext cx="10515600" cy="701674"/>
          </a:xfrm>
        </p:spPr>
        <p:txBody>
          <a:bodyPr>
            <a:normAutofit/>
          </a:bodyPr>
          <a:lstStyle/>
          <a:p>
            <a:r>
              <a:rPr lang="en-NZ" sz="2800" dirty="0"/>
              <a:t>Here’s how it was supposed to work: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20CCDE-8DE1-44F3-851C-216A2323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28</a:t>
            </a:fld>
            <a:endParaRPr lang="en-NZ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413298-679C-4012-A4FD-C2A7264E19B3}"/>
              </a:ext>
            </a:extLst>
          </p:cNvPr>
          <p:cNvCxnSpPr>
            <a:cxnSpLocks/>
          </p:cNvCxnSpPr>
          <p:nvPr/>
        </p:nvCxnSpPr>
        <p:spPr>
          <a:xfrm flipH="1">
            <a:off x="1981200" y="1771650"/>
            <a:ext cx="28575" cy="415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011666-B7CA-43EA-AEED-509F8611708F}"/>
              </a:ext>
            </a:extLst>
          </p:cNvPr>
          <p:cNvCxnSpPr>
            <a:cxnSpLocks/>
          </p:cNvCxnSpPr>
          <p:nvPr/>
        </p:nvCxnSpPr>
        <p:spPr>
          <a:xfrm flipH="1">
            <a:off x="1981200" y="5924550"/>
            <a:ext cx="67532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B7E2EC7-7C4F-4EBE-A0C1-828BF4C4E3D9}"/>
              </a:ext>
            </a:extLst>
          </p:cNvPr>
          <p:cNvSpPr txBox="1"/>
          <p:nvPr/>
        </p:nvSpPr>
        <p:spPr>
          <a:xfrm>
            <a:off x="8467725" y="610552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EACC12-2E45-4EF5-B099-802D234553B7}"/>
              </a:ext>
            </a:extLst>
          </p:cNvPr>
          <p:cNvSpPr txBox="1"/>
          <p:nvPr/>
        </p:nvSpPr>
        <p:spPr>
          <a:xfrm>
            <a:off x="838200" y="1748908"/>
            <a:ext cx="1172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Cost, price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712C87-509E-48C9-AF1D-B936C38606C1}"/>
              </a:ext>
            </a:extLst>
          </p:cNvPr>
          <p:cNvCxnSpPr/>
          <p:nvPr/>
        </p:nvCxnSpPr>
        <p:spPr>
          <a:xfrm>
            <a:off x="2009775" y="3429000"/>
            <a:ext cx="6191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5020D1-02AD-4B12-B230-DDEFD4E3A531}"/>
              </a:ext>
            </a:extLst>
          </p:cNvPr>
          <p:cNvCxnSpPr>
            <a:cxnSpLocks/>
          </p:cNvCxnSpPr>
          <p:nvPr/>
        </p:nvCxnSpPr>
        <p:spPr>
          <a:xfrm>
            <a:off x="2619374" y="3429000"/>
            <a:ext cx="6115051" cy="1571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8BAE2B-475A-495E-9C93-53CE908712FE}"/>
              </a:ext>
            </a:extLst>
          </p:cNvPr>
          <p:cNvCxnSpPr/>
          <p:nvPr/>
        </p:nvCxnSpPr>
        <p:spPr>
          <a:xfrm>
            <a:off x="2009775" y="3286125"/>
            <a:ext cx="6191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4281A5-F668-41CB-A143-A0BE1643CEE0}"/>
              </a:ext>
            </a:extLst>
          </p:cNvPr>
          <p:cNvCxnSpPr>
            <a:cxnSpLocks/>
          </p:cNvCxnSpPr>
          <p:nvPr/>
        </p:nvCxnSpPr>
        <p:spPr>
          <a:xfrm flipV="1">
            <a:off x="2619374" y="3009900"/>
            <a:ext cx="0" cy="2762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98D521F-AC14-4CF9-9117-2137AA874573}"/>
              </a:ext>
            </a:extLst>
          </p:cNvPr>
          <p:cNvCxnSpPr>
            <a:cxnSpLocks/>
          </p:cNvCxnSpPr>
          <p:nvPr/>
        </p:nvCxnSpPr>
        <p:spPr>
          <a:xfrm>
            <a:off x="2619374" y="3009900"/>
            <a:ext cx="6115051" cy="1562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37F462F-F67B-49FC-AAF1-D93699055D9B}"/>
              </a:ext>
            </a:extLst>
          </p:cNvPr>
          <p:cNvSpPr txBox="1"/>
          <p:nvPr/>
        </p:nvSpPr>
        <p:spPr>
          <a:xfrm>
            <a:off x="8820225" y="4815959"/>
            <a:ext cx="594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Cost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EC1D7E-C33F-432D-823E-640C30B2D5FB}"/>
              </a:ext>
            </a:extLst>
          </p:cNvPr>
          <p:cNvSpPr txBox="1"/>
          <p:nvPr/>
        </p:nvSpPr>
        <p:spPr>
          <a:xfrm>
            <a:off x="8746958" y="4214812"/>
            <a:ext cx="285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Price follows cost as savings are passed through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6A1A8E-0432-4B53-9D62-831B26E7CD3F}"/>
              </a:ext>
            </a:extLst>
          </p:cNvPr>
          <p:cNvSpPr txBox="1"/>
          <p:nvPr/>
        </p:nvSpPr>
        <p:spPr>
          <a:xfrm>
            <a:off x="2256991" y="1056411"/>
            <a:ext cx="16482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Introduce the profit motive, remove regulatory constraints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B828154-D931-4600-B591-598F7BED9D69}"/>
              </a:ext>
            </a:extLst>
          </p:cNvPr>
          <p:cNvCxnSpPr/>
          <p:nvPr/>
        </p:nvCxnSpPr>
        <p:spPr>
          <a:xfrm flipH="1">
            <a:off x="2628900" y="2410123"/>
            <a:ext cx="323850" cy="5048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32C6738-A5F8-4F68-A8DA-A8602A19423C}"/>
              </a:ext>
            </a:extLst>
          </p:cNvPr>
          <p:cNvCxnSpPr>
            <a:cxnSpLocks/>
          </p:cNvCxnSpPr>
          <p:nvPr/>
        </p:nvCxnSpPr>
        <p:spPr>
          <a:xfrm>
            <a:off x="2628900" y="3286124"/>
            <a:ext cx="1276350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99103F-D246-4E97-B0DE-25F7583F97AD}"/>
              </a:ext>
            </a:extLst>
          </p:cNvPr>
          <p:cNvSpPr txBox="1"/>
          <p:nvPr/>
        </p:nvSpPr>
        <p:spPr>
          <a:xfrm>
            <a:off x="4395159" y="1829395"/>
            <a:ext cx="482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From here on, consumers get long-term benefit of lower price, while society gets the benefit of saving on scarce resources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F0A77D4-454F-4D25-ACD7-B278B7ADEE79}"/>
              </a:ext>
            </a:extLst>
          </p:cNvPr>
          <p:cNvCxnSpPr/>
          <p:nvPr/>
        </p:nvCxnSpPr>
        <p:spPr>
          <a:xfrm flipH="1">
            <a:off x="3776034" y="2581275"/>
            <a:ext cx="1434141" cy="6654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A7594D8-F0B4-4129-B326-C1751349DA72}"/>
              </a:ext>
            </a:extLst>
          </p:cNvPr>
          <p:cNvSpPr txBox="1"/>
          <p:nvPr/>
        </p:nvSpPr>
        <p:spPr>
          <a:xfrm>
            <a:off x="748591" y="3090645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Initial price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5BF608-93AC-407A-8542-7F7B71FE00E4}"/>
              </a:ext>
            </a:extLst>
          </p:cNvPr>
          <p:cNvSpPr txBox="1"/>
          <p:nvPr/>
        </p:nvSpPr>
        <p:spPr>
          <a:xfrm>
            <a:off x="789482" y="3342243"/>
            <a:ext cx="114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Initial cost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F35208-849A-4ABC-B4B4-099D3A049618}"/>
              </a:ext>
            </a:extLst>
          </p:cNvPr>
          <p:cNvSpPr txBox="1"/>
          <p:nvPr/>
        </p:nvSpPr>
        <p:spPr>
          <a:xfrm>
            <a:off x="4119342" y="4767947"/>
            <a:ext cx="2591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Commercial management drives down cost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0BB0E2B-DF5D-429B-94C5-591EB4BC0B38}"/>
              </a:ext>
            </a:extLst>
          </p:cNvPr>
          <p:cNvCxnSpPr>
            <a:cxnSpLocks/>
          </p:cNvCxnSpPr>
          <p:nvPr/>
        </p:nvCxnSpPr>
        <p:spPr>
          <a:xfrm flipV="1">
            <a:off x="5210175" y="4373057"/>
            <a:ext cx="542667" cy="38120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39A77ED-1C26-4E4F-973F-02AFD13C5DCD}"/>
              </a:ext>
            </a:extLst>
          </p:cNvPr>
          <p:cNvCxnSpPr>
            <a:cxnSpLocks/>
          </p:cNvCxnSpPr>
          <p:nvPr/>
        </p:nvCxnSpPr>
        <p:spPr>
          <a:xfrm>
            <a:off x="2628900" y="3329569"/>
            <a:ext cx="0" cy="1671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FD3E814-5384-4D2D-A0EC-220D0CC1E840}"/>
              </a:ext>
            </a:extLst>
          </p:cNvPr>
          <p:cNvCxnSpPr/>
          <p:nvPr/>
        </p:nvCxnSpPr>
        <p:spPr>
          <a:xfrm>
            <a:off x="3620530" y="3286124"/>
            <a:ext cx="0" cy="1714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90CAE0C-3409-42C5-B7A2-5C0A73E1885C}"/>
              </a:ext>
            </a:extLst>
          </p:cNvPr>
          <p:cNvSpPr txBox="1"/>
          <p:nvPr/>
        </p:nvSpPr>
        <p:spPr>
          <a:xfrm>
            <a:off x="2449361" y="4319886"/>
            <a:ext cx="13651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/>
              <a:t>“Short-term </a:t>
            </a:r>
          </a:p>
          <a:p>
            <a:pPr algn="ctr"/>
            <a:r>
              <a:rPr lang="en-NZ" dirty="0"/>
              <a:t>pain” - for</a:t>
            </a:r>
          </a:p>
          <a:p>
            <a:pPr algn="ctr"/>
            <a:r>
              <a:rPr lang="en-NZ" dirty="0"/>
              <a:t>how long?</a:t>
            </a:r>
          </a:p>
        </p:txBody>
      </p:sp>
    </p:spTree>
    <p:extLst>
      <p:ext uri="{BB962C8B-B14F-4D97-AF65-F5344CB8AC3E}">
        <p14:creationId xmlns:p14="http://schemas.microsoft.com/office/powerpoint/2010/main" val="277243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3" grpId="0"/>
      <p:bldP spid="38" grpId="0"/>
      <p:bldP spid="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FFC904F-43D4-4E10-A94D-8805D9A5A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18" y="3776577"/>
            <a:ext cx="4571429" cy="274285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977941-9BF3-43C5-ACF7-66BC289C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29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E0EFDA-A6B2-42E0-8527-7CC885C7B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210" y="876471"/>
            <a:ext cx="4571429" cy="27428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F40D5C-E611-4337-99AF-F730BFB8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209" y="3796055"/>
            <a:ext cx="4571429" cy="27428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E4B2A8-80FE-4E4F-90DD-B0E6303D0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380" y="838457"/>
            <a:ext cx="4666667" cy="27428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4A29C5-69D6-4F4F-BA1A-8367093FE7BE}"/>
              </a:ext>
            </a:extLst>
          </p:cNvPr>
          <p:cNvSpPr txBox="1"/>
          <p:nvPr/>
        </p:nvSpPr>
        <p:spPr>
          <a:xfrm>
            <a:off x="4191000" y="324576"/>
            <a:ext cx="3642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All in real terms, 2018 cents per kWh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81F2CB-7F69-4D17-A645-ADFCA4EECCB2}"/>
              </a:ext>
            </a:extLst>
          </p:cNvPr>
          <p:cNvSpPr txBox="1"/>
          <p:nvPr/>
        </p:nvSpPr>
        <p:spPr>
          <a:xfrm>
            <a:off x="9533658" y="5606247"/>
            <a:ext cx="17526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/>
              <a:t>Cost reductions not sustained - </a:t>
            </a:r>
          </a:p>
          <a:p>
            <a:pPr algn="ctr"/>
            <a:r>
              <a:rPr lang="en-NZ" sz="1400" dirty="0"/>
              <a:t>but profit margins stayed solid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2657421-D2FC-4124-85E4-CACA3811C517}"/>
              </a:ext>
            </a:extLst>
          </p:cNvPr>
          <p:cNvCxnSpPr/>
          <p:nvPr/>
        </p:nvCxnSpPr>
        <p:spPr>
          <a:xfrm flipH="1" flipV="1">
            <a:off x="8915400" y="5476875"/>
            <a:ext cx="657225" cy="3333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B7B911F-47BF-4014-998D-962D0DCD638E}"/>
              </a:ext>
            </a:extLst>
          </p:cNvPr>
          <p:cNvSpPr txBox="1"/>
          <p:nvPr/>
        </p:nvSpPr>
        <p:spPr>
          <a:xfrm>
            <a:off x="2898265" y="1998760"/>
            <a:ext cx="1385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000" dirty="0"/>
              <a:t>Auckland CBD blackout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BC074E-E016-4867-8EC3-6EFD7791065F}"/>
              </a:ext>
            </a:extLst>
          </p:cNvPr>
          <p:cNvCxnSpPr>
            <a:cxnSpLocks/>
          </p:cNvCxnSpPr>
          <p:nvPr/>
        </p:nvCxnSpPr>
        <p:spPr>
          <a:xfrm flipH="1" flipV="1">
            <a:off x="2434281" y="2023654"/>
            <a:ext cx="506628" cy="982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B2EB49-BD0F-47B6-9121-905BB421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53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8A2E59-5A25-4DB0-A734-846A9715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30</a:t>
            </a:fld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E269C-366F-48C5-93AD-D5C9BE1FA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388" y="457200"/>
            <a:ext cx="10026559" cy="580767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CD187C-81F2-4BAB-88F7-9AC65C56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3138437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0BE9C4-8261-4450-A274-5BFD716B4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958"/>
            <a:ext cx="10482944" cy="67110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DD1658-4C0E-46B6-ADA3-E99D5F7942A2}"/>
              </a:ext>
            </a:extLst>
          </p:cNvPr>
          <p:cNvSpPr txBox="1"/>
          <p:nvPr/>
        </p:nvSpPr>
        <p:spPr>
          <a:xfrm>
            <a:off x="9323614" y="146958"/>
            <a:ext cx="2868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Sources company annual reports, plus TDB Review of Mixed Ownership Model  July 2018 https://www.tdb.co.nz/</a:t>
            </a:r>
            <a:r>
              <a:rPr lang="en-NZ" sz="1200" dirty="0" err="1"/>
              <a:t>wp</a:t>
            </a:r>
            <a:r>
              <a:rPr lang="en-NZ" sz="1200" dirty="0"/>
              <a:t>-content/.../08/TDB-Mixed-Ownership-Review-Jul-18.pdf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C1D08D-253D-49D4-9D0F-DD7CFCD823E3}"/>
              </a:ext>
            </a:extLst>
          </p:cNvPr>
          <p:cNvSpPr txBox="1"/>
          <p:nvPr/>
        </p:nvSpPr>
        <p:spPr>
          <a:xfrm>
            <a:off x="4248150" y="1295971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/>
              <a:t>Includes proceeds from Contact privatisation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40C29C-60FF-4D52-A08E-4ED11161317F}"/>
              </a:ext>
            </a:extLst>
          </p:cNvPr>
          <p:cNvCxnSpPr/>
          <p:nvPr/>
        </p:nvCxnSpPr>
        <p:spPr>
          <a:xfrm flipH="1">
            <a:off x="3924300" y="2362200"/>
            <a:ext cx="609600" cy="10668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124945D-C6FA-4999-847B-8F734CB81308}"/>
              </a:ext>
            </a:extLst>
          </p:cNvPr>
          <p:cNvSpPr txBox="1"/>
          <p:nvPr/>
        </p:nvSpPr>
        <p:spPr>
          <a:xfrm>
            <a:off x="2228850" y="1295970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/>
              <a:t>Cash from leveraging-up Contact at separation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CF935D-EFE1-4F05-9E28-62D2A67B0814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990850" y="2373188"/>
            <a:ext cx="185737" cy="11292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398D620-3687-4E7B-B3AA-82F9C18FEC2E}"/>
              </a:ext>
            </a:extLst>
          </p:cNvPr>
          <p:cNvSpPr txBox="1"/>
          <p:nvPr/>
        </p:nvSpPr>
        <p:spPr>
          <a:xfrm>
            <a:off x="7029450" y="880472"/>
            <a:ext cx="2009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/>
              <a:t>Cash from selling 49% of Meridian, Genesis and Mercury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E9A11BF-5D3B-47D3-A77A-BC5D6C3E26A4}"/>
              </a:ext>
            </a:extLst>
          </p:cNvPr>
          <p:cNvCxnSpPr>
            <a:cxnSpLocks/>
          </p:cNvCxnSpPr>
          <p:nvPr/>
        </p:nvCxnSpPr>
        <p:spPr>
          <a:xfrm flipH="1">
            <a:off x="7029450" y="1590675"/>
            <a:ext cx="771525" cy="54292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73FA0-1DD0-49EA-B4E8-97F14418B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536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E22679-FBD0-4AA5-BE17-8886E7F6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9000"/>
            <a:ext cx="10515600" cy="1325563"/>
          </a:xfrm>
        </p:spPr>
        <p:txBody>
          <a:bodyPr/>
          <a:lstStyle/>
          <a:p>
            <a:pPr algn="ctr"/>
            <a:r>
              <a:rPr lang="en-NZ" dirty="0"/>
              <a:t>These are not trivial sums relative to the economy as a whole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E74A31-86F5-4200-A2FA-FA4FD5F7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9DBBA6-71EA-40BA-8E10-BDCBE64D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3165843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FEF251-8D70-4D31-ABF9-3C6237BB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33</a:t>
            </a:fld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F73E5C-B86E-40EC-A7DA-F665B733F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492" y="628650"/>
            <a:ext cx="9838827" cy="59055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E5E66-83CC-42C0-86BC-BED21491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1180779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9F2C5B19-D427-4C29-8F81-BE09CC7E5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64735"/>
            <a:ext cx="9801224" cy="67285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152D80-6CD6-4F26-BC04-65944942E9F2}"/>
              </a:ext>
            </a:extLst>
          </p:cNvPr>
          <p:cNvSpPr txBox="1"/>
          <p:nvPr/>
        </p:nvSpPr>
        <p:spPr>
          <a:xfrm>
            <a:off x="9848827" y="6215223"/>
            <a:ext cx="228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400" dirty="0"/>
              <a:t>Source: Company annual reports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F00C81-16EA-4972-A0F0-195AEDBDC730}"/>
              </a:ext>
            </a:extLst>
          </p:cNvPr>
          <p:cNvSpPr txBox="1"/>
          <p:nvPr/>
        </p:nvSpPr>
        <p:spPr>
          <a:xfrm>
            <a:off x="2127745" y="3077230"/>
            <a:ext cx="20346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/>
              <a:t>ECNZ pre-divestment was $4.5  billion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8DDAEFA-2772-47BE-B338-0E7B56E2D0D1}"/>
              </a:ext>
            </a:extLst>
          </p:cNvPr>
          <p:cNvCxnSpPr>
            <a:cxnSpLocks/>
          </p:cNvCxnSpPr>
          <p:nvPr/>
        </p:nvCxnSpPr>
        <p:spPr>
          <a:xfrm>
            <a:off x="3248025" y="3676650"/>
            <a:ext cx="562139" cy="13428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8CFAFA0-A31D-4294-ABC1-ECC3934DFF74}"/>
              </a:ext>
            </a:extLst>
          </p:cNvPr>
          <p:cNvSpPr txBox="1"/>
          <p:nvPr/>
        </p:nvSpPr>
        <p:spPr>
          <a:xfrm>
            <a:off x="2736865" y="996246"/>
            <a:ext cx="266215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/>
              <a:t>“Fair value” revaluations since 1999 ≈ $11 billion wealth transfers from consumers by 2016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81FBE9-CD10-4E59-BE00-2DEAFDB2B122}"/>
              </a:ext>
            </a:extLst>
          </p:cNvPr>
          <p:cNvCxnSpPr>
            <a:cxnSpLocks/>
          </p:cNvCxnSpPr>
          <p:nvPr/>
        </p:nvCxnSpPr>
        <p:spPr>
          <a:xfrm>
            <a:off x="5124450" y="1365580"/>
            <a:ext cx="2381250" cy="726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6E0E980-F74C-45ED-A8CD-C73B147DA5AD}"/>
              </a:ext>
            </a:extLst>
          </p:cNvPr>
          <p:cNvSpPr txBox="1"/>
          <p:nvPr/>
        </p:nvSpPr>
        <p:spPr>
          <a:xfrm>
            <a:off x="8820648" y="1169145"/>
            <a:ext cx="2066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/>
              <a:t>Now right up against </a:t>
            </a:r>
          </a:p>
          <a:p>
            <a:pPr algn="ctr"/>
            <a:r>
              <a:rPr lang="en-NZ" sz="1600" dirty="0"/>
              <a:t>the market limit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7C7F2F-4F0C-49E9-885C-A9AD68B10EED}"/>
              </a:ext>
            </a:extLst>
          </p:cNvPr>
          <p:cNvCxnSpPr>
            <a:cxnSpLocks/>
          </p:cNvCxnSpPr>
          <p:nvPr/>
        </p:nvCxnSpPr>
        <p:spPr>
          <a:xfrm flipH="1">
            <a:off x="8267700" y="1365578"/>
            <a:ext cx="68580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AFFD401-3D79-4588-92A7-C7A56CFE3917}"/>
              </a:ext>
            </a:extLst>
          </p:cNvPr>
          <p:cNvSpPr txBox="1"/>
          <p:nvPr/>
        </p:nvSpPr>
        <p:spPr>
          <a:xfrm>
            <a:off x="8727462" y="575215"/>
            <a:ext cx="2009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/>
              <a:t>$23 billion book value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8B55B82-9DFB-4BDC-8139-7C573013A714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8134848" y="744492"/>
            <a:ext cx="592614" cy="4281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B9780CC-D646-4B27-8CA1-CA3B0E85B463}"/>
              </a:ext>
            </a:extLst>
          </p:cNvPr>
          <p:cNvSpPr txBox="1"/>
          <p:nvPr/>
        </p:nvSpPr>
        <p:spPr>
          <a:xfrm>
            <a:off x="8267700" y="3675946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$11b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7FDFEB19-1319-4BDD-98A1-1878CFC1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34</a:t>
            </a:fld>
            <a:endParaRPr lang="en-N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E4D460-B9C2-486A-8FD2-C735B1D4E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178828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4805AE-29D0-41E5-AC62-56814840E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-1"/>
            <a:ext cx="9601203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DD77E7-FE02-4CE2-98E3-6A6741ECF9FF}"/>
              </a:ext>
            </a:extLst>
          </p:cNvPr>
          <p:cNvSpPr txBox="1"/>
          <p:nvPr/>
        </p:nvSpPr>
        <p:spPr>
          <a:xfrm>
            <a:off x="9191954" y="5810250"/>
            <a:ext cx="216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Sources: Disclosed information from Gazettes and Commerce Commission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7AC4AA-A4B9-4952-AC8C-C36E5C2B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35</a:t>
            </a:fld>
            <a:endParaRPr lang="en-NZ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EDCC67C-9E98-405C-9A0B-6E1D6EFBC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1692926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BC13F-7E46-400E-9258-C5B417C8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50"/>
          </a:xfrm>
        </p:spPr>
        <p:txBody>
          <a:bodyPr>
            <a:normAutofit fontScale="90000"/>
          </a:bodyPr>
          <a:lstStyle/>
          <a:p>
            <a:r>
              <a:rPr lang="en-NZ" dirty="0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CF2F6-EEA2-42FD-8392-24A998D7E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98" y="981076"/>
            <a:ext cx="10515600" cy="537527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  <a:spcAft>
                <a:spcPts val="1800"/>
              </a:spcAft>
            </a:pPr>
            <a:r>
              <a:rPr lang="en-NZ" dirty="0"/>
              <a:t>Productivity has gone down 30% (and capital productivity down 42%) since 1986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NZ" dirty="0"/>
              <a:t>Residential prices have gone up 90% since 1986 (while industrial prices hardly changed, and commercial prices fell 25%)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NZ" dirty="0"/>
              <a:t>Operating surplus has gone up 81% in real dollars since 1986 (compared with a 12% real increase in labour income)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NZ" dirty="0"/>
              <a:t>Redistribution of wealth from residential consumers to electricity asset owners and commercial users =&gt; increasing inequality and poverty (both child poverty and energy poverty in general)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NZ" dirty="0"/>
              <a:t>Residential consumers have gone from having no choice in a low-priced market to having lots of so-called “choice” [but no </a:t>
            </a:r>
            <a:r>
              <a:rPr lang="en-NZ" u="sng" dirty="0"/>
              <a:t>voice</a:t>
            </a:r>
            <a:r>
              <a:rPr lang="en-NZ" dirty="0"/>
              <a:t>] in a high-priced market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01970-CBCE-49DA-B821-174274F55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36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5C460-B6BA-4D31-8BF9-3F0060F01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</p:spTree>
    <p:extLst>
      <p:ext uri="{BB962C8B-B14F-4D97-AF65-F5344CB8AC3E}">
        <p14:creationId xmlns:p14="http://schemas.microsoft.com/office/powerpoint/2010/main" val="243725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C9D4A-345F-4D24-8FA4-222E0B0DB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50"/>
          </a:xfrm>
        </p:spPr>
        <p:txBody>
          <a:bodyPr>
            <a:normAutofit/>
          </a:bodyPr>
          <a:lstStyle/>
          <a:p>
            <a:pPr algn="ctr"/>
            <a:r>
              <a:rPr lang="en-NZ" sz="3200" dirty="0"/>
              <a:t>When are profits excessive?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79336-7652-4788-BDDC-EDF7DFA6E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8724"/>
            <a:ext cx="10515600" cy="5264149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NZ" dirty="0"/>
              <a:t>New Zealand law is virtually silent,  thanks to Parliament</a:t>
            </a:r>
          </a:p>
          <a:p>
            <a:pPr>
              <a:spcAft>
                <a:spcPts val="1200"/>
              </a:spcAft>
            </a:pPr>
            <a:r>
              <a:rPr lang="en-NZ" dirty="0"/>
              <a:t>The original Commerce Act 1986 never mentioned them – just relied on competition to solve everything</a:t>
            </a:r>
          </a:p>
          <a:p>
            <a:pPr>
              <a:spcAft>
                <a:spcPts val="1200"/>
              </a:spcAft>
            </a:pPr>
            <a:r>
              <a:rPr lang="en-NZ" dirty="0"/>
              <a:t>The Commerce Amendment Act 2008 directed the Commerce Commission to “limit”, </a:t>
            </a:r>
            <a:r>
              <a:rPr lang="en-NZ" u="sng" dirty="0"/>
              <a:t>not eliminate</a:t>
            </a:r>
            <a:r>
              <a:rPr lang="en-NZ" dirty="0"/>
              <a:t>, excessive profits – and provided no definition </a:t>
            </a:r>
            <a:r>
              <a:rPr lang="en-NZ" sz="1700" dirty="0"/>
              <a:t>(Commerce Act 1986 s.52A(1)(d))</a:t>
            </a:r>
          </a:p>
          <a:p>
            <a:pPr>
              <a:spcAft>
                <a:spcPts val="1200"/>
              </a:spcAft>
            </a:pPr>
            <a:r>
              <a:rPr lang="en-NZ" dirty="0"/>
              <a:t>Under Part 4 the Commission gets the job of regulating if the Minister wants – so far that affects lines networks and the grid</a:t>
            </a:r>
          </a:p>
          <a:p>
            <a:pPr>
              <a:spcAft>
                <a:spcPts val="1200"/>
              </a:spcAft>
            </a:pPr>
            <a:r>
              <a:rPr lang="en-NZ" dirty="0"/>
              <a:t>For the supposedly “competitive” parts of the sector, “the exercise of market power to earn market power rents is … a lawful, rational exploitation of the ability and incentives available to the generators” </a:t>
            </a:r>
            <a:r>
              <a:rPr lang="en-NZ" sz="1700" dirty="0"/>
              <a:t>(Commerce Commission 2009, p.6)</a:t>
            </a:r>
          </a:p>
          <a:p>
            <a:endParaRPr lang="en-N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AC6F5-898B-4664-81FA-71BCD702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E3DC4-4F05-45EC-A4C0-2539FB26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37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6201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5073C-729C-48CB-AB6D-C8BA5411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604" y="2670581"/>
            <a:ext cx="10515600" cy="1325563"/>
          </a:xfrm>
        </p:spPr>
        <p:txBody>
          <a:bodyPr/>
          <a:lstStyle/>
          <a:p>
            <a:r>
              <a:rPr lang="en-NZ" dirty="0"/>
              <a:t>Where can excess profits arise?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89A5E-1223-47D8-A203-F48050749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CD32B0-4D6B-4B8D-9D69-96408F08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38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9475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09604D-1902-4E85-908E-E48E23AD4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A5BE4A-666D-48C7-B6F1-E794D622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39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856A7A-DA08-4E55-90D1-235F68043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281" y="136525"/>
            <a:ext cx="7702076" cy="58213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C1410D-95D7-4F72-85ED-C899336BA590}"/>
              </a:ext>
            </a:extLst>
          </p:cNvPr>
          <p:cNvSpPr txBox="1"/>
          <p:nvPr/>
        </p:nvSpPr>
        <p:spPr>
          <a:xfrm>
            <a:off x="1011677" y="4507587"/>
            <a:ext cx="1527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>
                <a:solidFill>
                  <a:srgbClr val="FF0000"/>
                </a:solidFill>
              </a:rPr>
              <a:t>Ricardian rents, carbon rents, market manipulation rents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CA095A-65D2-416E-9382-6E334BD28BC4}"/>
              </a:ext>
            </a:extLst>
          </p:cNvPr>
          <p:cNvSpPr txBox="1"/>
          <p:nvPr/>
        </p:nvSpPr>
        <p:spPr>
          <a:xfrm>
            <a:off x="2667609" y="5325057"/>
            <a:ext cx="1148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rgbClr val="FF0000"/>
                </a:solidFill>
              </a:rPr>
              <a:t>Natural</a:t>
            </a:r>
          </a:p>
          <a:p>
            <a:pPr algn="ctr"/>
            <a:r>
              <a:rPr lang="en-NZ" dirty="0">
                <a:solidFill>
                  <a:srgbClr val="FF0000"/>
                </a:solidFill>
              </a:rPr>
              <a:t>monopoly</a:t>
            </a:r>
          </a:p>
          <a:p>
            <a:pPr algn="ctr"/>
            <a:r>
              <a:rPr lang="en-NZ" dirty="0">
                <a:solidFill>
                  <a:srgbClr val="FF0000"/>
                </a:solidFill>
              </a:rPr>
              <a:t>rents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29ECE-F1FA-4976-AEB7-4D89820E890C}"/>
              </a:ext>
            </a:extLst>
          </p:cNvPr>
          <p:cNvSpPr txBox="1"/>
          <p:nvPr/>
        </p:nvSpPr>
        <p:spPr>
          <a:xfrm>
            <a:off x="4729464" y="5295598"/>
            <a:ext cx="1148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rgbClr val="FF0000"/>
                </a:solidFill>
              </a:rPr>
              <a:t>Natural</a:t>
            </a:r>
          </a:p>
          <a:p>
            <a:pPr algn="ctr"/>
            <a:r>
              <a:rPr lang="en-NZ" dirty="0">
                <a:solidFill>
                  <a:srgbClr val="FF0000"/>
                </a:solidFill>
              </a:rPr>
              <a:t>monopoly</a:t>
            </a:r>
          </a:p>
          <a:p>
            <a:pPr algn="ctr"/>
            <a:r>
              <a:rPr lang="en-NZ" dirty="0">
                <a:solidFill>
                  <a:srgbClr val="FF0000"/>
                </a:solidFill>
              </a:rPr>
              <a:t>rents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72D4C7-5391-4572-9E44-471FBAD99086}"/>
              </a:ext>
            </a:extLst>
          </p:cNvPr>
          <p:cNvSpPr txBox="1"/>
          <p:nvPr/>
        </p:nvSpPr>
        <p:spPr>
          <a:xfrm>
            <a:off x="3815680" y="5319357"/>
            <a:ext cx="1048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rgbClr val="FF0000"/>
                </a:solidFill>
              </a:rPr>
              <a:t>Vertical integration rents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DDDD67-EA87-4099-B241-0E5482B7201F}"/>
              </a:ext>
            </a:extLst>
          </p:cNvPr>
          <p:cNvSpPr txBox="1"/>
          <p:nvPr/>
        </p:nvSpPr>
        <p:spPr>
          <a:xfrm>
            <a:off x="5933512" y="4765359"/>
            <a:ext cx="17156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>
                <a:solidFill>
                  <a:srgbClr val="FF0000"/>
                </a:solidFill>
              </a:rPr>
              <a:t>Ramsey pricing shifts the burden onto residential consumers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812946-632B-4C29-ADC9-989FF39913C7}"/>
              </a:ext>
            </a:extLst>
          </p:cNvPr>
          <p:cNvSpPr txBox="1"/>
          <p:nvPr/>
        </p:nvSpPr>
        <p:spPr>
          <a:xfrm>
            <a:off x="7900802" y="4695433"/>
            <a:ext cx="20013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>
                <a:solidFill>
                  <a:srgbClr val="FF0000"/>
                </a:solidFill>
              </a:rPr>
              <a:t>Predatory pricing and captured regulators combine to obstruct rooftop solar etc</a:t>
            </a:r>
          </a:p>
        </p:txBody>
      </p:sp>
    </p:spTree>
    <p:extLst>
      <p:ext uri="{BB962C8B-B14F-4D97-AF65-F5344CB8AC3E}">
        <p14:creationId xmlns:p14="http://schemas.microsoft.com/office/powerpoint/2010/main" val="215627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AF2A3-4F4D-4110-8D23-7C332835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574" y="2485755"/>
            <a:ext cx="10515600" cy="1325563"/>
          </a:xfrm>
        </p:spPr>
        <p:txBody>
          <a:bodyPr/>
          <a:lstStyle/>
          <a:p>
            <a:r>
              <a:rPr lang="en-NZ" dirty="0"/>
              <a:t>Generation rents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D7ED9C-E327-4967-BB61-19BA9F1A2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B85E2-C681-44EC-9EF5-772CA417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40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529488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4946-AFD0-4184-B9A5-75CD0964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6"/>
            <a:ext cx="10515600" cy="635000"/>
          </a:xfrm>
        </p:spPr>
        <p:txBody>
          <a:bodyPr>
            <a:normAutofit fontScale="90000"/>
          </a:bodyPr>
          <a:lstStyle/>
          <a:p>
            <a:r>
              <a:rPr lang="en-NZ" sz="2400" dirty="0"/>
              <a:t>Here’s the supply/demand diagram for an increasing-cost industry with low-cost and high-cost producers: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E37A8-1AFE-4DED-9C57-6F4B1491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41</a:t>
            </a:fld>
            <a:endParaRPr lang="en-NZ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D9ED62-F051-4F8A-9731-B3D9C9CA73F8}"/>
              </a:ext>
            </a:extLst>
          </p:cNvPr>
          <p:cNvCxnSpPr/>
          <p:nvPr/>
        </p:nvCxnSpPr>
        <p:spPr>
          <a:xfrm>
            <a:off x="1276350" y="1828800"/>
            <a:ext cx="0" cy="435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A88DD8-CDF5-43A7-856F-AAD9131FCF22}"/>
              </a:ext>
            </a:extLst>
          </p:cNvPr>
          <p:cNvCxnSpPr>
            <a:cxnSpLocks/>
          </p:cNvCxnSpPr>
          <p:nvPr/>
        </p:nvCxnSpPr>
        <p:spPr>
          <a:xfrm flipH="1" flipV="1">
            <a:off x="1276350" y="6184900"/>
            <a:ext cx="529590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AF7E46-D440-40A0-AD1E-5872C929EDD9}"/>
              </a:ext>
            </a:extLst>
          </p:cNvPr>
          <p:cNvCxnSpPr/>
          <p:nvPr/>
        </p:nvCxnSpPr>
        <p:spPr>
          <a:xfrm>
            <a:off x="4152900" y="1524000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FA0E8B-0A81-4F27-843F-7A2A25FEAD89}"/>
              </a:ext>
            </a:extLst>
          </p:cNvPr>
          <p:cNvSpPr txBox="1"/>
          <p:nvPr/>
        </p:nvSpPr>
        <p:spPr>
          <a:xfrm>
            <a:off x="6096000" y="576262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Demand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668121-08DD-49B2-A0B2-E77A58EF2381}"/>
              </a:ext>
            </a:extLst>
          </p:cNvPr>
          <p:cNvCxnSpPr>
            <a:cxnSpLocks/>
          </p:cNvCxnSpPr>
          <p:nvPr/>
        </p:nvCxnSpPr>
        <p:spPr>
          <a:xfrm>
            <a:off x="1276350" y="5570538"/>
            <a:ext cx="3448050" cy="15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BD24C9-96CA-4FDA-9E98-E7F87638B121}"/>
              </a:ext>
            </a:extLst>
          </p:cNvPr>
          <p:cNvCxnSpPr>
            <a:cxnSpLocks/>
          </p:cNvCxnSpPr>
          <p:nvPr/>
        </p:nvCxnSpPr>
        <p:spPr>
          <a:xfrm flipV="1">
            <a:off x="4733925" y="3836989"/>
            <a:ext cx="1428750" cy="16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D124C-7332-4786-80B3-6D404E89E7E7}"/>
              </a:ext>
            </a:extLst>
          </p:cNvPr>
          <p:cNvCxnSpPr>
            <a:cxnSpLocks/>
          </p:cNvCxnSpPr>
          <p:nvPr/>
        </p:nvCxnSpPr>
        <p:spPr>
          <a:xfrm flipV="1">
            <a:off x="4724401" y="3836988"/>
            <a:ext cx="0" cy="17494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FCF51-E5C1-4B2A-AB78-E88965A7A703}"/>
              </a:ext>
            </a:extLst>
          </p:cNvPr>
          <p:cNvCxnSpPr>
            <a:cxnSpLocks/>
          </p:cNvCxnSpPr>
          <p:nvPr/>
        </p:nvCxnSpPr>
        <p:spPr>
          <a:xfrm>
            <a:off x="5124450" y="3827463"/>
            <a:ext cx="0" cy="23923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41EE49-F7BF-44BB-BEE5-E26BAC59AA9C}"/>
              </a:ext>
            </a:extLst>
          </p:cNvPr>
          <p:cNvCxnSpPr>
            <a:cxnSpLocks/>
          </p:cNvCxnSpPr>
          <p:nvPr/>
        </p:nvCxnSpPr>
        <p:spPr>
          <a:xfrm>
            <a:off x="1266826" y="3853421"/>
            <a:ext cx="3467099" cy="137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AF795C-B6BD-4C76-97D5-CA40664FC081}"/>
              </a:ext>
            </a:extLst>
          </p:cNvPr>
          <p:cNvSpPr txBox="1"/>
          <p:nvPr/>
        </p:nvSpPr>
        <p:spPr>
          <a:xfrm>
            <a:off x="6327653" y="365232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Supply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B81929-45AD-474A-8D54-CFDFA6B6E378}"/>
              </a:ext>
            </a:extLst>
          </p:cNvPr>
          <p:cNvSpPr txBox="1"/>
          <p:nvPr/>
        </p:nvSpPr>
        <p:spPr>
          <a:xfrm>
            <a:off x="793812" y="3653910"/>
            <a:ext cx="8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</a:t>
            </a:r>
            <a:r>
              <a:rPr lang="en-NZ" cap="small" baseline="-25000" dirty="0" err="1"/>
              <a:t>mc</a:t>
            </a:r>
            <a:endParaRPr lang="en-N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A53D9F-AA2B-466A-9DCD-724DB10E5AA7}"/>
              </a:ext>
            </a:extLst>
          </p:cNvPr>
          <p:cNvSpPr txBox="1"/>
          <p:nvPr/>
        </p:nvSpPr>
        <p:spPr>
          <a:xfrm>
            <a:off x="858173" y="53858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</a:t>
            </a:r>
            <a:r>
              <a:rPr lang="en-NZ" strike="dblStrike" baseline="-25000" dirty="0"/>
              <a:t>L</a:t>
            </a:r>
            <a:endParaRPr lang="en-NZ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11EDCB-0999-4F7C-BB88-ACCF03096317}"/>
              </a:ext>
            </a:extLst>
          </p:cNvPr>
          <p:cNvCxnSpPr>
            <a:cxnSpLocks/>
          </p:cNvCxnSpPr>
          <p:nvPr/>
        </p:nvCxnSpPr>
        <p:spPr>
          <a:xfrm flipH="1">
            <a:off x="4714876" y="5568157"/>
            <a:ext cx="9524" cy="63658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3E3471-259B-45C4-9318-6DAE3BFBDB1F}"/>
              </a:ext>
            </a:extLst>
          </p:cNvPr>
          <p:cNvSpPr txBox="1"/>
          <p:nvPr/>
        </p:nvSpPr>
        <p:spPr>
          <a:xfrm>
            <a:off x="1606511" y="5684323"/>
            <a:ext cx="294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A.   Low-cost producers’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BC4D4-7436-49C4-A99E-E29F992A8025}"/>
              </a:ext>
            </a:extLst>
          </p:cNvPr>
          <p:cNvSpPr txBox="1"/>
          <p:nvPr/>
        </p:nvSpPr>
        <p:spPr>
          <a:xfrm>
            <a:off x="1879501" y="4180117"/>
            <a:ext cx="1955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 .    Low-cost producers’ market rent (profit)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95AB27-D167-4231-BBAF-1EAA96614C56}"/>
              </a:ext>
            </a:extLst>
          </p:cNvPr>
          <p:cNvSpPr txBox="1"/>
          <p:nvPr/>
        </p:nvSpPr>
        <p:spPr>
          <a:xfrm rot="16200000">
            <a:off x="3741996" y="4878448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dirty="0"/>
              <a:t>B. High-cost producers’ costs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4FA1AB-73F0-4FC8-AEB9-17B5218F1C56}"/>
              </a:ext>
            </a:extLst>
          </p:cNvPr>
          <p:cNvSpPr txBox="1"/>
          <p:nvPr/>
        </p:nvSpPr>
        <p:spPr>
          <a:xfrm>
            <a:off x="4929185" y="62772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Q</a:t>
            </a:r>
            <a:r>
              <a:rPr lang="en-NZ" baseline="-25000" dirty="0"/>
              <a:t>E</a:t>
            </a:r>
            <a:endParaRPr lang="en-N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F073B0-F311-40F8-B7B3-09196BFBC15C}"/>
              </a:ext>
            </a:extLst>
          </p:cNvPr>
          <p:cNvSpPr txBox="1"/>
          <p:nvPr/>
        </p:nvSpPr>
        <p:spPr>
          <a:xfrm>
            <a:off x="6886575" y="1387316"/>
            <a:ext cx="530542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The total cost of supplying quantity Q</a:t>
            </a:r>
            <a:r>
              <a:rPr lang="en-NZ" baseline="-25000" dirty="0"/>
              <a:t>E</a:t>
            </a:r>
            <a:r>
              <a:rPr lang="en-NZ" dirty="0"/>
              <a:t> is (A + B)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The total revenue from selling this quantity at the marginal-cost price P</a:t>
            </a:r>
            <a:r>
              <a:rPr lang="en-NZ" baseline="-25000" dirty="0"/>
              <a:t>MC </a:t>
            </a:r>
            <a:r>
              <a:rPr lang="en-NZ" dirty="0"/>
              <a:t>is (A + B + C)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Area C is pure rent collected by the owners of the low cost plant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So which is the “true cost” -  (A+B) or (A+B+C)?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22BBA96-F1AE-4EE8-9C47-D30FF7416E24}"/>
              </a:ext>
            </a:extLst>
          </p:cNvPr>
          <p:cNvCxnSpPr/>
          <p:nvPr/>
        </p:nvCxnSpPr>
        <p:spPr>
          <a:xfrm flipH="1">
            <a:off x="9001125" y="3295650"/>
            <a:ext cx="1181100" cy="10477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141F654-6966-40F8-BA39-5F10473C4C30}"/>
              </a:ext>
            </a:extLst>
          </p:cNvPr>
          <p:cNvCxnSpPr>
            <a:cxnSpLocks/>
          </p:cNvCxnSpPr>
          <p:nvPr/>
        </p:nvCxnSpPr>
        <p:spPr>
          <a:xfrm flipH="1">
            <a:off x="11029950" y="3295650"/>
            <a:ext cx="152400" cy="11334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A05FA66-2008-4256-96D0-7B19F803F904}"/>
              </a:ext>
            </a:extLst>
          </p:cNvPr>
          <p:cNvSpPr txBox="1"/>
          <p:nvPr/>
        </p:nvSpPr>
        <p:spPr>
          <a:xfrm>
            <a:off x="8234622" y="4388536"/>
            <a:ext cx="161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Average-cost pricing (NZED)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0A6A940-7498-4A87-A34B-2B71706D6C97}"/>
              </a:ext>
            </a:extLst>
          </p:cNvPr>
          <p:cNvSpPr txBox="1"/>
          <p:nvPr/>
        </p:nvSpPr>
        <p:spPr>
          <a:xfrm>
            <a:off x="10487026" y="4429125"/>
            <a:ext cx="1390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Marginal-cost pricing (Treasury)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4E301A6-DA2B-4193-B0CB-5CBBFF2AD64A}"/>
              </a:ext>
            </a:extLst>
          </p:cNvPr>
          <p:cNvCxnSpPr>
            <a:cxnSpLocks/>
          </p:cNvCxnSpPr>
          <p:nvPr/>
        </p:nvCxnSpPr>
        <p:spPr>
          <a:xfrm>
            <a:off x="8982740" y="5103447"/>
            <a:ext cx="0" cy="5808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5AAEB4D-4519-4348-A0D0-2E58D1F0FC20}"/>
              </a:ext>
            </a:extLst>
          </p:cNvPr>
          <p:cNvSpPr txBox="1"/>
          <p:nvPr/>
        </p:nvSpPr>
        <p:spPr>
          <a:xfrm>
            <a:off x="8315325" y="5762625"/>
            <a:ext cx="1201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/>
              <a:t>Happier </a:t>
            </a:r>
          </a:p>
          <a:p>
            <a:pPr algn="ctr"/>
            <a:r>
              <a:rPr lang="en-NZ" dirty="0"/>
              <a:t>consumers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9CCA4A0-1244-4653-ACFC-919859AB51A3}"/>
              </a:ext>
            </a:extLst>
          </p:cNvPr>
          <p:cNvSpPr txBox="1"/>
          <p:nvPr/>
        </p:nvSpPr>
        <p:spPr>
          <a:xfrm>
            <a:off x="10398783" y="5736322"/>
            <a:ext cx="1262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/>
              <a:t>Less happy </a:t>
            </a:r>
          </a:p>
          <a:p>
            <a:pPr algn="ctr"/>
            <a:r>
              <a:rPr lang="en-NZ" dirty="0"/>
              <a:t>consumers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F14DCA7-F0FE-47EB-8562-EE62EFD9CB62}"/>
              </a:ext>
            </a:extLst>
          </p:cNvPr>
          <p:cNvCxnSpPr>
            <a:cxnSpLocks/>
          </p:cNvCxnSpPr>
          <p:nvPr/>
        </p:nvCxnSpPr>
        <p:spPr>
          <a:xfrm>
            <a:off x="11011565" y="5277719"/>
            <a:ext cx="0" cy="5808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B846845-408B-4EC4-9273-BB1146E8A81F}"/>
              </a:ext>
            </a:extLst>
          </p:cNvPr>
          <p:cNvSpPr txBox="1"/>
          <p:nvPr/>
        </p:nvSpPr>
        <p:spPr>
          <a:xfrm>
            <a:off x="793812" y="15240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53DC93-3FD7-47B1-9820-657CEA39BB58}"/>
              </a:ext>
            </a:extLst>
          </p:cNvPr>
          <p:cNvSpPr txBox="1"/>
          <p:nvPr/>
        </p:nvSpPr>
        <p:spPr>
          <a:xfrm>
            <a:off x="6191253" y="6356350"/>
            <a:ext cx="1201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Volume</a:t>
            </a:r>
          </a:p>
        </p:txBody>
      </p:sp>
    </p:spTree>
    <p:extLst>
      <p:ext uri="{BB962C8B-B14F-4D97-AF65-F5344CB8AC3E}">
        <p14:creationId xmlns:p14="http://schemas.microsoft.com/office/powerpoint/2010/main" val="10583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5" grpId="0"/>
      <p:bldP spid="5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4946-AFD0-4184-B9A5-75CD0964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6"/>
            <a:ext cx="10515600" cy="635000"/>
          </a:xfrm>
        </p:spPr>
        <p:txBody>
          <a:bodyPr>
            <a:normAutofit fontScale="90000"/>
          </a:bodyPr>
          <a:lstStyle/>
          <a:p>
            <a:r>
              <a:rPr lang="en-NZ" sz="2400" dirty="0"/>
              <a:t>Here’s the supply/demand diagram for an increasing-cost industry with low-cost and high-cost producers: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E37A8-1AFE-4DED-9C57-6F4B1491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42</a:t>
            </a:fld>
            <a:endParaRPr lang="en-NZ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D9ED62-F051-4F8A-9731-B3D9C9CA73F8}"/>
              </a:ext>
            </a:extLst>
          </p:cNvPr>
          <p:cNvCxnSpPr/>
          <p:nvPr/>
        </p:nvCxnSpPr>
        <p:spPr>
          <a:xfrm>
            <a:off x="1276350" y="1828800"/>
            <a:ext cx="0" cy="435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A88DD8-CDF5-43A7-856F-AAD9131FCF22}"/>
              </a:ext>
            </a:extLst>
          </p:cNvPr>
          <p:cNvCxnSpPr>
            <a:cxnSpLocks/>
          </p:cNvCxnSpPr>
          <p:nvPr/>
        </p:nvCxnSpPr>
        <p:spPr>
          <a:xfrm flipH="1" flipV="1">
            <a:off x="1276350" y="6184900"/>
            <a:ext cx="529590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AF7E46-D440-40A0-AD1E-5872C929EDD9}"/>
              </a:ext>
            </a:extLst>
          </p:cNvPr>
          <p:cNvCxnSpPr/>
          <p:nvPr/>
        </p:nvCxnSpPr>
        <p:spPr>
          <a:xfrm>
            <a:off x="4152900" y="1524000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FA0E8B-0A81-4F27-843F-7A2A25FEAD89}"/>
              </a:ext>
            </a:extLst>
          </p:cNvPr>
          <p:cNvSpPr txBox="1"/>
          <p:nvPr/>
        </p:nvSpPr>
        <p:spPr>
          <a:xfrm>
            <a:off x="6096000" y="576262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Demand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668121-08DD-49B2-A0B2-E77A58EF2381}"/>
              </a:ext>
            </a:extLst>
          </p:cNvPr>
          <p:cNvCxnSpPr>
            <a:cxnSpLocks/>
          </p:cNvCxnSpPr>
          <p:nvPr/>
        </p:nvCxnSpPr>
        <p:spPr>
          <a:xfrm>
            <a:off x="1276350" y="5570538"/>
            <a:ext cx="3448050" cy="15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BD24C9-96CA-4FDA-9E98-E7F87638B121}"/>
              </a:ext>
            </a:extLst>
          </p:cNvPr>
          <p:cNvCxnSpPr>
            <a:cxnSpLocks/>
          </p:cNvCxnSpPr>
          <p:nvPr/>
        </p:nvCxnSpPr>
        <p:spPr>
          <a:xfrm flipV="1">
            <a:off x="4733925" y="3836989"/>
            <a:ext cx="1428750" cy="16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D124C-7332-4786-80B3-6D404E89E7E7}"/>
              </a:ext>
            </a:extLst>
          </p:cNvPr>
          <p:cNvCxnSpPr>
            <a:cxnSpLocks/>
          </p:cNvCxnSpPr>
          <p:nvPr/>
        </p:nvCxnSpPr>
        <p:spPr>
          <a:xfrm flipV="1">
            <a:off x="4724401" y="3836988"/>
            <a:ext cx="0" cy="17494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FCF51-E5C1-4B2A-AB78-E88965A7A703}"/>
              </a:ext>
            </a:extLst>
          </p:cNvPr>
          <p:cNvCxnSpPr>
            <a:cxnSpLocks/>
          </p:cNvCxnSpPr>
          <p:nvPr/>
        </p:nvCxnSpPr>
        <p:spPr>
          <a:xfrm>
            <a:off x="5124450" y="3827463"/>
            <a:ext cx="0" cy="23923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41EE49-F7BF-44BB-BEE5-E26BAC59AA9C}"/>
              </a:ext>
            </a:extLst>
          </p:cNvPr>
          <p:cNvCxnSpPr>
            <a:cxnSpLocks/>
          </p:cNvCxnSpPr>
          <p:nvPr/>
        </p:nvCxnSpPr>
        <p:spPr>
          <a:xfrm>
            <a:off x="1266826" y="3853421"/>
            <a:ext cx="3467099" cy="137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AF795C-B6BD-4C76-97D5-CA40664FC081}"/>
              </a:ext>
            </a:extLst>
          </p:cNvPr>
          <p:cNvSpPr txBox="1"/>
          <p:nvPr/>
        </p:nvSpPr>
        <p:spPr>
          <a:xfrm>
            <a:off x="6327653" y="365232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Supply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B81929-45AD-474A-8D54-CFDFA6B6E378}"/>
              </a:ext>
            </a:extLst>
          </p:cNvPr>
          <p:cNvSpPr txBox="1"/>
          <p:nvPr/>
        </p:nvSpPr>
        <p:spPr>
          <a:xfrm>
            <a:off x="793812" y="3653910"/>
            <a:ext cx="8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</a:t>
            </a:r>
            <a:r>
              <a:rPr lang="en-NZ" cap="small" baseline="-25000" dirty="0" err="1"/>
              <a:t>mc</a:t>
            </a:r>
            <a:endParaRPr lang="en-N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A53D9F-AA2B-466A-9DCD-724DB10E5AA7}"/>
              </a:ext>
            </a:extLst>
          </p:cNvPr>
          <p:cNvSpPr txBox="1"/>
          <p:nvPr/>
        </p:nvSpPr>
        <p:spPr>
          <a:xfrm>
            <a:off x="858173" y="53858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</a:t>
            </a:r>
            <a:r>
              <a:rPr lang="en-NZ" strike="dblStrike" baseline="-25000" dirty="0"/>
              <a:t>L</a:t>
            </a:r>
            <a:endParaRPr lang="en-NZ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11EDCB-0999-4F7C-BB88-ACCF03096317}"/>
              </a:ext>
            </a:extLst>
          </p:cNvPr>
          <p:cNvCxnSpPr>
            <a:cxnSpLocks/>
          </p:cNvCxnSpPr>
          <p:nvPr/>
        </p:nvCxnSpPr>
        <p:spPr>
          <a:xfrm flipH="1">
            <a:off x="4714876" y="5568157"/>
            <a:ext cx="9524" cy="63658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3E3471-259B-45C4-9318-6DAE3BFBDB1F}"/>
              </a:ext>
            </a:extLst>
          </p:cNvPr>
          <p:cNvSpPr txBox="1"/>
          <p:nvPr/>
        </p:nvSpPr>
        <p:spPr>
          <a:xfrm>
            <a:off x="1606511" y="5684323"/>
            <a:ext cx="294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A.   Low-cost producers’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BC4D4-7436-49C4-A99E-E29F992A8025}"/>
              </a:ext>
            </a:extLst>
          </p:cNvPr>
          <p:cNvSpPr txBox="1"/>
          <p:nvPr/>
        </p:nvSpPr>
        <p:spPr>
          <a:xfrm>
            <a:off x="1879501" y="4180117"/>
            <a:ext cx="1955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 .    Low-cost producers’ market rent (profit)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95AB27-D167-4231-BBAF-1EAA96614C56}"/>
              </a:ext>
            </a:extLst>
          </p:cNvPr>
          <p:cNvSpPr txBox="1"/>
          <p:nvPr/>
        </p:nvSpPr>
        <p:spPr>
          <a:xfrm rot="16200000">
            <a:off x="3741996" y="4878448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dirty="0"/>
              <a:t>B. High-cost producers’ costs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4FA1AB-73F0-4FC8-AEB9-17B5218F1C56}"/>
              </a:ext>
            </a:extLst>
          </p:cNvPr>
          <p:cNvSpPr txBox="1"/>
          <p:nvPr/>
        </p:nvSpPr>
        <p:spPr>
          <a:xfrm>
            <a:off x="4929185" y="62772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Q</a:t>
            </a:r>
            <a:r>
              <a:rPr lang="en-NZ" baseline="-25000" dirty="0"/>
              <a:t>E</a:t>
            </a:r>
            <a:endParaRPr lang="en-N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F073B0-F311-40F8-B7B3-09196BFBC15C}"/>
              </a:ext>
            </a:extLst>
          </p:cNvPr>
          <p:cNvSpPr txBox="1"/>
          <p:nvPr/>
        </p:nvSpPr>
        <p:spPr>
          <a:xfrm>
            <a:off x="6886576" y="1021980"/>
            <a:ext cx="5305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Those big profits C rely entirely on having high-cost supply at the margin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D5A613-AA0B-41DB-8B17-E7C742CAE794}"/>
              </a:ext>
            </a:extLst>
          </p:cNvPr>
          <p:cNvSpPr txBox="1"/>
          <p:nvPr/>
        </p:nvSpPr>
        <p:spPr>
          <a:xfrm>
            <a:off x="793812" y="15240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3651DB-32D7-4268-89F3-B660F6CB6272}"/>
              </a:ext>
            </a:extLst>
          </p:cNvPr>
          <p:cNvSpPr txBox="1"/>
          <p:nvPr/>
        </p:nvSpPr>
        <p:spPr>
          <a:xfrm>
            <a:off x="6191253" y="6356350"/>
            <a:ext cx="1201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Volume</a:t>
            </a:r>
          </a:p>
        </p:txBody>
      </p:sp>
    </p:spTree>
    <p:extLst>
      <p:ext uri="{BB962C8B-B14F-4D97-AF65-F5344CB8AC3E}">
        <p14:creationId xmlns:p14="http://schemas.microsoft.com/office/powerpoint/2010/main" val="3235207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4946-AFD0-4184-B9A5-75CD0964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6"/>
            <a:ext cx="10515600" cy="635000"/>
          </a:xfrm>
        </p:spPr>
        <p:txBody>
          <a:bodyPr>
            <a:normAutofit fontScale="90000"/>
          </a:bodyPr>
          <a:lstStyle/>
          <a:p>
            <a:r>
              <a:rPr lang="en-NZ" sz="2400" dirty="0"/>
              <a:t>Here’s the supply/demand diagram for an increasing-cost industry with low-cost and high-cost producers: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E37A8-1AFE-4DED-9C57-6F4B1491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43</a:t>
            </a:fld>
            <a:endParaRPr lang="en-NZ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D9ED62-F051-4F8A-9731-B3D9C9CA73F8}"/>
              </a:ext>
            </a:extLst>
          </p:cNvPr>
          <p:cNvCxnSpPr/>
          <p:nvPr/>
        </p:nvCxnSpPr>
        <p:spPr>
          <a:xfrm>
            <a:off x="1276350" y="1828800"/>
            <a:ext cx="0" cy="435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A88DD8-CDF5-43A7-856F-AAD9131FCF22}"/>
              </a:ext>
            </a:extLst>
          </p:cNvPr>
          <p:cNvCxnSpPr>
            <a:cxnSpLocks/>
          </p:cNvCxnSpPr>
          <p:nvPr/>
        </p:nvCxnSpPr>
        <p:spPr>
          <a:xfrm flipH="1" flipV="1">
            <a:off x="1276350" y="6184900"/>
            <a:ext cx="529590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AF7E46-D440-40A0-AD1E-5872C929EDD9}"/>
              </a:ext>
            </a:extLst>
          </p:cNvPr>
          <p:cNvCxnSpPr/>
          <p:nvPr/>
        </p:nvCxnSpPr>
        <p:spPr>
          <a:xfrm>
            <a:off x="4152900" y="1524000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FA0E8B-0A81-4F27-843F-7A2A25FEAD89}"/>
              </a:ext>
            </a:extLst>
          </p:cNvPr>
          <p:cNvSpPr txBox="1"/>
          <p:nvPr/>
        </p:nvSpPr>
        <p:spPr>
          <a:xfrm>
            <a:off x="6096000" y="576262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Demand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668121-08DD-49B2-A0B2-E77A58EF2381}"/>
              </a:ext>
            </a:extLst>
          </p:cNvPr>
          <p:cNvCxnSpPr>
            <a:cxnSpLocks/>
          </p:cNvCxnSpPr>
          <p:nvPr/>
        </p:nvCxnSpPr>
        <p:spPr>
          <a:xfrm>
            <a:off x="1276350" y="5570538"/>
            <a:ext cx="3448050" cy="15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BD24C9-96CA-4FDA-9E98-E7F87638B121}"/>
              </a:ext>
            </a:extLst>
          </p:cNvPr>
          <p:cNvCxnSpPr>
            <a:cxnSpLocks/>
          </p:cNvCxnSpPr>
          <p:nvPr/>
        </p:nvCxnSpPr>
        <p:spPr>
          <a:xfrm flipV="1">
            <a:off x="4733925" y="3836989"/>
            <a:ext cx="1428750" cy="16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D124C-7332-4786-80B3-6D404E89E7E7}"/>
              </a:ext>
            </a:extLst>
          </p:cNvPr>
          <p:cNvCxnSpPr>
            <a:cxnSpLocks/>
          </p:cNvCxnSpPr>
          <p:nvPr/>
        </p:nvCxnSpPr>
        <p:spPr>
          <a:xfrm flipV="1">
            <a:off x="4724401" y="3836988"/>
            <a:ext cx="0" cy="17494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FCF51-E5C1-4B2A-AB78-E88965A7A703}"/>
              </a:ext>
            </a:extLst>
          </p:cNvPr>
          <p:cNvCxnSpPr>
            <a:cxnSpLocks/>
          </p:cNvCxnSpPr>
          <p:nvPr/>
        </p:nvCxnSpPr>
        <p:spPr>
          <a:xfrm>
            <a:off x="5124450" y="3827463"/>
            <a:ext cx="0" cy="23923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41EE49-F7BF-44BB-BEE5-E26BAC59AA9C}"/>
              </a:ext>
            </a:extLst>
          </p:cNvPr>
          <p:cNvCxnSpPr>
            <a:cxnSpLocks/>
          </p:cNvCxnSpPr>
          <p:nvPr/>
        </p:nvCxnSpPr>
        <p:spPr>
          <a:xfrm>
            <a:off x="1266826" y="3853421"/>
            <a:ext cx="3467099" cy="137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AF795C-B6BD-4C76-97D5-CA40664FC081}"/>
              </a:ext>
            </a:extLst>
          </p:cNvPr>
          <p:cNvSpPr txBox="1"/>
          <p:nvPr/>
        </p:nvSpPr>
        <p:spPr>
          <a:xfrm>
            <a:off x="6327653" y="365232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Supply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B81929-45AD-474A-8D54-CFDFA6B6E378}"/>
              </a:ext>
            </a:extLst>
          </p:cNvPr>
          <p:cNvSpPr txBox="1"/>
          <p:nvPr/>
        </p:nvSpPr>
        <p:spPr>
          <a:xfrm>
            <a:off x="793812" y="3653910"/>
            <a:ext cx="8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</a:t>
            </a:r>
            <a:r>
              <a:rPr lang="en-NZ" cap="small" baseline="-25000" dirty="0" err="1"/>
              <a:t>mc</a:t>
            </a:r>
            <a:endParaRPr lang="en-N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A53D9F-AA2B-466A-9DCD-724DB10E5AA7}"/>
              </a:ext>
            </a:extLst>
          </p:cNvPr>
          <p:cNvSpPr txBox="1"/>
          <p:nvPr/>
        </p:nvSpPr>
        <p:spPr>
          <a:xfrm>
            <a:off x="858173" y="53858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</a:t>
            </a:r>
            <a:r>
              <a:rPr lang="en-NZ" strike="dblStrike" baseline="-25000" dirty="0"/>
              <a:t>L</a:t>
            </a:r>
            <a:endParaRPr lang="en-NZ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11EDCB-0999-4F7C-BB88-ACCF03096317}"/>
              </a:ext>
            </a:extLst>
          </p:cNvPr>
          <p:cNvCxnSpPr>
            <a:cxnSpLocks/>
          </p:cNvCxnSpPr>
          <p:nvPr/>
        </p:nvCxnSpPr>
        <p:spPr>
          <a:xfrm flipH="1">
            <a:off x="4714876" y="5568157"/>
            <a:ext cx="9524" cy="63658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3E3471-259B-45C4-9318-6DAE3BFBDB1F}"/>
              </a:ext>
            </a:extLst>
          </p:cNvPr>
          <p:cNvSpPr txBox="1"/>
          <p:nvPr/>
        </p:nvSpPr>
        <p:spPr>
          <a:xfrm>
            <a:off x="1606511" y="5684323"/>
            <a:ext cx="294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A.   Low-cost producers’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BC4D4-7436-49C4-A99E-E29F992A8025}"/>
              </a:ext>
            </a:extLst>
          </p:cNvPr>
          <p:cNvSpPr txBox="1"/>
          <p:nvPr/>
        </p:nvSpPr>
        <p:spPr>
          <a:xfrm>
            <a:off x="1879501" y="4180117"/>
            <a:ext cx="1955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 .    Low-cost producers’ market rent (profit)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95AB27-D167-4231-BBAF-1EAA96614C56}"/>
              </a:ext>
            </a:extLst>
          </p:cNvPr>
          <p:cNvSpPr txBox="1"/>
          <p:nvPr/>
        </p:nvSpPr>
        <p:spPr>
          <a:xfrm rot="16200000">
            <a:off x="3741996" y="4878448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dirty="0"/>
              <a:t>B. High-cost producers’ costs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4FA1AB-73F0-4FC8-AEB9-17B5218F1C56}"/>
              </a:ext>
            </a:extLst>
          </p:cNvPr>
          <p:cNvSpPr txBox="1"/>
          <p:nvPr/>
        </p:nvSpPr>
        <p:spPr>
          <a:xfrm>
            <a:off x="4929185" y="62772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Q</a:t>
            </a:r>
            <a:r>
              <a:rPr lang="en-NZ" baseline="-25000" dirty="0"/>
              <a:t>E</a:t>
            </a:r>
            <a:endParaRPr lang="en-N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F073B0-F311-40F8-B7B3-09196BFBC15C}"/>
              </a:ext>
            </a:extLst>
          </p:cNvPr>
          <p:cNvSpPr txBox="1"/>
          <p:nvPr/>
        </p:nvSpPr>
        <p:spPr>
          <a:xfrm>
            <a:off x="6886576" y="1021980"/>
            <a:ext cx="53054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Those big profits C rely entirely on having high-cost supply at the margin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Shift the demand curve left (e.g. close the </a:t>
            </a:r>
            <a:r>
              <a:rPr lang="en-NZ" dirty="0" err="1"/>
              <a:t>Tiwai</a:t>
            </a:r>
            <a:r>
              <a:rPr lang="en-NZ" dirty="0"/>
              <a:t> Point smelter) and the price drops radically – and so do profits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D5A613-AA0B-41DB-8B17-E7C742CAE794}"/>
              </a:ext>
            </a:extLst>
          </p:cNvPr>
          <p:cNvSpPr txBox="1"/>
          <p:nvPr/>
        </p:nvSpPr>
        <p:spPr>
          <a:xfrm>
            <a:off x="793812" y="15240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3651DB-32D7-4268-89F3-B660F6CB6272}"/>
              </a:ext>
            </a:extLst>
          </p:cNvPr>
          <p:cNvSpPr txBox="1"/>
          <p:nvPr/>
        </p:nvSpPr>
        <p:spPr>
          <a:xfrm>
            <a:off x="6191253" y="6356350"/>
            <a:ext cx="1201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Volume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C7EF6D5-C946-4CC2-A185-62F96E8D7C45}"/>
              </a:ext>
            </a:extLst>
          </p:cNvPr>
          <p:cNvCxnSpPr/>
          <p:nvPr/>
        </p:nvCxnSpPr>
        <p:spPr>
          <a:xfrm>
            <a:off x="2771776" y="1607603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7415283-29C2-486D-89F0-54F414E4A74C}"/>
              </a:ext>
            </a:extLst>
          </p:cNvPr>
          <p:cNvCxnSpPr>
            <a:cxnSpLocks/>
          </p:cNvCxnSpPr>
          <p:nvPr/>
        </p:nvCxnSpPr>
        <p:spPr>
          <a:xfrm flipH="1">
            <a:off x="3267075" y="2434281"/>
            <a:ext cx="108250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8076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4946-AFD0-4184-B9A5-75CD0964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6"/>
            <a:ext cx="10515600" cy="635000"/>
          </a:xfrm>
        </p:spPr>
        <p:txBody>
          <a:bodyPr>
            <a:normAutofit fontScale="90000"/>
          </a:bodyPr>
          <a:lstStyle/>
          <a:p>
            <a:r>
              <a:rPr lang="en-NZ" sz="2400" dirty="0"/>
              <a:t>Here’s the supply/demand diagram for an increasing-cost industry with low-cost and high-cost producers: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E37A8-1AFE-4DED-9C57-6F4B1491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44</a:t>
            </a:fld>
            <a:endParaRPr lang="en-NZ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D9ED62-F051-4F8A-9731-B3D9C9CA73F8}"/>
              </a:ext>
            </a:extLst>
          </p:cNvPr>
          <p:cNvCxnSpPr/>
          <p:nvPr/>
        </p:nvCxnSpPr>
        <p:spPr>
          <a:xfrm>
            <a:off x="1276350" y="1828800"/>
            <a:ext cx="0" cy="435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A88DD8-CDF5-43A7-856F-AAD9131FCF22}"/>
              </a:ext>
            </a:extLst>
          </p:cNvPr>
          <p:cNvCxnSpPr>
            <a:cxnSpLocks/>
          </p:cNvCxnSpPr>
          <p:nvPr/>
        </p:nvCxnSpPr>
        <p:spPr>
          <a:xfrm flipH="1" flipV="1">
            <a:off x="1276350" y="6184900"/>
            <a:ext cx="529590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AF7E46-D440-40A0-AD1E-5872C929EDD9}"/>
              </a:ext>
            </a:extLst>
          </p:cNvPr>
          <p:cNvCxnSpPr/>
          <p:nvPr/>
        </p:nvCxnSpPr>
        <p:spPr>
          <a:xfrm>
            <a:off x="4152900" y="1524000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FA0E8B-0A81-4F27-843F-7A2A25FEAD89}"/>
              </a:ext>
            </a:extLst>
          </p:cNvPr>
          <p:cNvSpPr txBox="1"/>
          <p:nvPr/>
        </p:nvSpPr>
        <p:spPr>
          <a:xfrm>
            <a:off x="6096000" y="576262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Demand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668121-08DD-49B2-A0B2-E77A58EF2381}"/>
              </a:ext>
            </a:extLst>
          </p:cNvPr>
          <p:cNvCxnSpPr>
            <a:cxnSpLocks/>
          </p:cNvCxnSpPr>
          <p:nvPr/>
        </p:nvCxnSpPr>
        <p:spPr>
          <a:xfrm>
            <a:off x="1276350" y="5570538"/>
            <a:ext cx="3448050" cy="15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BD24C9-96CA-4FDA-9E98-E7F87638B121}"/>
              </a:ext>
            </a:extLst>
          </p:cNvPr>
          <p:cNvCxnSpPr>
            <a:cxnSpLocks/>
          </p:cNvCxnSpPr>
          <p:nvPr/>
        </p:nvCxnSpPr>
        <p:spPr>
          <a:xfrm flipV="1">
            <a:off x="4733925" y="3836989"/>
            <a:ext cx="1428750" cy="16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D124C-7332-4786-80B3-6D404E89E7E7}"/>
              </a:ext>
            </a:extLst>
          </p:cNvPr>
          <p:cNvCxnSpPr>
            <a:cxnSpLocks/>
          </p:cNvCxnSpPr>
          <p:nvPr/>
        </p:nvCxnSpPr>
        <p:spPr>
          <a:xfrm flipV="1">
            <a:off x="4724401" y="3836988"/>
            <a:ext cx="0" cy="17494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FCF51-E5C1-4B2A-AB78-E88965A7A703}"/>
              </a:ext>
            </a:extLst>
          </p:cNvPr>
          <p:cNvCxnSpPr>
            <a:cxnSpLocks/>
          </p:cNvCxnSpPr>
          <p:nvPr/>
        </p:nvCxnSpPr>
        <p:spPr>
          <a:xfrm>
            <a:off x="5124450" y="3827463"/>
            <a:ext cx="0" cy="23923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41EE49-F7BF-44BB-BEE5-E26BAC59AA9C}"/>
              </a:ext>
            </a:extLst>
          </p:cNvPr>
          <p:cNvCxnSpPr>
            <a:cxnSpLocks/>
          </p:cNvCxnSpPr>
          <p:nvPr/>
        </p:nvCxnSpPr>
        <p:spPr>
          <a:xfrm>
            <a:off x="1266826" y="3853421"/>
            <a:ext cx="3467099" cy="137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AF795C-B6BD-4C76-97D5-CA40664FC081}"/>
              </a:ext>
            </a:extLst>
          </p:cNvPr>
          <p:cNvSpPr txBox="1"/>
          <p:nvPr/>
        </p:nvSpPr>
        <p:spPr>
          <a:xfrm>
            <a:off x="6327653" y="365232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Supply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B81929-45AD-474A-8D54-CFDFA6B6E378}"/>
              </a:ext>
            </a:extLst>
          </p:cNvPr>
          <p:cNvSpPr txBox="1"/>
          <p:nvPr/>
        </p:nvSpPr>
        <p:spPr>
          <a:xfrm>
            <a:off x="793812" y="3653910"/>
            <a:ext cx="8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</a:t>
            </a:r>
            <a:r>
              <a:rPr lang="en-NZ" cap="small" baseline="-25000" dirty="0" err="1"/>
              <a:t>mc</a:t>
            </a:r>
            <a:endParaRPr lang="en-N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A53D9F-AA2B-466A-9DCD-724DB10E5AA7}"/>
              </a:ext>
            </a:extLst>
          </p:cNvPr>
          <p:cNvSpPr txBox="1"/>
          <p:nvPr/>
        </p:nvSpPr>
        <p:spPr>
          <a:xfrm>
            <a:off x="858173" y="53858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</a:t>
            </a:r>
            <a:r>
              <a:rPr lang="en-NZ" strike="dblStrike" baseline="-25000" dirty="0"/>
              <a:t>L</a:t>
            </a:r>
            <a:endParaRPr lang="en-NZ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11EDCB-0999-4F7C-BB88-ACCF03096317}"/>
              </a:ext>
            </a:extLst>
          </p:cNvPr>
          <p:cNvCxnSpPr>
            <a:cxnSpLocks/>
          </p:cNvCxnSpPr>
          <p:nvPr/>
        </p:nvCxnSpPr>
        <p:spPr>
          <a:xfrm flipH="1">
            <a:off x="4714876" y="5568157"/>
            <a:ext cx="9524" cy="63658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3E3471-259B-45C4-9318-6DAE3BFBDB1F}"/>
              </a:ext>
            </a:extLst>
          </p:cNvPr>
          <p:cNvSpPr txBox="1"/>
          <p:nvPr/>
        </p:nvSpPr>
        <p:spPr>
          <a:xfrm>
            <a:off x="1606511" y="5684323"/>
            <a:ext cx="294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A.   Low-cost producers’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BC4D4-7436-49C4-A99E-E29F992A8025}"/>
              </a:ext>
            </a:extLst>
          </p:cNvPr>
          <p:cNvSpPr txBox="1"/>
          <p:nvPr/>
        </p:nvSpPr>
        <p:spPr>
          <a:xfrm>
            <a:off x="1879501" y="4180117"/>
            <a:ext cx="1955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 .    Low-cost producers’ market rent (profit)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95AB27-D167-4231-BBAF-1EAA96614C56}"/>
              </a:ext>
            </a:extLst>
          </p:cNvPr>
          <p:cNvSpPr txBox="1"/>
          <p:nvPr/>
        </p:nvSpPr>
        <p:spPr>
          <a:xfrm rot="16200000">
            <a:off x="3741996" y="4878448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dirty="0"/>
              <a:t>B. High-cost producers’ costs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4FA1AB-73F0-4FC8-AEB9-17B5218F1C56}"/>
              </a:ext>
            </a:extLst>
          </p:cNvPr>
          <p:cNvSpPr txBox="1"/>
          <p:nvPr/>
        </p:nvSpPr>
        <p:spPr>
          <a:xfrm>
            <a:off x="4929185" y="62772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Q</a:t>
            </a:r>
            <a:r>
              <a:rPr lang="en-NZ" baseline="-25000" dirty="0"/>
              <a:t>E</a:t>
            </a:r>
            <a:endParaRPr lang="en-NZ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D5A613-AA0B-41DB-8B17-E7C742CAE794}"/>
              </a:ext>
            </a:extLst>
          </p:cNvPr>
          <p:cNvSpPr txBox="1"/>
          <p:nvPr/>
        </p:nvSpPr>
        <p:spPr>
          <a:xfrm>
            <a:off x="793812" y="15240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3651DB-32D7-4268-89F3-B660F6CB6272}"/>
              </a:ext>
            </a:extLst>
          </p:cNvPr>
          <p:cNvSpPr txBox="1"/>
          <p:nvPr/>
        </p:nvSpPr>
        <p:spPr>
          <a:xfrm>
            <a:off x="6191253" y="6356350"/>
            <a:ext cx="1201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Volume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1BEF3D-5AE2-4AE5-92A3-740ECEAA8DF9}"/>
              </a:ext>
            </a:extLst>
          </p:cNvPr>
          <p:cNvSpPr txBox="1"/>
          <p:nvPr/>
        </p:nvSpPr>
        <p:spPr>
          <a:xfrm>
            <a:off x="6886576" y="1021980"/>
            <a:ext cx="53054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Those big profits C rely entirely on having high-cost supply at the margin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Shift the demand curve left (e.g. close the </a:t>
            </a:r>
            <a:r>
              <a:rPr lang="en-NZ" dirty="0" err="1"/>
              <a:t>Tiwai</a:t>
            </a:r>
            <a:r>
              <a:rPr lang="en-NZ" dirty="0"/>
              <a:t> Point smelter) and the price drops radically – and so do profits</a:t>
            </a:r>
          </a:p>
        </p:txBody>
      </p:sp>
    </p:spTree>
    <p:extLst>
      <p:ext uri="{BB962C8B-B14F-4D97-AF65-F5344CB8AC3E}">
        <p14:creationId xmlns:p14="http://schemas.microsoft.com/office/powerpoint/2010/main" val="3022487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4946-AFD0-4184-B9A5-75CD0964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6"/>
            <a:ext cx="10515600" cy="635000"/>
          </a:xfrm>
        </p:spPr>
        <p:txBody>
          <a:bodyPr>
            <a:normAutofit fontScale="90000"/>
          </a:bodyPr>
          <a:lstStyle/>
          <a:p>
            <a:r>
              <a:rPr lang="en-NZ" sz="2400" dirty="0"/>
              <a:t>Here’s the supply/demand diagram for an increasing-cost industry with low-cost and high-cost producers: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E37A8-1AFE-4DED-9C57-6F4B1491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45</a:t>
            </a:fld>
            <a:endParaRPr lang="en-NZ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D9ED62-F051-4F8A-9731-B3D9C9CA73F8}"/>
              </a:ext>
            </a:extLst>
          </p:cNvPr>
          <p:cNvCxnSpPr/>
          <p:nvPr/>
        </p:nvCxnSpPr>
        <p:spPr>
          <a:xfrm>
            <a:off x="1276350" y="1828800"/>
            <a:ext cx="0" cy="435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A88DD8-CDF5-43A7-856F-AAD9131FCF22}"/>
              </a:ext>
            </a:extLst>
          </p:cNvPr>
          <p:cNvCxnSpPr>
            <a:cxnSpLocks/>
          </p:cNvCxnSpPr>
          <p:nvPr/>
        </p:nvCxnSpPr>
        <p:spPr>
          <a:xfrm flipH="1" flipV="1">
            <a:off x="1276350" y="6184900"/>
            <a:ext cx="529590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AF7E46-D440-40A0-AD1E-5872C929EDD9}"/>
              </a:ext>
            </a:extLst>
          </p:cNvPr>
          <p:cNvCxnSpPr/>
          <p:nvPr/>
        </p:nvCxnSpPr>
        <p:spPr>
          <a:xfrm>
            <a:off x="4152900" y="1524000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FA0E8B-0A81-4F27-843F-7A2A25FEAD89}"/>
              </a:ext>
            </a:extLst>
          </p:cNvPr>
          <p:cNvSpPr txBox="1"/>
          <p:nvPr/>
        </p:nvSpPr>
        <p:spPr>
          <a:xfrm>
            <a:off x="6096000" y="576262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Demand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668121-08DD-49B2-A0B2-E77A58EF2381}"/>
              </a:ext>
            </a:extLst>
          </p:cNvPr>
          <p:cNvCxnSpPr>
            <a:cxnSpLocks/>
          </p:cNvCxnSpPr>
          <p:nvPr/>
        </p:nvCxnSpPr>
        <p:spPr>
          <a:xfrm>
            <a:off x="1276350" y="5570538"/>
            <a:ext cx="3448050" cy="15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BD24C9-96CA-4FDA-9E98-E7F87638B121}"/>
              </a:ext>
            </a:extLst>
          </p:cNvPr>
          <p:cNvCxnSpPr>
            <a:cxnSpLocks/>
          </p:cNvCxnSpPr>
          <p:nvPr/>
        </p:nvCxnSpPr>
        <p:spPr>
          <a:xfrm>
            <a:off x="4733925" y="3853422"/>
            <a:ext cx="1277769" cy="845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D124C-7332-4786-80B3-6D404E89E7E7}"/>
              </a:ext>
            </a:extLst>
          </p:cNvPr>
          <p:cNvCxnSpPr>
            <a:cxnSpLocks/>
          </p:cNvCxnSpPr>
          <p:nvPr/>
        </p:nvCxnSpPr>
        <p:spPr>
          <a:xfrm flipV="1">
            <a:off x="4724401" y="3836988"/>
            <a:ext cx="0" cy="174942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FCF51-E5C1-4B2A-AB78-E88965A7A703}"/>
              </a:ext>
            </a:extLst>
          </p:cNvPr>
          <p:cNvCxnSpPr>
            <a:cxnSpLocks/>
          </p:cNvCxnSpPr>
          <p:nvPr/>
        </p:nvCxnSpPr>
        <p:spPr>
          <a:xfrm>
            <a:off x="5124450" y="3827463"/>
            <a:ext cx="0" cy="23923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41EE49-F7BF-44BB-BEE5-E26BAC59AA9C}"/>
              </a:ext>
            </a:extLst>
          </p:cNvPr>
          <p:cNvCxnSpPr>
            <a:cxnSpLocks/>
          </p:cNvCxnSpPr>
          <p:nvPr/>
        </p:nvCxnSpPr>
        <p:spPr>
          <a:xfrm>
            <a:off x="1266826" y="3853421"/>
            <a:ext cx="3467099" cy="137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AF795C-B6BD-4C76-97D5-CA40664FC081}"/>
              </a:ext>
            </a:extLst>
          </p:cNvPr>
          <p:cNvSpPr txBox="1"/>
          <p:nvPr/>
        </p:nvSpPr>
        <p:spPr>
          <a:xfrm>
            <a:off x="6797431" y="368248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Supply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B81929-45AD-474A-8D54-CFDFA6B6E378}"/>
              </a:ext>
            </a:extLst>
          </p:cNvPr>
          <p:cNvSpPr txBox="1"/>
          <p:nvPr/>
        </p:nvSpPr>
        <p:spPr>
          <a:xfrm>
            <a:off x="793812" y="3653910"/>
            <a:ext cx="8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</a:t>
            </a:r>
            <a:r>
              <a:rPr lang="en-NZ" cap="small" baseline="-25000" dirty="0" err="1"/>
              <a:t>mc</a:t>
            </a:r>
            <a:endParaRPr lang="en-N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A53D9F-AA2B-466A-9DCD-724DB10E5AA7}"/>
              </a:ext>
            </a:extLst>
          </p:cNvPr>
          <p:cNvSpPr txBox="1"/>
          <p:nvPr/>
        </p:nvSpPr>
        <p:spPr>
          <a:xfrm>
            <a:off x="858173" y="53858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</a:t>
            </a:r>
            <a:r>
              <a:rPr lang="en-NZ" strike="dblStrike" baseline="-25000" dirty="0"/>
              <a:t>L</a:t>
            </a:r>
            <a:endParaRPr lang="en-NZ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11EDCB-0999-4F7C-BB88-ACCF03096317}"/>
              </a:ext>
            </a:extLst>
          </p:cNvPr>
          <p:cNvCxnSpPr>
            <a:cxnSpLocks/>
          </p:cNvCxnSpPr>
          <p:nvPr/>
        </p:nvCxnSpPr>
        <p:spPr>
          <a:xfrm flipH="1">
            <a:off x="4714876" y="5568157"/>
            <a:ext cx="9524" cy="63658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3E3471-259B-45C4-9318-6DAE3BFBDB1F}"/>
              </a:ext>
            </a:extLst>
          </p:cNvPr>
          <p:cNvSpPr txBox="1"/>
          <p:nvPr/>
        </p:nvSpPr>
        <p:spPr>
          <a:xfrm>
            <a:off x="1606511" y="5684323"/>
            <a:ext cx="294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A.   Low-cost producers’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BC4D4-7436-49C4-A99E-E29F992A8025}"/>
              </a:ext>
            </a:extLst>
          </p:cNvPr>
          <p:cNvSpPr txBox="1"/>
          <p:nvPr/>
        </p:nvSpPr>
        <p:spPr>
          <a:xfrm>
            <a:off x="1879501" y="4180117"/>
            <a:ext cx="1955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 .    Low-cost producers’ market rent (profit)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4FA1AB-73F0-4FC8-AEB9-17B5218F1C56}"/>
              </a:ext>
            </a:extLst>
          </p:cNvPr>
          <p:cNvSpPr txBox="1"/>
          <p:nvPr/>
        </p:nvSpPr>
        <p:spPr>
          <a:xfrm>
            <a:off x="4929185" y="62772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Q</a:t>
            </a:r>
            <a:r>
              <a:rPr lang="en-NZ" baseline="-25000" dirty="0"/>
              <a:t>E</a:t>
            </a:r>
            <a:endParaRPr lang="en-N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F073B0-F311-40F8-B7B3-09196BFBC15C}"/>
              </a:ext>
            </a:extLst>
          </p:cNvPr>
          <p:cNvSpPr txBox="1"/>
          <p:nvPr/>
        </p:nvSpPr>
        <p:spPr>
          <a:xfrm>
            <a:off x="6886576" y="1021980"/>
            <a:ext cx="53054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Those big profits C rely entirely on having high-cost supply at the margin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Shift the demand curve left (e.g. close the </a:t>
            </a:r>
            <a:r>
              <a:rPr lang="en-NZ" dirty="0" err="1"/>
              <a:t>Tiwai</a:t>
            </a:r>
            <a:r>
              <a:rPr lang="en-NZ" dirty="0"/>
              <a:t> Point smelter) and the price drops radically – and so do profits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Add more low-cost supply, pushing the high-cost suppliers out (off the margin) and the price drops radically – and so do profits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D5A613-AA0B-41DB-8B17-E7C742CAE794}"/>
              </a:ext>
            </a:extLst>
          </p:cNvPr>
          <p:cNvSpPr txBox="1"/>
          <p:nvPr/>
        </p:nvSpPr>
        <p:spPr>
          <a:xfrm>
            <a:off x="793812" y="15240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3651DB-32D7-4268-89F3-B660F6CB6272}"/>
              </a:ext>
            </a:extLst>
          </p:cNvPr>
          <p:cNvSpPr txBox="1"/>
          <p:nvPr/>
        </p:nvSpPr>
        <p:spPr>
          <a:xfrm>
            <a:off x="6191253" y="6356350"/>
            <a:ext cx="1201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Volume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28039C0-6C4D-41D0-A550-AF7DD11209E5}"/>
              </a:ext>
            </a:extLst>
          </p:cNvPr>
          <p:cNvCxnSpPr>
            <a:cxnSpLocks/>
          </p:cNvCxnSpPr>
          <p:nvPr/>
        </p:nvCxnSpPr>
        <p:spPr>
          <a:xfrm flipV="1">
            <a:off x="5985853" y="3845205"/>
            <a:ext cx="0" cy="17147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4E92A52-A448-4220-8ED4-ADFDA471E71F}"/>
              </a:ext>
            </a:extLst>
          </p:cNvPr>
          <p:cNvCxnSpPr>
            <a:cxnSpLocks/>
          </p:cNvCxnSpPr>
          <p:nvPr/>
        </p:nvCxnSpPr>
        <p:spPr>
          <a:xfrm flipV="1">
            <a:off x="4714876" y="5586416"/>
            <a:ext cx="127097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F9BB4C-F2FB-4BD9-AE04-DBE0D358582E}"/>
              </a:ext>
            </a:extLst>
          </p:cNvPr>
          <p:cNvCxnSpPr/>
          <p:nvPr/>
        </p:nvCxnSpPr>
        <p:spPr>
          <a:xfrm>
            <a:off x="4767262" y="4885735"/>
            <a:ext cx="71437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BAFBFEA-DB88-41CB-A7FA-E2C4B201036B}"/>
              </a:ext>
            </a:extLst>
          </p:cNvPr>
          <p:cNvCxnSpPr>
            <a:cxnSpLocks/>
          </p:cNvCxnSpPr>
          <p:nvPr/>
        </p:nvCxnSpPr>
        <p:spPr>
          <a:xfrm>
            <a:off x="5985853" y="3865928"/>
            <a:ext cx="8539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3BABEB1-5A2E-4104-8226-341C678453AE}"/>
              </a:ext>
            </a:extLst>
          </p:cNvPr>
          <p:cNvSpPr txBox="1"/>
          <p:nvPr/>
        </p:nvSpPr>
        <p:spPr>
          <a:xfrm rot="16200000">
            <a:off x="5236514" y="4778951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dirty="0"/>
              <a:t>B. High-cost producers’ costs</a:t>
            </a:r>
          </a:p>
        </p:txBody>
      </p:sp>
    </p:spTree>
    <p:extLst>
      <p:ext uri="{BB962C8B-B14F-4D97-AF65-F5344CB8AC3E}">
        <p14:creationId xmlns:p14="http://schemas.microsoft.com/office/powerpoint/2010/main" val="2776848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4946-AFD0-4184-B9A5-75CD0964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6"/>
            <a:ext cx="10515600" cy="635000"/>
          </a:xfrm>
        </p:spPr>
        <p:txBody>
          <a:bodyPr>
            <a:normAutofit fontScale="90000"/>
          </a:bodyPr>
          <a:lstStyle/>
          <a:p>
            <a:r>
              <a:rPr lang="en-NZ" sz="2400" dirty="0"/>
              <a:t>Here’s the supply/demand diagram for an increasing-cost industry with low-cost and high-cost producers: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E37A8-1AFE-4DED-9C57-6F4B1491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46</a:t>
            </a:fld>
            <a:endParaRPr lang="en-NZ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D9ED62-F051-4F8A-9731-B3D9C9CA73F8}"/>
              </a:ext>
            </a:extLst>
          </p:cNvPr>
          <p:cNvCxnSpPr/>
          <p:nvPr/>
        </p:nvCxnSpPr>
        <p:spPr>
          <a:xfrm>
            <a:off x="1276350" y="1828800"/>
            <a:ext cx="0" cy="435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A88DD8-CDF5-43A7-856F-AAD9131FCF22}"/>
              </a:ext>
            </a:extLst>
          </p:cNvPr>
          <p:cNvCxnSpPr>
            <a:cxnSpLocks/>
          </p:cNvCxnSpPr>
          <p:nvPr/>
        </p:nvCxnSpPr>
        <p:spPr>
          <a:xfrm flipH="1" flipV="1">
            <a:off x="1276350" y="6184900"/>
            <a:ext cx="529590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AF7E46-D440-40A0-AD1E-5872C929EDD9}"/>
              </a:ext>
            </a:extLst>
          </p:cNvPr>
          <p:cNvCxnSpPr/>
          <p:nvPr/>
        </p:nvCxnSpPr>
        <p:spPr>
          <a:xfrm>
            <a:off x="4152900" y="1524000"/>
            <a:ext cx="1847850" cy="436245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FA0E8B-0A81-4F27-843F-7A2A25FEAD89}"/>
              </a:ext>
            </a:extLst>
          </p:cNvPr>
          <p:cNvSpPr txBox="1"/>
          <p:nvPr/>
        </p:nvSpPr>
        <p:spPr>
          <a:xfrm>
            <a:off x="6096000" y="5762625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Demand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668121-08DD-49B2-A0B2-E77A58EF2381}"/>
              </a:ext>
            </a:extLst>
          </p:cNvPr>
          <p:cNvCxnSpPr>
            <a:cxnSpLocks/>
          </p:cNvCxnSpPr>
          <p:nvPr/>
        </p:nvCxnSpPr>
        <p:spPr>
          <a:xfrm>
            <a:off x="1276350" y="5570538"/>
            <a:ext cx="3448050" cy="15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5BD24C9-96CA-4FDA-9E98-E7F87638B121}"/>
              </a:ext>
            </a:extLst>
          </p:cNvPr>
          <p:cNvCxnSpPr>
            <a:cxnSpLocks/>
          </p:cNvCxnSpPr>
          <p:nvPr/>
        </p:nvCxnSpPr>
        <p:spPr>
          <a:xfrm flipV="1">
            <a:off x="4733925" y="3836989"/>
            <a:ext cx="1428750" cy="16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D124C-7332-4786-80B3-6D404E89E7E7}"/>
              </a:ext>
            </a:extLst>
          </p:cNvPr>
          <p:cNvCxnSpPr>
            <a:cxnSpLocks/>
          </p:cNvCxnSpPr>
          <p:nvPr/>
        </p:nvCxnSpPr>
        <p:spPr>
          <a:xfrm flipV="1">
            <a:off x="4724401" y="3836988"/>
            <a:ext cx="0" cy="17494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FCF51-E5C1-4B2A-AB78-E88965A7A703}"/>
              </a:ext>
            </a:extLst>
          </p:cNvPr>
          <p:cNvCxnSpPr>
            <a:cxnSpLocks/>
          </p:cNvCxnSpPr>
          <p:nvPr/>
        </p:nvCxnSpPr>
        <p:spPr>
          <a:xfrm>
            <a:off x="5124450" y="3827463"/>
            <a:ext cx="0" cy="23923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41EE49-F7BF-44BB-BEE5-E26BAC59AA9C}"/>
              </a:ext>
            </a:extLst>
          </p:cNvPr>
          <p:cNvCxnSpPr>
            <a:cxnSpLocks/>
          </p:cNvCxnSpPr>
          <p:nvPr/>
        </p:nvCxnSpPr>
        <p:spPr>
          <a:xfrm>
            <a:off x="1266826" y="3853421"/>
            <a:ext cx="3467099" cy="1372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AF795C-B6BD-4C76-97D5-CA40664FC081}"/>
              </a:ext>
            </a:extLst>
          </p:cNvPr>
          <p:cNvSpPr txBox="1"/>
          <p:nvPr/>
        </p:nvSpPr>
        <p:spPr>
          <a:xfrm>
            <a:off x="6327653" y="365232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Supply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B81929-45AD-474A-8D54-CFDFA6B6E378}"/>
              </a:ext>
            </a:extLst>
          </p:cNvPr>
          <p:cNvSpPr txBox="1"/>
          <p:nvPr/>
        </p:nvSpPr>
        <p:spPr>
          <a:xfrm>
            <a:off x="793812" y="3653910"/>
            <a:ext cx="8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</a:t>
            </a:r>
            <a:r>
              <a:rPr lang="en-NZ" cap="small" baseline="-25000" dirty="0" err="1"/>
              <a:t>mc</a:t>
            </a:r>
            <a:endParaRPr lang="en-NZ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A53D9F-AA2B-466A-9DCD-724DB10E5AA7}"/>
              </a:ext>
            </a:extLst>
          </p:cNvPr>
          <p:cNvSpPr txBox="1"/>
          <p:nvPr/>
        </p:nvSpPr>
        <p:spPr>
          <a:xfrm>
            <a:off x="858173" y="53858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</a:t>
            </a:r>
            <a:r>
              <a:rPr lang="en-NZ" strike="dblStrike" baseline="-25000" dirty="0"/>
              <a:t>L</a:t>
            </a:r>
            <a:endParaRPr lang="en-NZ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11EDCB-0999-4F7C-BB88-ACCF03096317}"/>
              </a:ext>
            </a:extLst>
          </p:cNvPr>
          <p:cNvCxnSpPr>
            <a:cxnSpLocks/>
          </p:cNvCxnSpPr>
          <p:nvPr/>
        </p:nvCxnSpPr>
        <p:spPr>
          <a:xfrm flipH="1">
            <a:off x="4714876" y="5568157"/>
            <a:ext cx="9524" cy="63658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3E3471-259B-45C4-9318-6DAE3BFBDB1F}"/>
              </a:ext>
            </a:extLst>
          </p:cNvPr>
          <p:cNvSpPr txBox="1"/>
          <p:nvPr/>
        </p:nvSpPr>
        <p:spPr>
          <a:xfrm>
            <a:off x="1606511" y="5684323"/>
            <a:ext cx="294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A.   Low-cost producers’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BC4D4-7436-49C4-A99E-E29F992A8025}"/>
              </a:ext>
            </a:extLst>
          </p:cNvPr>
          <p:cNvSpPr txBox="1"/>
          <p:nvPr/>
        </p:nvSpPr>
        <p:spPr>
          <a:xfrm>
            <a:off x="1879501" y="4180117"/>
            <a:ext cx="1955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C .    Low-cost producers’ market rent (profit)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95AB27-D167-4231-BBAF-1EAA96614C56}"/>
              </a:ext>
            </a:extLst>
          </p:cNvPr>
          <p:cNvSpPr txBox="1"/>
          <p:nvPr/>
        </p:nvSpPr>
        <p:spPr>
          <a:xfrm rot="16200000">
            <a:off x="3741996" y="4878448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dirty="0"/>
              <a:t>B. High-cost producers’ costs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4FA1AB-73F0-4FC8-AEB9-17B5218F1C56}"/>
              </a:ext>
            </a:extLst>
          </p:cNvPr>
          <p:cNvSpPr txBox="1"/>
          <p:nvPr/>
        </p:nvSpPr>
        <p:spPr>
          <a:xfrm>
            <a:off x="4929185" y="62772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Q</a:t>
            </a:r>
            <a:r>
              <a:rPr lang="en-NZ" baseline="-25000" dirty="0"/>
              <a:t>E</a:t>
            </a:r>
            <a:endParaRPr lang="en-NZ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F073B0-F311-40F8-B7B3-09196BFBC15C}"/>
              </a:ext>
            </a:extLst>
          </p:cNvPr>
          <p:cNvSpPr txBox="1"/>
          <p:nvPr/>
        </p:nvSpPr>
        <p:spPr>
          <a:xfrm>
            <a:off x="6886576" y="1021980"/>
            <a:ext cx="530542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Those big profits C rely entirely on having high-cost supply at the margin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Shift the demand curve left (e.g. close the </a:t>
            </a:r>
            <a:r>
              <a:rPr lang="en-NZ" dirty="0" err="1"/>
              <a:t>Tiwai</a:t>
            </a:r>
            <a:r>
              <a:rPr lang="en-NZ" dirty="0"/>
              <a:t> Point smelter) and the price drops radically – and so do profits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Add more low-cost supply, pushing the high-cost suppliers out (off the margin) and the price drops radically – and so do profits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dirty="0"/>
              <a:t>Core strategy for Contact, Meridian, Mercury and Genesis is: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05FA66-2008-4256-96D0-7B19F803F904}"/>
              </a:ext>
            </a:extLst>
          </p:cNvPr>
          <p:cNvSpPr txBox="1"/>
          <p:nvPr/>
        </p:nvSpPr>
        <p:spPr>
          <a:xfrm>
            <a:off x="7657818" y="4354389"/>
            <a:ext cx="161422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/>
              <a:t>Keep demand up (keep the smelter open!)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0A6A940-7498-4A87-A34B-2B71706D6C97}"/>
              </a:ext>
            </a:extLst>
          </p:cNvPr>
          <p:cNvSpPr txBox="1"/>
          <p:nvPr/>
        </p:nvSpPr>
        <p:spPr>
          <a:xfrm>
            <a:off x="9677399" y="4364783"/>
            <a:ext cx="223836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Keep supply constrained (don’t build too many windfarms, and block rooftop solar if possible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F14DCA7-F0FE-47EB-8562-EE62EFD9CB62}"/>
              </a:ext>
            </a:extLst>
          </p:cNvPr>
          <p:cNvCxnSpPr>
            <a:cxnSpLocks/>
          </p:cNvCxnSpPr>
          <p:nvPr/>
        </p:nvCxnSpPr>
        <p:spPr>
          <a:xfrm>
            <a:off x="9544050" y="3867150"/>
            <a:ext cx="1143000" cy="58102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4561358-7B58-47D6-8335-E43F5FB37BE9}"/>
              </a:ext>
            </a:extLst>
          </p:cNvPr>
          <p:cNvCxnSpPr>
            <a:cxnSpLocks/>
          </p:cNvCxnSpPr>
          <p:nvPr/>
        </p:nvCxnSpPr>
        <p:spPr>
          <a:xfrm flipH="1">
            <a:off x="8667752" y="3867150"/>
            <a:ext cx="876298" cy="5508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ED5A613-AA0B-41DB-8B17-E7C742CAE794}"/>
              </a:ext>
            </a:extLst>
          </p:cNvPr>
          <p:cNvSpPr txBox="1"/>
          <p:nvPr/>
        </p:nvSpPr>
        <p:spPr>
          <a:xfrm>
            <a:off x="793812" y="15240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3651DB-32D7-4268-89F3-B660F6CB6272}"/>
              </a:ext>
            </a:extLst>
          </p:cNvPr>
          <p:cNvSpPr txBox="1"/>
          <p:nvPr/>
        </p:nvSpPr>
        <p:spPr>
          <a:xfrm>
            <a:off x="6191253" y="6356350"/>
            <a:ext cx="1201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Volume</a:t>
            </a:r>
          </a:p>
        </p:txBody>
      </p:sp>
    </p:spTree>
    <p:extLst>
      <p:ext uri="{BB962C8B-B14F-4D97-AF65-F5344CB8AC3E}">
        <p14:creationId xmlns:p14="http://schemas.microsoft.com/office/powerpoint/2010/main" val="184978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V="1">
            <a:off x="2416378" y="2984660"/>
            <a:ext cx="6088930" cy="2279657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1" name="Right Triangle 60"/>
          <p:cNvSpPr/>
          <p:nvPr/>
        </p:nvSpPr>
        <p:spPr>
          <a:xfrm flipV="1">
            <a:off x="6931474" y="2984660"/>
            <a:ext cx="1577440" cy="58835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2" name="Right Triangle 61"/>
          <p:cNvSpPr/>
          <p:nvPr/>
        </p:nvSpPr>
        <p:spPr>
          <a:xfrm flipV="1">
            <a:off x="6908341" y="2640152"/>
            <a:ext cx="1232458" cy="451582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9" name="Right Triangle 48"/>
          <p:cNvSpPr/>
          <p:nvPr/>
        </p:nvSpPr>
        <p:spPr>
          <a:xfrm flipV="1">
            <a:off x="7610901" y="2534349"/>
            <a:ext cx="603678" cy="33159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8" name="Rectangle 37"/>
          <p:cNvSpPr/>
          <p:nvPr/>
        </p:nvSpPr>
        <p:spPr>
          <a:xfrm>
            <a:off x="2415689" y="1985052"/>
            <a:ext cx="5195213" cy="63456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2800" b="1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32579" y="2106992"/>
            <a:ext cx="437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Market manipulation rent – Wolak, Poletti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41" y="7450"/>
            <a:ext cx="11916368" cy="829262"/>
          </a:xfrm>
        </p:spPr>
        <p:txBody>
          <a:bodyPr>
            <a:normAutofit fontScale="90000"/>
          </a:bodyPr>
          <a:lstStyle/>
          <a:p>
            <a:pPr algn="ctr"/>
            <a:r>
              <a:rPr lang="en-NZ" sz="3200" dirty="0"/>
              <a:t>With both a carbon charge on non-renewable generation and market manipulation: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2546" y="6677645"/>
            <a:ext cx="2133600" cy="365125"/>
          </a:xfrm>
        </p:spPr>
        <p:txBody>
          <a:bodyPr/>
          <a:lstStyle/>
          <a:p>
            <a:fld id="{A668774F-C997-4B0A-AE70-6D053F7BD3FA}" type="slidenum">
              <a:rPr lang="en-NZ" smtClean="0"/>
              <a:t>47</a:t>
            </a:fld>
            <a:endParaRPr lang="en-NZ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038236" y="664448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68774F-C997-4B0A-AE70-6D053F7BD3FA}" type="slidenum">
              <a:rPr lang="en-NZ"/>
              <a:pPr/>
              <a:t>47</a:t>
            </a:fld>
            <a:endParaRPr lang="en-NZ"/>
          </a:p>
        </p:txBody>
      </p:sp>
      <p:cxnSp>
        <p:nvCxnSpPr>
          <p:cNvPr id="8" name="Straight Connector 7"/>
          <p:cNvCxnSpPr/>
          <p:nvPr/>
        </p:nvCxnSpPr>
        <p:spPr>
          <a:xfrm>
            <a:off x="2416378" y="1133128"/>
            <a:ext cx="0" cy="527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16378" y="6453434"/>
            <a:ext cx="70250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721332" y="6480707"/>
            <a:ext cx="120039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b="1">
                <a:latin typeface="Calibri"/>
                <a:ea typeface="Calibri"/>
                <a:cs typeface="Times New Roman"/>
              </a:rPr>
              <a:t>Quantity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577305" y="980728"/>
            <a:ext cx="792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2000" b="1" dirty="0">
                <a:latin typeface="Calibri"/>
                <a:ea typeface="Calibri"/>
                <a:cs typeface="Times New Roman"/>
              </a:rPr>
              <a:t>Price</a:t>
            </a:r>
          </a:p>
        </p:txBody>
      </p:sp>
      <p:sp>
        <p:nvSpPr>
          <p:cNvPr id="14" name="Rectangle 45"/>
          <p:cNvSpPr>
            <a:spLocks noChangeArrowheads="1"/>
          </p:cNvSpPr>
          <p:nvPr/>
        </p:nvSpPr>
        <p:spPr bwMode="auto">
          <a:xfrm>
            <a:off x="1485037" y="56066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 flipV="1">
            <a:off x="6888088" y="1133128"/>
            <a:ext cx="2433444" cy="28024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9009364" y="3931767"/>
            <a:ext cx="1296144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2000" b="1" dirty="0">
                <a:latin typeface="Calibri"/>
                <a:ea typeface="Calibri"/>
                <a:cs typeface="Times New Roman"/>
              </a:rPr>
              <a:t>Demand</a:t>
            </a: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8406658" y="1289985"/>
            <a:ext cx="2160240" cy="71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NZ" sz="2000" b="1" dirty="0">
                <a:latin typeface="Calibri"/>
                <a:ea typeface="Calibri"/>
                <a:cs typeface="Times New Roman"/>
              </a:rPr>
              <a:t>Long-run supply+ carbon charge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416380" y="2615378"/>
            <a:ext cx="4505479" cy="42702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b="1" dirty="0">
                <a:solidFill>
                  <a:schemeClr val="tx1"/>
                </a:solidFill>
              </a:rPr>
              <a:t>Carbon rent – Bertram and Terry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92203" y="5589240"/>
            <a:ext cx="3944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dirty="0"/>
              <a:t>Renewables-based supply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2416380" y="6237312"/>
            <a:ext cx="449612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7902957" y="6357612"/>
            <a:ext cx="540920" cy="46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2000" b="1" dirty="0">
                <a:latin typeface="Calibri"/>
                <a:ea typeface="Calibri"/>
                <a:cs typeface="Times New Roman"/>
              </a:rPr>
              <a:t>Q7</a:t>
            </a:r>
          </a:p>
        </p:txBody>
      </p:sp>
      <p:cxnSp>
        <p:nvCxnSpPr>
          <p:cNvPr id="57" name="Straight Connector 56"/>
          <p:cNvCxnSpPr/>
          <p:nvPr/>
        </p:nvCxnSpPr>
        <p:spPr>
          <a:xfrm>
            <a:off x="2416380" y="2619612"/>
            <a:ext cx="579274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416381" y="3573016"/>
            <a:ext cx="4524579" cy="17282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908342" y="2754470"/>
            <a:ext cx="2118355" cy="8185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6898354" y="2078749"/>
            <a:ext cx="2555304" cy="10299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62" idx="0"/>
          </p:cNvCxnSpPr>
          <p:nvPr/>
        </p:nvCxnSpPr>
        <p:spPr>
          <a:xfrm flipH="1" flipV="1">
            <a:off x="6908342" y="3091735"/>
            <a:ext cx="4163" cy="4812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819941" y="3327330"/>
            <a:ext cx="18627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2000" b="1" dirty="0"/>
              <a:t>Ricardian rent –</a:t>
            </a:r>
          </a:p>
          <a:p>
            <a:pPr algn="ctr"/>
            <a:r>
              <a:rPr lang="en-NZ" sz="2000" b="1" dirty="0"/>
              <a:t>Hydro NZ 1992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H="1">
            <a:off x="8157036" y="2615379"/>
            <a:ext cx="18970" cy="386109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9009364" y="2265326"/>
            <a:ext cx="1479124" cy="97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NZ" sz="2000" b="1" dirty="0">
                <a:latin typeface="Calibri"/>
                <a:ea typeface="Calibri"/>
                <a:cs typeface="Times New Roman"/>
              </a:rPr>
              <a:t>Long-run competitive</a:t>
            </a:r>
          </a:p>
          <a:p>
            <a:pPr algn="ctr"/>
            <a:r>
              <a:rPr lang="en-NZ" sz="2000" b="1" dirty="0">
                <a:latin typeface="Calibri"/>
                <a:ea typeface="Calibri"/>
                <a:cs typeface="Times New Roman"/>
              </a:rPr>
              <a:t>supply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931474" y="3573016"/>
            <a:ext cx="0" cy="2880418"/>
          </a:xfrm>
          <a:prstGeom prst="line">
            <a:avLst/>
          </a:prstGeom>
          <a:ln w="1270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2003752" y="2373336"/>
            <a:ext cx="596900" cy="38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2000" b="1" dirty="0">
                <a:latin typeface="Calibri" pitchFamily="34" charset="0"/>
                <a:ea typeface="Calibri"/>
                <a:cs typeface="Times New Roman"/>
              </a:rPr>
              <a:t>P6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6917827" y="2647667"/>
            <a:ext cx="23133" cy="928653"/>
          </a:xfrm>
          <a:prstGeom prst="line">
            <a:avLst/>
          </a:prstGeom>
          <a:ln w="1270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7586105" y="1985052"/>
            <a:ext cx="9485" cy="442360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457735" y="1985051"/>
            <a:ext cx="515316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1935772" y="1772816"/>
            <a:ext cx="521962" cy="45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2000" b="1" dirty="0">
                <a:latin typeface="Calibri" pitchFamily="34" charset="0"/>
                <a:ea typeface="Calibri"/>
                <a:cs typeface="Times New Roman"/>
              </a:rPr>
              <a:t>P7</a:t>
            </a:r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7286728" y="6408657"/>
            <a:ext cx="540920" cy="46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2000" b="1" dirty="0">
                <a:latin typeface="Calibri"/>
                <a:ea typeface="Calibri"/>
                <a:cs typeface="Times New Roman"/>
              </a:rPr>
              <a:t>Q8</a:t>
            </a:r>
          </a:p>
        </p:txBody>
      </p:sp>
    </p:spTree>
    <p:extLst>
      <p:ext uri="{BB962C8B-B14F-4D97-AF65-F5344CB8AC3E}">
        <p14:creationId xmlns:p14="http://schemas.microsoft.com/office/powerpoint/2010/main" val="1642033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91544" y="32406"/>
            <a:ext cx="8229600" cy="660291"/>
          </a:xfrm>
        </p:spPr>
        <p:txBody>
          <a:bodyPr>
            <a:normAutofit/>
          </a:bodyPr>
          <a:lstStyle/>
          <a:p>
            <a:r>
              <a:rPr lang="en-NZ" sz="2800" dirty="0"/>
              <a:t>Casting our minds back twenty years….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8774F-C997-4B0A-AE70-6D053F7BD3FA}" type="slidenum">
              <a:rPr lang="en-NZ" smtClean="0"/>
              <a:t>48</a:t>
            </a:fld>
            <a:endParaRPr lang="en-NZ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657712"/>
            <a:ext cx="9036496" cy="620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7ABC6C-0FCE-42E5-8B65-71650667602A}"/>
              </a:ext>
            </a:extLst>
          </p:cNvPr>
          <p:cNvSpPr txBox="1"/>
          <p:nvPr/>
        </p:nvSpPr>
        <p:spPr>
          <a:xfrm>
            <a:off x="2568102" y="2130357"/>
            <a:ext cx="3764604" cy="2031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en-NZ" dirty="0"/>
          </a:p>
          <a:p>
            <a:pPr algn="ctr"/>
            <a:endParaRPr lang="en-NZ" dirty="0"/>
          </a:p>
          <a:p>
            <a:pPr algn="ctr"/>
            <a:r>
              <a:rPr lang="en-NZ" dirty="0"/>
              <a:t>We saw an easy $800 million here -  </a:t>
            </a:r>
          </a:p>
          <a:p>
            <a:pPr algn="ctr"/>
            <a:endParaRPr lang="en-NZ" dirty="0"/>
          </a:p>
          <a:p>
            <a:pPr algn="ctr"/>
            <a:r>
              <a:rPr lang="en-NZ" dirty="0"/>
              <a:t>that’s $1.3 billion in 2018  dollars</a:t>
            </a:r>
          </a:p>
          <a:p>
            <a:pPr algn="ctr"/>
            <a:endParaRPr lang="en-NZ" dirty="0"/>
          </a:p>
          <a:p>
            <a:pPr algn="ctr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6277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30B8F0-F2FD-4FCB-B22D-2F027B8D5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62216"/>
            <a:ext cx="11694431" cy="66960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091A0-A97C-4CE1-8E28-84CCEE02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49</a:t>
            </a:fld>
            <a:endParaRPr lang="en-N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7C233-2E48-48A7-B92E-2ECAFD41D350}"/>
              </a:ext>
            </a:extLst>
          </p:cNvPr>
          <p:cNvSpPr txBox="1"/>
          <p:nvPr/>
        </p:nvSpPr>
        <p:spPr>
          <a:xfrm>
            <a:off x="3733800" y="514350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2014 election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9CC8E-45FA-46F5-A6F6-3413CD1DD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C58411-CFF5-44DB-A26E-F6EAC6899879}"/>
              </a:ext>
            </a:extLst>
          </p:cNvPr>
          <p:cNvSpPr txBox="1"/>
          <p:nvPr/>
        </p:nvSpPr>
        <p:spPr>
          <a:xfrm>
            <a:off x="1334310" y="883682"/>
            <a:ext cx="2947481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>
                <a:solidFill>
                  <a:srgbClr val="FF0000"/>
                </a:solidFill>
              </a:rPr>
              <a:t>Combined with Contact and </a:t>
            </a:r>
            <a:r>
              <a:rPr lang="en-NZ" sz="1600" b="1" dirty="0" err="1">
                <a:solidFill>
                  <a:srgbClr val="FF0000"/>
                </a:solidFill>
              </a:rPr>
              <a:t>Trustpower</a:t>
            </a:r>
            <a:r>
              <a:rPr lang="en-NZ" sz="1600" b="1" dirty="0">
                <a:solidFill>
                  <a:srgbClr val="FF0000"/>
                </a:solidFill>
              </a:rPr>
              <a:t> share movements, about $4 billion of market value change – consistent with $500-700m p.a. estimates of Power NZ impact – more if market discounted the probability</a:t>
            </a:r>
          </a:p>
        </p:txBody>
      </p:sp>
    </p:spTree>
    <p:extLst>
      <p:ext uri="{BB962C8B-B14F-4D97-AF65-F5344CB8AC3E}">
        <p14:creationId xmlns:p14="http://schemas.microsoft.com/office/powerpoint/2010/main" val="376423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0FB9-8EEA-4078-97DF-E24214A6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1200"/>
          </a:xfrm>
        </p:spPr>
        <p:txBody>
          <a:bodyPr>
            <a:normAutofit/>
          </a:bodyPr>
          <a:lstStyle/>
          <a:p>
            <a:r>
              <a:rPr lang="en-NZ" sz="3200" dirty="0"/>
              <a:t>Bertram and Twaddle 2005 on distribution lines excess profits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8922A-263E-4A48-9CF6-3CC99F8CD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1175"/>
            <a:ext cx="10515600" cy="43957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NZ" dirty="0"/>
              <a:t>Central issue was asset valuations used as the base for regulatory revenue-setting</a:t>
            </a:r>
          </a:p>
          <a:p>
            <a:pPr>
              <a:spcAft>
                <a:spcPts val="1200"/>
              </a:spcAft>
            </a:pPr>
            <a:r>
              <a:rPr lang="en-NZ" dirty="0"/>
              <a:t>Excess earnings estimated $200 million per year</a:t>
            </a:r>
          </a:p>
          <a:p>
            <a:pPr>
              <a:spcAft>
                <a:spcPts val="1200"/>
              </a:spcAft>
            </a:pPr>
            <a:r>
              <a:rPr lang="en-NZ" dirty="0"/>
              <a:t>Total wealth transfer 1992-2002  $2.6 billion at 2002 prices</a:t>
            </a:r>
          </a:p>
          <a:p>
            <a:pPr>
              <a:spcAft>
                <a:spcPts val="1200"/>
              </a:spcAft>
            </a:pPr>
            <a:r>
              <a:rPr lang="en-NZ" dirty="0"/>
              <a:t>Another sixteen years of data now available</a:t>
            </a:r>
          </a:p>
          <a:p>
            <a:pPr>
              <a:spcAft>
                <a:spcPts val="1200"/>
              </a:spcAft>
            </a:pPr>
            <a:r>
              <a:rPr lang="en-NZ" dirty="0"/>
              <a:t>Excess here defined as the difference between actual revenue and what a hypothetical real regulator might have allowed in place of the price-gouging and revaluation stampede of 1992-2008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D3397-A29A-45F3-8265-56C23142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41F4A-5EE8-46C5-8867-2BF5C384F50E}" type="slidenum">
              <a:rPr lang="en-NZ" smtClean="0"/>
              <a:t>50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69157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3D3DBA7-751B-4906-819E-02966C662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719" y="354941"/>
            <a:ext cx="8317149" cy="636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30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4B0467-ECE4-4C12-A45F-CD365561B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4373"/>
          </a:xfrm>
        </p:spPr>
        <p:txBody>
          <a:bodyPr>
            <a:normAutofit/>
          </a:bodyPr>
          <a:lstStyle/>
          <a:p>
            <a:r>
              <a:rPr lang="en-NZ" sz="2000" dirty="0"/>
              <a:t>Model 1: revaluations are allowed by counted as income (accrued capital gains):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F4730-D0DC-4F0E-A0F3-6978B4A6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4E4D0-A18B-4578-B11F-8115BBC3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52</a:t>
            </a:fld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08A5C-218F-4C44-8861-0C3624E7B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234" y="1259057"/>
            <a:ext cx="8043657" cy="509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537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FC6CF-9CD7-4189-BFC1-13F205B8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6279"/>
          </a:xfrm>
        </p:spPr>
        <p:txBody>
          <a:bodyPr>
            <a:normAutofit/>
          </a:bodyPr>
          <a:lstStyle/>
          <a:p>
            <a:r>
              <a:rPr lang="en-NZ" sz="2800" dirty="0"/>
              <a:t>Model 2: WACC can be earned only on historic cost of assets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ABA0B0-0CD8-4CC1-9907-30083C7A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F79BB-094C-4130-8EC4-763AB6DE4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53</a:t>
            </a:fld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BF7F0-2ABA-4FC3-A282-A4EE2C900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99326"/>
            <a:ext cx="9888120" cy="305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558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80753-726E-4937-ADD5-7445CDBFC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5B70C-DD70-4531-9A2D-155461A2D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pPr/>
              <a:t>54</a:t>
            </a:fld>
            <a:endParaRPr lang="en-N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6AE22B-5608-4F08-AA57-FF9853070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13" y="694463"/>
            <a:ext cx="5786985" cy="49571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77ED9A-82EA-4D6F-82C2-5F82C76F1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013" y="649002"/>
            <a:ext cx="4308739" cy="50865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CD6B13-6CAF-49AE-9941-9F9859268625}"/>
              </a:ext>
            </a:extLst>
          </p:cNvPr>
          <p:cNvSpPr txBox="1"/>
          <p:nvPr/>
        </p:nvSpPr>
        <p:spPr>
          <a:xfrm>
            <a:off x="380012" y="325131"/>
            <a:ext cx="5715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Table 1: Base estimates of excess profits of EDB, 1992-2018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33661A-FCBB-4E68-8C24-DA30BF412834}"/>
              </a:ext>
            </a:extLst>
          </p:cNvPr>
          <p:cNvSpPr txBox="1"/>
          <p:nvPr/>
        </p:nvSpPr>
        <p:spPr>
          <a:xfrm>
            <a:off x="6634246" y="300339"/>
            <a:ext cx="4760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Table 2: Calculations with WACC increased by 2%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49B5C4-4916-4544-8571-BE9B3ECA69AA}"/>
              </a:ext>
            </a:extLst>
          </p:cNvPr>
          <p:cNvCxnSpPr>
            <a:cxnSpLocks/>
          </p:cNvCxnSpPr>
          <p:nvPr/>
        </p:nvCxnSpPr>
        <p:spPr>
          <a:xfrm flipV="1">
            <a:off x="7616757" y="5709243"/>
            <a:ext cx="1278899" cy="2633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4D1EE2-F4A2-478B-81D4-A895A672FA06}"/>
              </a:ext>
            </a:extLst>
          </p:cNvPr>
          <p:cNvCxnSpPr>
            <a:cxnSpLocks/>
          </p:cNvCxnSpPr>
          <p:nvPr/>
        </p:nvCxnSpPr>
        <p:spPr>
          <a:xfrm flipV="1">
            <a:off x="8727417" y="5735521"/>
            <a:ext cx="711656" cy="2514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48B7C9-74E5-4322-A508-AB6C1A88D6FB}"/>
              </a:ext>
            </a:extLst>
          </p:cNvPr>
          <p:cNvCxnSpPr>
            <a:cxnSpLocks/>
          </p:cNvCxnSpPr>
          <p:nvPr/>
        </p:nvCxnSpPr>
        <p:spPr>
          <a:xfrm flipV="1">
            <a:off x="9838076" y="5722170"/>
            <a:ext cx="66303" cy="264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4A74F9F-4FAD-44C8-B939-2354E16259DC}"/>
              </a:ext>
            </a:extLst>
          </p:cNvPr>
          <p:cNvCxnSpPr>
            <a:cxnSpLocks/>
          </p:cNvCxnSpPr>
          <p:nvPr/>
        </p:nvCxnSpPr>
        <p:spPr>
          <a:xfrm flipH="1" flipV="1">
            <a:off x="10495441" y="5735521"/>
            <a:ext cx="610311" cy="2289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8C50B4F5-6967-4278-88F0-7D1B6D5B7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637" y="5973038"/>
            <a:ext cx="4845761" cy="35703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6857B15-AD5F-4996-95EC-BB4F451F5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813" y="5973038"/>
            <a:ext cx="4845760" cy="357034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28B705E-610A-4A22-9F20-53954385CDB4}"/>
              </a:ext>
            </a:extLst>
          </p:cNvPr>
          <p:cNvCxnSpPr>
            <a:cxnSpLocks/>
          </p:cNvCxnSpPr>
          <p:nvPr/>
        </p:nvCxnSpPr>
        <p:spPr>
          <a:xfrm flipV="1">
            <a:off x="2134111" y="5659327"/>
            <a:ext cx="1271749" cy="2788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93820B8-8119-4FA1-921F-AC2415EB66E2}"/>
              </a:ext>
            </a:extLst>
          </p:cNvPr>
          <p:cNvCxnSpPr>
            <a:cxnSpLocks/>
          </p:cNvCxnSpPr>
          <p:nvPr/>
        </p:nvCxnSpPr>
        <p:spPr>
          <a:xfrm flipV="1">
            <a:off x="3405860" y="5635618"/>
            <a:ext cx="714496" cy="3103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D79ADB-5419-4501-9905-543EB541B39A}"/>
              </a:ext>
            </a:extLst>
          </p:cNvPr>
          <p:cNvCxnSpPr>
            <a:cxnSpLocks/>
          </p:cNvCxnSpPr>
          <p:nvPr/>
        </p:nvCxnSpPr>
        <p:spPr>
          <a:xfrm flipV="1">
            <a:off x="4528560" y="5631590"/>
            <a:ext cx="289921" cy="3143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6CB102-0A42-4C50-83CD-773EAA8B533D}"/>
              </a:ext>
            </a:extLst>
          </p:cNvPr>
          <p:cNvCxnSpPr>
            <a:cxnSpLocks/>
          </p:cNvCxnSpPr>
          <p:nvPr/>
        </p:nvCxnSpPr>
        <p:spPr>
          <a:xfrm flipH="1" flipV="1">
            <a:off x="5519494" y="5638615"/>
            <a:ext cx="124501" cy="2918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13EA8F3-88E9-465A-A525-6B1E31A69571}"/>
              </a:ext>
            </a:extLst>
          </p:cNvPr>
          <p:cNvSpPr txBox="1"/>
          <p:nvPr/>
        </p:nvSpPr>
        <p:spPr>
          <a:xfrm>
            <a:off x="-132405" y="5828389"/>
            <a:ext cx="1906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Wealth transfers</a:t>
            </a:r>
          </a:p>
          <a:p>
            <a:pPr algn="ctr"/>
            <a:r>
              <a:rPr lang="en-NZ" dirty="0"/>
              <a:t>1992-2018</a:t>
            </a:r>
          </a:p>
        </p:txBody>
      </p:sp>
    </p:spTree>
    <p:extLst>
      <p:ext uri="{BB962C8B-B14F-4D97-AF65-F5344CB8AC3E}">
        <p14:creationId xmlns:p14="http://schemas.microsoft.com/office/powerpoint/2010/main" val="195849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CDBD3F-BA3D-4182-8ADC-D4126645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19B2DD-68D4-48AF-87A2-C0D794372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55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E207E-6131-4C4E-A1D0-AF83890176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39694" y="330739"/>
            <a:ext cx="8696527" cy="58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207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3D081E-0BF7-4373-B698-46D1C2242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04CA27-80BB-4E75-BEEE-76C18D615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56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DBB6A-D122-4467-B255-BBE9B4CD17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59150" y="350196"/>
            <a:ext cx="8657617" cy="581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4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690B3F-35BF-4235-9932-7D7FC709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0092"/>
          </a:xfrm>
        </p:spPr>
        <p:txBody>
          <a:bodyPr>
            <a:normAutofit/>
          </a:bodyPr>
          <a:lstStyle/>
          <a:p>
            <a:pPr algn="ctr"/>
            <a:r>
              <a:rPr lang="en-NZ" sz="2800" dirty="0"/>
              <a:t>Some issues with the current regulatory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490B26-240D-4424-B0A5-DA3D256D9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6502"/>
            <a:ext cx="10515600" cy="4980461"/>
          </a:xfrm>
        </p:spPr>
        <p:txBody>
          <a:bodyPr>
            <a:normAutofit lnSpcReduction="10000"/>
          </a:bodyPr>
          <a:lstStyle/>
          <a:p>
            <a:r>
              <a:rPr lang="en-NZ" dirty="0"/>
              <a:t>Started by locking-in high asset values¹ =&gt; persistently allows too high a capital charge</a:t>
            </a:r>
          </a:p>
          <a:p>
            <a:r>
              <a:rPr lang="en-NZ" dirty="0"/>
              <a:t>Defended these before the High Court in 2013 by falsely claiming no historic cost figures existed</a:t>
            </a:r>
            <a:r>
              <a:rPr lang="en-NZ" baseline="30000" dirty="0"/>
              <a:t>2</a:t>
            </a:r>
          </a:p>
          <a:p>
            <a:r>
              <a:rPr lang="en-NZ" dirty="0"/>
              <a:t>Places no pressure on firms to improve efficiency: in (CPI-X), the X value is always zero</a:t>
            </a:r>
          </a:p>
          <a:p>
            <a:r>
              <a:rPr lang="en-NZ" dirty="0"/>
              <a:t>Having already forced consumers to pay for the assets a second time at inflated prices, now proposing “accelerated depreciation” to make them pay again</a:t>
            </a:r>
          </a:p>
          <a:p>
            <a:pPr marL="0" indent="0">
              <a:buNone/>
            </a:pPr>
            <a:endParaRPr lang="en-NZ" dirty="0"/>
          </a:p>
          <a:p>
            <a:pPr marL="360363" indent="-360363">
              <a:buNone/>
            </a:pPr>
            <a:r>
              <a:rPr lang="en-NZ" sz="1600" dirty="0"/>
              <a:t>1. 	Commerce Commission, </a:t>
            </a:r>
            <a:r>
              <a:rPr lang="en-NZ" sz="1600" i="1" dirty="0"/>
              <a:t>Regulation of Electricity Lines Businesses Targeted Control Regime Draft Decisions 23 December 2002</a:t>
            </a:r>
            <a:r>
              <a:rPr lang="en-NZ" sz="1600" dirty="0"/>
              <a:t>, no longer accessible online.</a:t>
            </a:r>
          </a:p>
          <a:p>
            <a:pPr marL="360363" indent="-360363">
              <a:buNone/>
            </a:pPr>
            <a:r>
              <a:rPr lang="en-NZ" sz="1600" dirty="0"/>
              <a:t>2.  	See </a:t>
            </a:r>
            <a:r>
              <a:rPr lang="en-NZ" sz="1600" i="1" dirty="0"/>
              <a:t>Wellington International Airport and </a:t>
            </a:r>
            <a:r>
              <a:rPr lang="en-NZ" sz="1600" i="1" dirty="0" err="1"/>
              <a:t>Ors</a:t>
            </a:r>
            <a:r>
              <a:rPr lang="en-NZ" sz="1600" i="1" dirty="0"/>
              <a:t> v Commerce Commission</a:t>
            </a:r>
            <a:r>
              <a:rPr lang="en-NZ" sz="1600" dirty="0"/>
              <a:t> [2013] NZHC 3289 paragraph 428.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755518-0956-41B4-9ACF-273B7B13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476A3-1459-4D5C-94F0-99957774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7762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CA876-7AD7-4CF0-B923-7DC2AE7B7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827"/>
          </a:xfrm>
        </p:spPr>
        <p:txBody>
          <a:bodyPr>
            <a:normAutofit/>
          </a:bodyPr>
          <a:lstStyle/>
          <a:p>
            <a:pPr algn="ctr"/>
            <a:r>
              <a:rPr lang="en-NZ" sz="32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86621-508F-4D55-9B0A-79C91CFD2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4289"/>
            <a:ext cx="10515600" cy="4756725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NZ" dirty="0"/>
              <a:t>It’s not hard to estimate over $1 billion p.a. of excess earnings in the current $7 billion of industry total revenues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NZ" dirty="0"/>
              <a:t>Plenty of room for changing assumptions to change the precise numbers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NZ" dirty="0"/>
              <a:t>But you have to be very Panglossian to see no chance to benefit consumers by squeezing (a) total profits, and (b) the residential share of  total charges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NZ" dirty="0"/>
              <a:t>“Long term benefit of consumers” has never really been taken seriously by the policymakers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0804D7-DD8F-43ED-A65A-897BBDE2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3B0FC-F02B-4A4E-A241-A1168437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349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985715C-EECF-46F3-ACDA-5F21CB10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51" y="2766218"/>
            <a:ext cx="10515600" cy="1325563"/>
          </a:xfrm>
        </p:spPr>
        <p:txBody>
          <a:bodyPr/>
          <a:lstStyle/>
          <a:p>
            <a:pPr algn="ctr"/>
            <a:r>
              <a:rPr lang="en-NZ" dirty="0"/>
              <a:t>End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931F65-FFBA-4191-9D87-0110F8F7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5534D2-7F8B-456B-A96E-EBCB4492B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59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91030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EDAC7-EDC8-48BE-A0C4-030ED9C9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9C4F6-8A2C-464E-844C-6A9900019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60</a:t>
            </a:fld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552618-4368-42A6-AA29-AAD84DA935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61872" y="418289"/>
            <a:ext cx="8784077" cy="586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16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8D6278-8BC3-4EFE-AC94-9C85B003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68EE4B-C89C-449C-8822-2DC29207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61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328B7E-6B6D-486E-9F02-08317E8C00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598" y="410824"/>
            <a:ext cx="9182911" cy="612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118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135563-14AC-4CDF-B566-BD96E003E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8F1EED-3188-42F3-93EF-1A38042F0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62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271BB-A15E-4764-9F08-9D16765E35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178996" y="554478"/>
            <a:ext cx="7422204" cy="580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584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44819D-2EB2-4DFB-A872-22A58FA59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66E9F4-00FD-4221-B6C6-842BE54B5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63</a:t>
            </a:fld>
            <a:endParaRPr lang="en-NZ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F489851-AE94-4D64-9252-0492E8540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891862"/>
              </p:ext>
            </p:extLst>
          </p:nvPr>
        </p:nvGraphicFramePr>
        <p:xfrm>
          <a:off x="2178996" y="380999"/>
          <a:ext cx="7477126" cy="6096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7584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F616B2-7E9D-4DA0-94A6-26B4030DA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/>
              <a:t>Bertram, NZAE July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F08D22-AAA7-45F4-A8A2-06EDD714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EBA26-881E-4417-8768-104A78207A62}" type="slidenum">
              <a:rPr lang="en-NZ" smtClean="0"/>
              <a:t>64</a:t>
            </a:fld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73B41-D97F-45E7-BA16-67B62A7B6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16" y="51309"/>
            <a:ext cx="9173184" cy="63050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951F76-5B1D-4A81-9F33-C16FBA367D45}"/>
              </a:ext>
            </a:extLst>
          </p:cNvPr>
          <p:cNvSpPr txBox="1"/>
          <p:nvPr/>
        </p:nvSpPr>
        <p:spPr>
          <a:xfrm>
            <a:off x="8279858" y="4177006"/>
            <a:ext cx="37824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Geoff Bertram and Doug Clover, "Kicking the Fossil Fuel Habit: New Zealand's Case", Chapter 14 in F.P. </a:t>
            </a:r>
            <a:r>
              <a:rPr lang="en-US" sz="1400" dirty="0" err="1"/>
              <a:t>Sioshansi</a:t>
            </a:r>
            <a:r>
              <a:rPr lang="en-US" sz="1400" dirty="0"/>
              <a:t> (ed) </a:t>
            </a:r>
            <a:r>
              <a:rPr lang="en-US" sz="1400" i="1" dirty="0"/>
              <a:t>Electricity Generation in a Carbon Constrained World</a:t>
            </a:r>
            <a:r>
              <a:rPr lang="en-US" sz="1400" dirty="0"/>
              <a:t>, Elsevier, 2009, p.382.</a:t>
            </a:r>
            <a:endParaRPr lang="en-NZ" sz="1400" dirty="0"/>
          </a:p>
          <a:p>
            <a:endParaRPr lang="en-NZ" sz="1400" dirty="0"/>
          </a:p>
        </p:txBody>
      </p:sp>
    </p:spTree>
    <p:extLst>
      <p:ext uri="{BB962C8B-B14F-4D97-AF65-F5344CB8AC3E}">
        <p14:creationId xmlns:p14="http://schemas.microsoft.com/office/powerpoint/2010/main" val="4137764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4859</TotalTime>
  <Words>2820</Words>
  <Application>Microsoft Office PowerPoint</Application>
  <PresentationFormat>Widescreen</PresentationFormat>
  <Paragraphs>370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Arial</vt:lpstr>
      <vt:lpstr>Calibri</vt:lpstr>
      <vt:lpstr>Calibri Light</vt:lpstr>
      <vt:lpstr>Office Theme</vt:lpstr>
      <vt:lpstr>Identifying and estimating excess profits in the New Zealand electricity industry </vt:lpstr>
      <vt:lpstr>Lest we forget, the period 1984-94 has left a permanent mark</vt:lpstr>
      <vt:lpstr>PowerPoint Presentation</vt:lpstr>
      <vt:lpstr>PowerPoint Presentation</vt:lpstr>
      <vt:lpstr>Post-GFC reappraisal of neoliberalism</vt:lpstr>
      <vt:lpstr>In New Zealand, electricity experienced the biggest sectoral restructuring</vt:lpstr>
      <vt:lpstr>Two sides to the neoliberal coin</vt:lpstr>
      <vt:lpstr>So how did the great experiment work out in electricity?</vt:lpstr>
      <vt:lpstr>PowerPoint Presentation</vt:lpstr>
      <vt:lpstr>PowerPoint Presentation</vt:lpstr>
      <vt:lpstr>PowerPoint Presentation</vt:lpstr>
      <vt:lpstr>and comparing with other OECD countries</vt:lpstr>
      <vt:lpstr>PowerPoint Presentation</vt:lpstr>
      <vt:lpstr>PowerPoint Presentation</vt:lpstr>
      <vt:lpstr>How about productivity?  Electricity is the dominant component of “electricity gas, water and waste services” in the national accounts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Bottom line: over the past two decades this sector has been loaded up with labour and capital engaged in unproductive activities</vt:lpstr>
      <vt:lpstr>Profits, of course, have been healthy!   </vt:lpstr>
      <vt:lpstr>PowerPoint Presentation</vt:lpstr>
      <vt:lpstr>Price-cost margins in distribution lines networks ballooned after 1994, as costs fell with no pass-through to prices</vt:lpstr>
      <vt:lpstr>Here’s how it was supposed to work:</vt:lpstr>
      <vt:lpstr>PowerPoint Presentation</vt:lpstr>
      <vt:lpstr>PowerPoint Presentation</vt:lpstr>
      <vt:lpstr>PowerPoint Presentation</vt:lpstr>
      <vt:lpstr>These are not trivial sums relative to the economy as a whole</vt:lpstr>
      <vt:lpstr>PowerPoint Presentation</vt:lpstr>
      <vt:lpstr>PowerPoint Presentation</vt:lpstr>
      <vt:lpstr>PowerPoint Presentation</vt:lpstr>
      <vt:lpstr>In summary</vt:lpstr>
      <vt:lpstr>When are profits excessive?</vt:lpstr>
      <vt:lpstr>Where can excess profits arise?</vt:lpstr>
      <vt:lpstr>PowerPoint Presentation</vt:lpstr>
      <vt:lpstr>Generation rents</vt:lpstr>
      <vt:lpstr>Here’s the supply/demand diagram for an increasing-cost industry with low-cost and high-cost producers: </vt:lpstr>
      <vt:lpstr>Here’s the supply/demand diagram for an increasing-cost industry with low-cost and high-cost producers: </vt:lpstr>
      <vt:lpstr>Here’s the supply/demand diagram for an increasing-cost industry with low-cost and high-cost producers: </vt:lpstr>
      <vt:lpstr>Here’s the supply/demand diagram for an increasing-cost industry with low-cost and high-cost producers: </vt:lpstr>
      <vt:lpstr>Here’s the supply/demand diagram for an increasing-cost industry with low-cost and high-cost producers: </vt:lpstr>
      <vt:lpstr>Here’s the supply/demand diagram for an increasing-cost industry with low-cost and high-cost producers: </vt:lpstr>
      <vt:lpstr>With both a carbon charge on non-renewable generation and market manipulation:</vt:lpstr>
      <vt:lpstr>Casting our minds back twenty years….</vt:lpstr>
      <vt:lpstr>PowerPoint Presentation</vt:lpstr>
      <vt:lpstr>Bertram and Twaddle 2005 on distribution lines excess profits</vt:lpstr>
      <vt:lpstr>PowerPoint Presentation</vt:lpstr>
      <vt:lpstr>Model 1: revaluations are allowed by counted as income (accrued capital gains):</vt:lpstr>
      <vt:lpstr>Model 2: WACC can be earned only on historic cost of assets</vt:lpstr>
      <vt:lpstr>PowerPoint Presentation</vt:lpstr>
      <vt:lpstr>PowerPoint Presentation</vt:lpstr>
      <vt:lpstr>PowerPoint Presentation</vt:lpstr>
      <vt:lpstr>Some issues with the current regulatory model</vt:lpstr>
      <vt:lpstr>Conclusion</vt:lpstr>
      <vt:lpstr>End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32</cp:revision>
  <dcterms:created xsi:type="dcterms:W3CDTF">2019-06-30T01:14:14Z</dcterms:created>
  <dcterms:modified xsi:type="dcterms:W3CDTF">2020-04-25T04:06:53Z</dcterms:modified>
</cp:coreProperties>
</file>