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86"/>
  </p:notesMasterIdLst>
  <p:sldIdLst>
    <p:sldId id="256" r:id="rId2"/>
    <p:sldId id="409" r:id="rId3"/>
    <p:sldId id="410" r:id="rId4"/>
    <p:sldId id="369" r:id="rId5"/>
    <p:sldId id="561" r:id="rId6"/>
    <p:sldId id="557" r:id="rId7"/>
    <p:sldId id="462" r:id="rId8"/>
    <p:sldId id="377" r:id="rId9"/>
    <p:sldId id="349" r:id="rId10"/>
    <p:sldId id="554" r:id="rId11"/>
    <p:sldId id="552" r:id="rId12"/>
    <p:sldId id="553" r:id="rId13"/>
    <p:sldId id="555" r:id="rId14"/>
    <p:sldId id="556" r:id="rId15"/>
    <p:sldId id="285" r:id="rId16"/>
    <p:sldId id="577" r:id="rId17"/>
    <p:sldId id="308" r:id="rId18"/>
    <p:sldId id="309" r:id="rId19"/>
    <p:sldId id="367" r:id="rId20"/>
    <p:sldId id="563" r:id="rId21"/>
    <p:sldId id="463" r:id="rId22"/>
    <p:sldId id="408" r:id="rId23"/>
    <p:sldId id="564" r:id="rId24"/>
    <p:sldId id="562" r:id="rId25"/>
    <p:sldId id="578" r:id="rId26"/>
    <p:sldId id="572" r:id="rId27"/>
    <p:sldId id="433" r:id="rId28"/>
    <p:sldId id="573" r:id="rId29"/>
    <p:sldId id="420" r:id="rId30"/>
    <p:sldId id="464" r:id="rId31"/>
    <p:sldId id="368" r:id="rId32"/>
    <p:sldId id="257" r:id="rId33"/>
    <p:sldId id="263" r:id="rId34"/>
    <p:sldId id="264" r:id="rId35"/>
    <p:sldId id="265" r:id="rId36"/>
    <p:sldId id="269" r:id="rId37"/>
    <p:sldId id="288" r:id="rId38"/>
    <p:sldId id="289" r:id="rId39"/>
    <p:sldId id="290" r:id="rId40"/>
    <p:sldId id="570" r:id="rId41"/>
    <p:sldId id="270" r:id="rId42"/>
    <p:sldId id="271" r:id="rId43"/>
    <p:sldId id="465" r:id="rId44"/>
    <p:sldId id="261" r:id="rId45"/>
    <p:sldId id="407" r:id="rId46"/>
    <p:sldId id="544" r:id="rId47"/>
    <p:sldId id="545" r:id="rId48"/>
    <p:sldId id="546" r:id="rId49"/>
    <p:sldId id="411" r:id="rId50"/>
    <p:sldId id="515" r:id="rId51"/>
    <p:sldId id="466" r:id="rId52"/>
    <p:sldId id="518" r:id="rId53"/>
    <p:sldId id="517" r:id="rId54"/>
    <p:sldId id="539" r:id="rId55"/>
    <p:sldId id="543" r:id="rId56"/>
    <p:sldId id="520" r:id="rId57"/>
    <p:sldId id="541" r:id="rId58"/>
    <p:sldId id="542" r:id="rId59"/>
    <p:sldId id="533" r:id="rId60"/>
    <p:sldId id="524" r:id="rId61"/>
    <p:sldId id="571" r:id="rId62"/>
    <p:sldId id="568" r:id="rId63"/>
    <p:sldId id="582" r:id="rId64"/>
    <p:sldId id="569" r:id="rId65"/>
    <p:sldId id="485" r:id="rId66"/>
    <p:sldId id="486" r:id="rId67"/>
    <p:sldId id="513" r:id="rId68"/>
    <p:sldId id="512" r:id="rId69"/>
    <p:sldId id="300" r:id="rId70"/>
    <p:sldId id="559" r:id="rId71"/>
    <p:sldId id="272" r:id="rId72"/>
    <p:sldId id="273" r:id="rId73"/>
    <p:sldId id="274" r:id="rId74"/>
    <p:sldId id="315" r:id="rId75"/>
    <p:sldId id="418" r:id="rId76"/>
    <p:sldId id="422" r:id="rId77"/>
    <p:sldId id="501" r:id="rId78"/>
    <p:sldId id="536" r:id="rId79"/>
    <p:sldId id="459" r:id="rId80"/>
    <p:sldId id="535" r:id="rId81"/>
    <p:sldId id="460" r:id="rId82"/>
    <p:sldId id="514" r:id="rId83"/>
    <p:sldId id="435" r:id="rId84"/>
    <p:sldId id="579" r:id="rId85"/>
  </p:sldIdLst>
  <p:sldSz cx="12192000" cy="6858000"/>
  <p:notesSz cx="6797675" cy="9928225"/>
  <p:custDataLst>
    <p:tags r:id="rId8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wner" initials="O" lastIdx="3" clrIdx="0">
    <p:extLst>
      <p:ext uri="{19B8F6BF-5375-455C-9EA6-DF929625EA0E}">
        <p15:presenceInfo xmlns:p15="http://schemas.microsoft.com/office/powerpoint/2012/main" userId="Own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80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4" autoAdjust="0"/>
    <p:restoredTop sz="94660"/>
  </p:normalViewPr>
  <p:slideViewPr>
    <p:cSldViewPr snapToGrid="0">
      <p:cViewPr varScale="1">
        <p:scale>
          <a:sx n="53" d="100"/>
          <a:sy n="53" d="100"/>
        </p:scale>
        <p:origin x="90" y="107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gs" Target="tags/tag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8804998E-B3FA-47F7-A834-EF9F3B92CF02}" type="datetimeFigureOut">
              <a:rPr lang="en-US" smtClean="0"/>
              <a:t>12/16/2022</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4E352DDC-787D-49E7-9823-53C1FCE66CEB}" type="slidenum">
              <a:rPr lang="en-US" smtClean="0"/>
              <a:t>‹#›</a:t>
            </a:fld>
            <a:endParaRPr lang="en-US"/>
          </a:p>
        </p:txBody>
      </p:sp>
    </p:spTree>
    <p:extLst>
      <p:ext uri="{BB962C8B-B14F-4D97-AF65-F5344CB8AC3E}">
        <p14:creationId xmlns:p14="http://schemas.microsoft.com/office/powerpoint/2010/main" val="1281921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352DDC-787D-49E7-9823-53C1FCE66CEB}" type="slidenum">
              <a:rPr lang="en-US" smtClean="0"/>
              <a:t>1</a:t>
            </a:fld>
            <a:endParaRPr lang="en-US"/>
          </a:p>
        </p:txBody>
      </p:sp>
    </p:spTree>
    <p:extLst>
      <p:ext uri="{BB962C8B-B14F-4D97-AF65-F5344CB8AC3E}">
        <p14:creationId xmlns:p14="http://schemas.microsoft.com/office/powerpoint/2010/main" val="4034644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Geoff Bertram Takaka U3A  December 9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dirty="0"/>
              <a:t>Click to edit Master title style</a:t>
            </a:r>
          </a:p>
        </p:txBody>
      </p:sp>
      <p:sp>
        <p:nvSpPr>
          <p:cNvPr id="3" name="Content Placeholder 2"/>
          <p:cNvSpPr>
            <a:spLocks noGrp="1"/>
          </p:cNvSpPr>
          <p:nvPr>
            <p:ph idx="1"/>
          </p:nvPr>
        </p:nvSpPr>
        <p:spPr>
          <a:xfrm>
            <a:off x="677334" y="2186226"/>
            <a:ext cx="8596668" cy="3880773"/>
          </a:xfrm>
        </p:spPr>
        <p:txBody>
          <a:bodyPr/>
          <a:lstStyle>
            <a:lvl1pPr marL="0" indent="0">
              <a:buFont typeface="Arial" panose="020B0604020202020204" pitchFamily="34" charset="0"/>
              <a:buNone/>
              <a:defRPr>
                <a:solidFill>
                  <a:schemeClr val="tx1"/>
                </a:solidFill>
              </a:defRPr>
            </a:lvl1pPr>
            <a:lvl2pPr marL="457200" indent="0">
              <a:buFont typeface="Arial" panose="020B0604020202020204" pitchFamily="34" charset="0"/>
              <a:buNone/>
              <a:defRPr>
                <a:solidFill>
                  <a:schemeClr val="tx1"/>
                </a:solidFill>
              </a:defRPr>
            </a:lvl2pPr>
            <a:lvl3pPr marL="914400" indent="0">
              <a:buFont typeface="Arial" panose="020B0604020202020204" pitchFamily="34" charset="0"/>
              <a:buNone/>
              <a:defRPr>
                <a:solidFill>
                  <a:schemeClr val="tx1"/>
                </a:solidFill>
              </a:defRPr>
            </a:lvl3pPr>
            <a:lvl4pPr marL="1371600" indent="0">
              <a:buFont typeface="Arial" panose="020B0604020202020204" pitchFamily="34" charset="0"/>
              <a:buNone/>
              <a:defRPr>
                <a:solidFill>
                  <a:schemeClr val="tx1"/>
                </a:solidFill>
              </a:defRPr>
            </a:lvl4pPr>
            <a:lvl5pPr marL="1828800" indent="0">
              <a:buFont typeface="Arial" panose="020B0604020202020204" pitchFamily="34" charset="0"/>
              <a:buNone/>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2258306" y="6406487"/>
            <a:ext cx="6297612" cy="365125"/>
          </a:xfrm>
        </p:spPr>
        <p:txBody>
          <a:bodyPr/>
          <a:lstStyle>
            <a:lvl1pPr algn="ctr">
              <a:defRPr sz="1100">
                <a:solidFill>
                  <a:schemeClr val="tx1"/>
                </a:solidFill>
              </a:defRPr>
            </a:lvl1pPr>
          </a:lstStyle>
          <a:p>
            <a:r>
              <a:rPr lang="en-US"/>
              <a:t>Geoff Bertram Takaka U3A  December 9 2022</a:t>
            </a:r>
            <a:endParaRPr lang="en-US" dirty="0"/>
          </a:p>
        </p:txBody>
      </p:sp>
      <p:sp>
        <p:nvSpPr>
          <p:cNvPr id="6" name="Slide Number Placeholder 5"/>
          <p:cNvSpPr>
            <a:spLocks noGrp="1"/>
          </p:cNvSpPr>
          <p:nvPr>
            <p:ph type="sldNum" sz="quarter" idx="12"/>
          </p:nvPr>
        </p:nvSpPr>
        <p:spPr>
          <a:xfrm>
            <a:off x="11079155" y="6331919"/>
            <a:ext cx="683339" cy="365125"/>
          </a:xfrm>
        </p:spPr>
        <p:txBody>
          <a:bodyPr/>
          <a:lstStyle>
            <a:lvl1pPr>
              <a:defRPr sz="1400" b="0">
                <a:solidFill>
                  <a:schemeClr val="tx1"/>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Geoff Bertram Takaka U3A  December 9 2022</a:t>
            </a:r>
            <a:endParaRPr lang="en-US" dirty="0"/>
          </a:p>
        </p:txBody>
      </p:sp>
      <p:sp>
        <p:nvSpPr>
          <p:cNvPr id="6" name="Slide Number Placeholder 5"/>
          <p:cNvSpPr>
            <a:spLocks noGrp="1"/>
          </p:cNvSpPr>
          <p:nvPr>
            <p:ph type="sldNum" sz="quarter" idx="12"/>
          </p:nvPr>
        </p:nvSpPr>
        <p:spPr/>
        <p:txBody>
          <a:bodyPr/>
          <a:lstStyle>
            <a:lvl1pPr>
              <a:defRPr sz="3200">
                <a:solidFill>
                  <a:schemeClr val="tx1"/>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Geoff Bertram Takaka U3A  December 9 2022</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a:t>Geoff Bertram Takaka U3A  December 9 2022</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4" name="Footer Placeholder 3"/>
          <p:cNvSpPr>
            <a:spLocks noGrp="1"/>
          </p:cNvSpPr>
          <p:nvPr>
            <p:ph type="ftr" sz="quarter" idx="11"/>
          </p:nvPr>
        </p:nvSpPr>
        <p:spPr>
          <a:xfrm>
            <a:off x="1086909" y="6041361"/>
            <a:ext cx="6297612" cy="365125"/>
          </a:xfrm>
        </p:spPr>
        <p:txBody>
          <a:bodyPr/>
          <a:lstStyle>
            <a:lvl1pPr algn="ctr">
              <a:defRPr sz="1200">
                <a:solidFill>
                  <a:schemeClr val="tx2">
                    <a:lumMod val="60000"/>
                    <a:lumOff val="40000"/>
                  </a:schemeClr>
                </a:solidFill>
              </a:defRPr>
            </a:lvl1pPr>
          </a:lstStyle>
          <a:p>
            <a:r>
              <a:rPr lang="en-US"/>
              <a:t>Geoff Bertram Takaka U3A  December 9 2022</a:t>
            </a:r>
            <a:endParaRPr lang="en-US" dirty="0"/>
          </a:p>
        </p:txBody>
      </p:sp>
      <p:sp>
        <p:nvSpPr>
          <p:cNvPr id="5" name="Slide Number Placeholder 4"/>
          <p:cNvSpPr>
            <a:spLocks noGrp="1"/>
          </p:cNvSpPr>
          <p:nvPr>
            <p:ph type="sldNum" sz="quarter" idx="12"/>
          </p:nvPr>
        </p:nvSpPr>
        <p:spPr>
          <a:xfrm>
            <a:off x="10952863" y="6223924"/>
            <a:ext cx="683339" cy="365125"/>
          </a:xfrm>
        </p:spPr>
        <p:txBody>
          <a:bodyPr/>
          <a:lstStyle>
            <a:lvl1pPr>
              <a:defRPr b="1">
                <a:solidFill>
                  <a:schemeClr val="tx1"/>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a:xfrm>
            <a:off x="2078751" y="6406487"/>
            <a:ext cx="6297612" cy="365125"/>
          </a:xfrm>
        </p:spPr>
        <p:txBody>
          <a:bodyPr/>
          <a:lstStyle>
            <a:lvl1pPr algn="ctr">
              <a:defRPr/>
            </a:lvl1pPr>
          </a:lstStyle>
          <a:p>
            <a:r>
              <a:rPr lang="en-US"/>
              <a:t>Geoff Bertram Takaka U3A  December 9 2022</a:t>
            </a:r>
            <a:endParaRPr lang="en-US" dirty="0"/>
          </a:p>
        </p:txBody>
      </p:sp>
      <p:sp>
        <p:nvSpPr>
          <p:cNvPr id="4" name="Slide Number Placeholder 3"/>
          <p:cNvSpPr>
            <a:spLocks noGrp="1"/>
          </p:cNvSpPr>
          <p:nvPr>
            <p:ph type="sldNum" sz="quarter" idx="12"/>
          </p:nvPr>
        </p:nvSpPr>
        <p:spPr>
          <a:xfrm>
            <a:off x="11172996" y="6024824"/>
            <a:ext cx="683339" cy="365125"/>
          </a:xfrm>
        </p:spPr>
        <p:txBody>
          <a:bodyPr/>
          <a:lstStyle>
            <a:lvl1pPr>
              <a:defRPr sz="2000">
                <a:solidFill>
                  <a:schemeClr val="tx1"/>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Geoff Bertram Takaka U3A  December 9 2022</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Geoff Bertram Takaka U3A  December 9 2022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Geoff Bertram Takaka U3A  December 9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Geoff Bertram Takaka U3A  December 9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Geoff Bertram Takaka U3A  December 9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Geoff Bertram Takaka U3A  December 9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Geoff Bertram Takaka U3A  December 9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Geoff Bertram Takaka U3A  December 9 2022</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Geoff Bertram Takaka U3A  December 9 2022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Geoff Bertram Takaka U3A  December 9 2022</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mc:AlternateContent xmlns:mc="http://schemas.openxmlformats.org/markup-compatibility/2006" xmlns:p14="http://schemas.microsoft.com/office/powerpoint/2010/main">
    <mc:Choice Requires="p14">
      <p:transition spd="slow" p14:dur="2000">
        <p:sndAc>
          <p:endSnd/>
        </p:sndAc>
      </p:transition>
    </mc:Choice>
    <mc:Fallback xmlns="">
      <p:transition spd="slow">
        <p:sndAc>
          <p:endSnd/>
        </p:sndAc>
      </p:transition>
    </mc:Fallback>
  </mc:AlternateContent>
  <p:hf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eoffbertram.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doi.org/10.1787/data-00444-en"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www.mfe.govt.nz/ets/market-info-portal" TargetMode="External"/><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environment.govt.nz/assets/publications/8-BRF-213-Consistency-of-NDC1-with-efforts-to-limitglobal-warming-to-1.5-degrees.pdf" TargetMode="External"/><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hyperlink" Target="https://www.ea.govt.nz/assets/dms-assets/30/Inefficient-Price-Discrimination-in-very-large-electricity-contracts-Consultation-paper.pdf" TargetMode="External"/><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hyperlink" Target="https://www.mbie.govt.nz/assets/Data-Files/Energy/nz-energy-quarterly-and-energy-in-nz/electricity.xlsx" TargetMode="External"/><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www.epa.govt.nz/assets/Uploads/Documents/Emissions-Trading-Scheme/Reports/Industrial-Allocations/Industrial-Allocations-Final-Decisions.xlsx" TargetMode="External"/><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hyperlink" Target="https://en.wikipedia.org/wiki/New_Zealand_Emissions_Trading_Scheme#/media/File:NZU-NZ-emission-unit-720by540.svg" TargetMode="External"/><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7568" y="2032192"/>
            <a:ext cx="7766936" cy="1646302"/>
          </a:xfrm>
        </p:spPr>
        <p:txBody>
          <a:bodyPr/>
          <a:lstStyle/>
          <a:p>
            <a:pPr algn="ctr"/>
            <a:r>
              <a:rPr lang="en-NZ" sz="2400" dirty="0">
                <a:solidFill>
                  <a:schemeClr val="tx1"/>
                </a:solidFill>
              </a:rPr>
              <a:t>Electricity and climate change : two intertwined policy problems</a:t>
            </a:r>
            <a:br>
              <a:rPr lang="en-NZ" sz="2400" dirty="0">
                <a:solidFill>
                  <a:schemeClr val="tx1"/>
                </a:solidFill>
              </a:rPr>
            </a:br>
            <a:br>
              <a:rPr lang="en-NZ" sz="2400" dirty="0">
                <a:solidFill>
                  <a:schemeClr val="tx1"/>
                </a:solidFill>
              </a:rPr>
            </a:br>
            <a:r>
              <a:rPr lang="en-NZ" sz="2000" dirty="0">
                <a:solidFill>
                  <a:schemeClr val="tx1"/>
                </a:solidFill>
              </a:rPr>
              <a:t>Talk for </a:t>
            </a:r>
            <a:r>
              <a:rPr lang="en-NZ" sz="2000" dirty="0" err="1">
                <a:solidFill>
                  <a:schemeClr val="tx1"/>
                </a:solidFill>
              </a:rPr>
              <a:t>Takaka</a:t>
            </a:r>
            <a:r>
              <a:rPr lang="en-NZ" sz="2000" dirty="0">
                <a:solidFill>
                  <a:schemeClr val="tx1"/>
                </a:solidFill>
              </a:rPr>
              <a:t> U3A</a:t>
            </a:r>
            <a:br>
              <a:rPr lang="en-NZ" sz="2000" dirty="0">
                <a:solidFill>
                  <a:schemeClr val="tx1"/>
                </a:solidFill>
              </a:rPr>
            </a:br>
            <a:r>
              <a:rPr lang="en-NZ" sz="2000" dirty="0">
                <a:solidFill>
                  <a:schemeClr val="tx1"/>
                </a:solidFill>
              </a:rPr>
              <a:t>9 December 2022</a:t>
            </a:r>
            <a:br>
              <a:rPr lang="en-NZ" sz="2400" dirty="0">
                <a:solidFill>
                  <a:schemeClr val="tx1"/>
                </a:solidFill>
              </a:rPr>
            </a:br>
            <a:br>
              <a:rPr lang="en-NZ" sz="1600" dirty="0">
                <a:solidFill>
                  <a:schemeClr val="tx1"/>
                </a:solidFill>
              </a:rPr>
            </a:br>
            <a:br>
              <a:rPr lang="en-NZ" sz="1600" dirty="0">
                <a:solidFill>
                  <a:schemeClr val="tx1"/>
                </a:solidFill>
              </a:rPr>
            </a:br>
            <a:endParaRPr lang="en-NZ" sz="1600" dirty="0">
              <a:solidFill>
                <a:schemeClr val="tx1"/>
              </a:solidFill>
            </a:endParaRPr>
          </a:p>
        </p:txBody>
      </p:sp>
      <p:sp>
        <p:nvSpPr>
          <p:cNvPr id="3" name="Subtitle 2"/>
          <p:cNvSpPr>
            <a:spLocks noGrp="1"/>
          </p:cNvSpPr>
          <p:nvPr>
            <p:ph type="subTitle" idx="1"/>
          </p:nvPr>
        </p:nvSpPr>
        <p:spPr>
          <a:xfrm>
            <a:off x="1266965" y="4728617"/>
            <a:ext cx="7766936" cy="1646303"/>
          </a:xfrm>
        </p:spPr>
        <p:txBody>
          <a:bodyPr>
            <a:normAutofit/>
          </a:bodyPr>
          <a:lstStyle/>
          <a:p>
            <a:pPr algn="ctr"/>
            <a:r>
              <a:rPr lang="en-US" sz="1600" dirty="0">
                <a:solidFill>
                  <a:schemeClr val="tx1"/>
                </a:solidFill>
              </a:rPr>
              <a:t>Geoff Bertram</a:t>
            </a:r>
          </a:p>
          <a:p>
            <a:pPr algn="ctr"/>
            <a:r>
              <a:rPr lang="en-US" sz="1600" dirty="0">
                <a:solidFill>
                  <a:schemeClr val="tx1"/>
                </a:solidFill>
              </a:rPr>
              <a:t>Institute for Governance and Policy Studies</a:t>
            </a:r>
          </a:p>
          <a:p>
            <a:pPr algn="ctr"/>
            <a:r>
              <a:rPr lang="en-US" sz="1600" dirty="0">
                <a:solidFill>
                  <a:schemeClr val="tx1"/>
                </a:solidFill>
              </a:rPr>
              <a:t>Victoria University of Wellington </a:t>
            </a:r>
          </a:p>
          <a:p>
            <a:pPr algn="ctr"/>
            <a:r>
              <a:rPr lang="en-US" sz="1600" dirty="0">
                <a:solidFill>
                  <a:schemeClr val="tx1"/>
                </a:solidFill>
              </a:rPr>
              <a:t>My website: </a:t>
            </a:r>
            <a:r>
              <a:rPr lang="en-US" sz="1600" dirty="0">
                <a:solidFill>
                  <a:srgbClr val="0070C0"/>
                </a:solidFill>
                <a:hlinkClick r:id="rId3">
                  <a:extLst>
                    <a:ext uri="{A12FA001-AC4F-418D-AE19-62706E023703}">
                      <ahyp:hlinkClr xmlns:ahyp="http://schemas.microsoft.com/office/drawing/2018/hyperlinkcolor" val="tx"/>
                    </a:ext>
                  </a:extLst>
                </a:hlinkClick>
              </a:rPr>
              <a:t>www.geoffbertram.com</a:t>
            </a:r>
            <a:r>
              <a:rPr lang="en-US" sz="1600" dirty="0">
                <a:solidFill>
                  <a:srgbClr val="0070C0"/>
                </a:solidFill>
              </a:rPr>
              <a:t> </a:t>
            </a:r>
          </a:p>
        </p:txBody>
      </p:sp>
    </p:spTree>
    <p:extLst>
      <p:ext uri="{BB962C8B-B14F-4D97-AF65-F5344CB8AC3E}">
        <p14:creationId xmlns:p14="http://schemas.microsoft.com/office/powerpoint/2010/main" val="521040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43FAB9-C22D-4BCE-8C71-01E153507D50}"/>
              </a:ext>
            </a:extLst>
          </p:cNvPr>
          <p:cNvSpPr>
            <a:spLocks noGrp="1"/>
          </p:cNvSpPr>
          <p:nvPr>
            <p:ph type="title"/>
          </p:nvPr>
        </p:nvSpPr>
        <p:spPr>
          <a:xfrm>
            <a:off x="3000375" y="284399"/>
            <a:ext cx="2190750" cy="756494"/>
          </a:xfrm>
        </p:spPr>
        <p:txBody>
          <a:bodyPr>
            <a:normAutofit/>
          </a:bodyPr>
          <a:lstStyle/>
          <a:p>
            <a:pPr algn="ctr"/>
            <a:r>
              <a:rPr lang="en-US" sz="3200" dirty="0"/>
              <a:t>Agenda</a:t>
            </a:r>
            <a:endParaRPr lang="en-NZ" sz="3200" dirty="0"/>
          </a:p>
        </p:txBody>
      </p:sp>
      <p:sp>
        <p:nvSpPr>
          <p:cNvPr id="5" name="Content Placeholder 4">
            <a:extLst>
              <a:ext uri="{FF2B5EF4-FFF2-40B4-BE49-F238E27FC236}">
                <a16:creationId xmlns:a16="http://schemas.microsoft.com/office/drawing/2014/main" id="{2C506734-E2D9-4594-B5CC-A83C57C61C8A}"/>
              </a:ext>
            </a:extLst>
          </p:cNvPr>
          <p:cNvSpPr>
            <a:spLocks noGrp="1"/>
          </p:cNvSpPr>
          <p:nvPr>
            <p:ph idx="1"/>
          </p:nvPr>
        </p:nvSpPr>
        <p:spPr>
          <a:xfrm>
            <a:off x="962499" y="1424003"/>
            <a:ext cx="7458952" cy="4581140"/>
          </a:xfrm>
        </p:spPr>
        <p:txBody>
          <a:bodyPr>
            <a:noAutofit/>
          </a:bodyPr>
          <a:lstStyle/>
          <a:p>
            <a:pPr>
              <a:spcAft>
                <a:spcPts val="4050"/>
              </a:spcAft>
            </a:pPr>
            <a:r>
              <a:rPr lang="en-US" sz="2000" dirty="0"/>
              <a:t>Electricity sector “reform” – neoliberal promises versus real-world outcomes</a:t>
            </a:r>
          </a:p>
          <a:p>
            <a:pPr>
              <a:spcAft>
                <a:spcPts val="4050"/>
              </a:spcAft>
            </a:pPr>
            <a:r>
              <a:rPr lang="en-US" sz="2000" dirty="0"/>
              <a:t>The NZ Emissions Trading Scheme as a market-mechanism-based way of pricing carbon: neoliberal promises versus real-world outcomes</a:t>
            </a:r>
          </a:p>
          <a:p>
            <a:pPr>
              <a:spcAft>
                <a:spcPts val="4050"/>
              </a:spcAft>
            </a:pPr>
            <a:r>
              <a:rPr lang="en-US" sz="2000" dirty="0"/>
              <a:t>Interaction of the market with the corporate-captured and ineffective ETS </a:t>
            </a:r>
          </a:p>
          <a:p>
            <a:pPr>
              <a:spcAft>
                <a:spcPts val="4050"/>
              </a:spcAft>
            </a:pPr>
            <a:r>
              <a:rPr lang="en-US" sz="2000" dirty="0"/>
              <a:t>Some comments on policy options</a:t>
            </a:r>
            <a:endParaRPr lang="en-NZ" sz="2000" dirty="0"/>
          </a:p>
        </p:txBody>
      </p:sp>
      <p:sp>
        <p:nvSpPr>
          <p:cNvPr id="2" name="Footer Placeholder 1">
            <a:extLst>
              <a:ext uri="{FF2B5EF4-FFF2-40B4-BE49-F238E27FC236}">
                <a16:creationId xmlns:a16="http://schemas.microsoft.com/office/drawing/2014/main" id="{196452E1-22DB-4A2F-8EF7-749B94116FBA}"/>
              </a:ext>
            </a:extLst>
          </p:cNvPr>
          <p:cNvSpPr>
            <a:spLocks noGrp="1"/>
          </p:cNvSpPr>
          <p:nvPr>
            <p:ph type="ftr" sz="quarter" idx="11"/>
          </p:nvPr>
        </p:nvSpPr>
        <p:spPr>
          <a:xfrm>
            <a:off x="4473102" y="6014870"/>
            <a:ext cx="2895600" cy="365125"/>
          </a:xfrm>
        </p:spPr>
        <p:txBody>
          <a:bodyPr/>
          <a:lstStyle/>
          <a:p>
            <a:r>
              <a:rPr lang="en-NZ">
                <a:solidFill>
                  <a:schemeClr val="bg1"/>
                </a:solidFill>
              </a:rPr>
              <a:t>Geoff Bertram Takaka U3A  December 9 2022</a:t>
            </a:r>
            <a:endParaRPr lang="en-US" dirty="0">
              <a:solidFill>
                <a:schemeClr val="bg1"/>
              </a:solidFill>
            </a:endParaRPr>
          </a:p>
        </p:txBody>
      </p:sp>
      <p:sp>
        <p:nvSpPr>
          <p:cNvPr id="3" name="Slide Number Placeholder 2">
            <a:extLst>
              <a:ext uri="{FF2B5EF4-FFF2-40B4-BE49-F238E27FC236}">
                <a16:creationId xmlns:a16="http://schemas.microsoft.com/office/drawing/2014/main" id="{B94B80F4-811C-4CB2-A4EC-FF735817482D}"/>
              </a:ext>
            </a:extLst>
          </p:cNvPr>
          <p:cNvSpPr>
            <a:spLocks noGrp="1"/>
          </p:cNvSpPr>
          <p:nvPr>
            <p:ph type="sldNum" sz="quarter" idx="12"/>
          </p:nvPr>
        </p:nvSpPr>
        <p:spPr>
          <a:xfrm>
            <a:off x="4691975" y="6389722"/>
            <a:ext cx="2133600" cy="365125"/>
          </a:xfrm>
        </p:spPr>
        <p:txBody>
          <a:bodyPr/>
          <a:lstStyle/>
          <a:p>
            <a:pPr algn="ctr"/>
            <a:fld id="{D57F1E4F-1CFF-5643-939E-217C01CDF565}" type="slidenum">
              <a:rPr lang="en-US" sz="1800">
                <a:solidFill>
                  <a:schemeClr val="bg1"/>
                </a:solidFill>
              </a:rPr>
              <a:pPr algn="ctr"/>
              <a:t>2</a:t>
            </a:fld>
            <a:endParaRPr lang="en-US" sz="1800" dirty="0">
              <a:solidFill>
                <a:schemeClr val="bg1"/>
              </a:solidFill>
            </a:endParaRPr>
          </a:p>
        </p:txBody>
      </p:sp>
      <p:sp>
        <p:nvSpPr>
          <p:cNvPr id="6" name="Footer Placeholder 3">
            <a:extLst>
              <a:ext uri="{FF2B5EF4-FFF2-40B4-BE49-F238E27FC236}">
                <a16:creationId xmlns:a16="http://schemas.microsoft.com/office/drawing/2014/main" id="{6F1B8ACD-495A-5F12-DC4D-0975053A5E5F}"/>
              </a:ext>
            </a:extLst>
          </p:cNvPr>
          <p:cNvSpPr txBox="1">
            <a:spLocks/>
          </p:cNvSpPr>
          <p:nvPr/>
        </p:nvSpPr>
        <p:spPr>
          <a:xfrm>
            <a:off x="2267831" y="6331919"/>
            <a:ext cx="6297612" cy="365125"/>
          </a:xfrm>
          <a:prstGeom prst="rect">
            <a:avLst/>
          </a:prstGeom>
        </p:spPr>
        <p:txBody>
          <a:bodyPr vert="horz" lIns="91440" tIns="45720" rIns="91440" bIns="45720" rtlCol="0" anchor="ctr"/>
          <a:lstStyle>
            <a:defPPr>
              <a:defRPr lang="en-US"/>
            </a:defPPr>
            <a:lvl1pPr marL="0" algn="ctr" defTabSz="457200" rtl="0" eaLnBrk="1" latinLnBrk="0" hangingPunct="1">
              <a:defRPr sz="11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NZ"/>
              <a:t>Geoff Bertram Takaka U3A 9 December 2022</a:t>
            </a:r>
            <a:endParaRPr lang="en-US" dirty="0"/>
          </a:p>
        </p:txBody>
      </p:sp>
      <p:sp>
        <p:nvSpPr>
          <p:cNvPr id="7" name="Slide Number Placeholder 4">
            <a:extLst>
              <a:ext uri="{FF2B5EF4-FFF2-40B4-BE49-F238E27FC236}">
                <a16:creationId xmlns:a16="http://schemas.microsoft.com/office/drawing/2014/main" id="{DE1B836F-6E54-BABA-BA30-AEABB2C1DED8}"/>
              </a:ext>
            </a:extLst>
          </p:cNvPr>
          <p:cNvSpPr txBox="1">
            <a:spLocks/>
          </p:cNvSpPr>
          <p:nvPr/>
        </p:nvSpPr>
        <p:spPr>
          <a:xfrm>
            <a:off x="11079155" y="6331919"/>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1400" b="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ED95122-A112-0844-98BC-D2A9AE745818}" type="slidenum">
              <a:rPr lang="en-US" smtClean="0"/>
              <a:pPr/>
              <a:t>2</a:t>
            </a:fld>
            <a:endParaRPr lang="en-US"/>
          </a:p>
        </p:txBody>
      </p:sp>
    </p:spTree>
    <p:extLst>
      <p:ext uri="{BB962C8B-B14F-4D97-AF65-F5344CB8AC3E}">
        <p14:creationId xmlns:p14="http://schemas.microsoft.com/office/powerpoint/2010/main" val="741201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D8C8030-DF48-4320-8B39-5DB0CF88B5C4}"/>
              </a:ext>
            </a:extLst>
          </p:cNvPr>
          <p:cNvSpPr txBox="1">
            <a:spLocks/>
          </p:cNvSpPr>
          <p:nvPr/>
        </p:nvSpPr>
        <p:spPr>
          <a:xfrm>
            <a:off x="565420" y="134632"/>
            <a:ext cx="7193352" cy="994172"/>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NZ" sz="2700" dirty="0"/>
              <a:t>The big promise from the electricity “reformers”</a:t>
            </a:r>
          </a:p>
        </p:txBody>
      </p:sp>
      <p:sp>
        <p:nvSpPr>
          <p:cNvPr id="4" name="Content Placeholder 2">
            <a:extLst>
              <a:ext uri="{FF2B5EF4-FFF2-40B4-BE49-F238E27FC236}">
                <a16:creationId xmlns:a16="http://schemas.microsoft.com/office/drawing/2014/main" id="{81594CEC-F780-40FD-AADB-2E11A8D0E578}"/>
              </a:ext>
            </a:extLst>
          </p:cNvPr>
          <p:cNvSpPr txBox="1">
            <a:spLocks/>
          </p:cNvSpPr>
          <p:nvPr/>
        </p:nvSpPr>
        <p:spPr>
          <a:xfrm>
            <a:off x="739506" y="1291516"/>
            <a:ext cx="8480694" cy="4274968"/>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NZ" sz="2000" dirty="0"/>
              <a:t>Back in the 1980s the proposition was that corporatizing, reorganising, and where possible privatising electricity, would bring gains for consumers because</a:t>
            </a:r>
          </a:p>
          <a:p>
            <a:pPr marL="0" indent="0">
              <a:buNone/>
            </a:pPr>
            <a:endParaRPr lang="en-NZ" sz="2000" dirty="0"/>
          </a:p>
          <a:p>
            <a:pPr lvl="1">
              <a:spcAft>
                <a:spcPts val="900"/>
              </a:spcAft>
            </a:pPr>
            <a:r>
              <a:rPr lang="en-NZ" sz="2000" dirty="0"/>
              <a:t>Commercial, profit-driven management would (1) raise efficiency and (2) cut costs</a:t>
            </a:r>
          </a:p>
          <a:p>
            <a:pPr lvl="1">
              <a:spcAft>
                <a:spcPts val="900"/>
              </a:spcAft>
            </a:pPr>
            <a:r>
              <a:rPr lang="en-NZ" sz="2000" dirty="0"/>
              <a:t>Competition (or appropriate regulation) would (3) force efficiency and productivity gains to be passed through to prices</a:t>
            </a:r>
          </a:p>
          <a:p>
            <a:pPr lvl="1">
              <a:spcAft>
                <a:spcPts val="900"/>
              </a:spcAft>
            </a:pPr>
            <a:r>
              <a:rPr lang="en-NZ" sz="2000" dirty="0"/>
              <a:t>Consumers would therefore enjoy better service and lower prices, while profits could rise under an SOE or private model – sharing the gains from more productive use of resources</a:t>
            </a:r>
          </a:p>
        </p:txBody>
      </p:sp>
      <p:sp>
        <p:nvSpPr>
          <p:cNvPr id="5" name="Footer Placeholder 4">
            <a:extLst>
              <a:ext uri="{FF2B5EF4-FFF2-40B4-BE49-F238E27FC236}">
                <a16:creationId xmlns:a16="http://schemas.microsoft.com/office/drawing/2014/main" id="{1D4F0E2E-D738-49CA-B993-4A3B2BDB7FA4}"/>
              </a:ext>
            </a:extLst>
          </p:cNvPr>
          <p:cNvSpPr>
            <a:spLocks noGrp="1"/>
          </p:cNvSpPr>
          <p:nvPr>
            <p:ph type="ftr" sz="quarter" idx="11"/>
          </p:nvPr>
        </p:nvSpPr>
        <p:spPr>
          <a:xfrm>
            <a:off x="4541196" y="6081063"/>
            <a:ext cx="2895600" cy="365125"/>
          </a:xfrm>
        </p:spPr>
        <p:txBody>
          <a:bodyPr/>
          <a:lstStyle/>
          <a:p>
            <a:r>
              <a:rPr lang="en-NZ">
                <a:solidFill>
                  <a:schemeClr val="bg1"/>
                </a:solidFill>
              </a:rPr>
              <a:t>Geoff Bertram Takaka U3A  December 9 2022</a:t>
            </a:r>
            <a:endParaRPr lang="en-US" dirty="0">
              <a:solidFill>
                <a:schemeClr val="bg1"/>
              </a:solidFill>
            </a:endParaRPr>
          </a:p>
        </p:txBody>
      </p:sp>
      <p:sp>
        <p:nvSpPr>
          <p:cNvPr id="6" name="Footer Placeholder 3">
            <a:extLst>
              <a:ext uri="{FF2B5EF4-FFF2-40B4-BE49-F238E27FC236}">
                <a16:creationId xmlns:a16="http://schemas.microsoft.com/office/drawing/2014/main" id="{D78C959D-72A5-1EF8-01E3-4C6CDC593837}"/>
              </a:ext>
            </a:extLst>
          </p:cNvPr>
          <p:cNvSpPr txBox="1">
            <a:spLocks/>
          </p:cNvSpPr>
          <p:nvPr/>
        </p:nvSpPr>
        <p:spPr>
          <a:xfrm>
            <a:off x="2258306" y="6406487"/>
            <a:ext cx="6297612"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NZ"/>
              <a:t>Geoff Bertram Takaka U3A 9 December 2022</a:t>
            </a:r>
            <a:endParaRPr lang="en-US" dirty="0"/>
          </a:p>
        </p:txBody>
      </p:sp>
      <p:sp>
        <p:nvSpPr>
          <p:cNvPr id="7" name="Slide Number Placeholder 4">
            <a:extLst>
              <a:ext uri="{FF2B5EF4-FFF2-40B4-BE49-F238E27FC236}">
                <a16:creationId xmlns:a16="http://schemas.microsoft.com/office/drawing/2014/main" id="{F0FA1447-CAB2-8378-5C81-6B150F128D16}"/>
              </a:ext>
            </a:extLst>
          </p:cNvPr>
          <p:cNvSpPr txBox="1">
            <a:spLocks/>
          </p:cNvSpPr>
          <p:nvPr/>
        </p:nvSpPr>
        <p:spPr>
          <a:xfrm>
            <a:off x="11079155" y="6331919"/>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ED95122-A112-0844-98BC-D2A9AE745818}" type="slidenum">
              <a:rPr lang="en-US" smtClean="0"/>
              <a:pPr/>
              <a:t>3</a:t>
            </a:fld>
            <a:endParaRPr lang="en-US" dirty="0"/>
          </a:p>
        </p:txBody>
      </p:sp>
    </p:spTree>
    <p:extLst>
      <p:ext uri="{BB962C8B-B14F-4D97-AF65-F5344CB8AC3E}">
        <p14:creationId xmlns:p14="http://schemas.microsoft.com/office/powerpoint/2010/main" val="3211223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CA3A2C61-1029-412A-886A-31A935E9290F}"/>
              </a:ext>
            </a:extLst>
          </p:cNvPr>
          <p:cNvSpPr>
            <a:spLocks noGrp="1"/>
          </p:cNvSpPr>
          <p:nvPr>
            <p:ph type="body" idx="1"/>
          </p:nvPr>
        </p:nvSpPr>
        <p:spPr>
          <a:xfrm>
            <a:off x="836611" y="601777"/>
            <a:ext cx="5157787" cy="463437"/>
          </a:xfrm>
        </p:spPr>
        <p:txBody>
          <a:bodyPr/>
          <a:lstStyle/>
          <a:p>
            <a:r>
              <a:rPr lang="en-NZ" dirty="0"/>
              <a:t>Before 1984</a:t>
            </a:r>
          </a:p>
        </p:txBody>
      </p:sp>
      <p:sp>
        <p:nvSpPr>
          <p:cNvPr id="9" name="Content Placeholder 8">
            <a:extLst>
              <a:ext uri="{FF2B5EF4-FFF2-40B4-BE49-F238E27FC236}">
                <a16:creationId xmlns:a16="http://schemas.microsoft.com/office/drawing/2014/main" id="{60E951A3-E7B9-4EFE-9BB9-A09FB577FB44}"/>
              </a:ext>
            </a:extLst>
          </p:cNvPr>
          <p:cNvSpPr>
            <a:spLocks noGrp="1"/>
          </p:cNvSpPr>
          <p:nvPr>
            <p:ph sz="half" idx="2"/>
          </p:nvPr>
        </p:nvSpPr>
        <p:spPr>
          <a:xfrm>
            <a:off x="741361" y="1393923"/>
            <a:ext cx="5157787" cy="4507820"/>
          </a:xfrm>
        </p:spPr>
        <p:txBody>
          <a:bodyPr>
            <a:normAutofit/>
          </a:bodyPr>
          <a:lstStyle/>
          <a:p>
            <a:pPr>
              <a:spcAft>
                <a:spcPts val="4200"/>
              </a:spcAft>
            </a:pPr>
            <a:r>
              <a:rPr lang="en-NZ" dirty="0">
                <a:solidFill>
                  <a:srgbClr val="008000"/>
                </a:solidFill>
              </a:rPr>
              <a:t>An “essential service” collectively provided </a:t>
            </a:r>
          </a:p>
          <a:p>
            <a:pPr>
              <a:spcAft>
                <a:spcPts val="4200"/>
              </a:spcAft>
            </a:pPr>
            <a:r>
              <a:rPr lang="en-NZ" dirty="0">
                <a:solidFill>
                  <a:srgbClr val="008000"/>
                </a:solidFill>
              </a:rPr>
              <a:t>Priced as cheaply as possible to households: wellbeing the goal</a:t>
            </a:r>
          </a:p>
          <a:p>
            <a:pPr>
              <a:spcAft>
                <a:spcPts val="4200"/>
              </a:spcAft>
            </a:pPr>
            <a:r>
              <a:rPr lang="en-NZ" dirty="0">
                <a:solidFill>
                  <a:srgbClr val="008000"/>
                </a:solidFill>
              </a:rPr>
              <a:t>Run by civil engineers committed to optimal planned outcomes</a:t>
            </a:r>
          </a:p>
          <a:p>
            <a:pPr>
              <a:spcAft>
                <a:spcPts val="4200"/>
              </a:spcAft>
            </a:pPr>
            <a:r>
              <a:rPr lang="en-NZ" dirty="0">
                <a:solidFill>
                  <a:srgbClr val="008000"/>
                </a:solidFill>
              </a:rPr>
              <a:t>Integrated monopoly  with non-profit objectives</a:t>
            </a:r>
          </a:p>
        </p:txBody>
      </p:sp>
      <p:sp>
        <p:nvSpPr>
          <p:cNvPr id="10" name="Text Placeholder 9">
            <a:extLst>
              <a:ext uri="{FF2B5EF4-FFF2-40B4-BE49-F238E27FC236}">
                <a16:creationId xmlns:a16="http://schemas.microsoft.com/office/drawing/2014/main" id="{88CC0CE0-0580-4FFA-B2C8-ACE225AF148D}"/>
              </a:ext>
            </a:extLst>
          </p:cNvPr>
          <p:cNvSpPr>
            <a:spLocks noGrp="1"/>
          </p:cNvSpPr>
          <p:nvPr>
            <p:ph type="body" sz="quarter" idx="3"/>
          </p:nvPr>
        </p:nvSpPr>
        <p:spPr>
          <a:xfrm>
            <a:off x="6096000" y="601777"/>
            <a:ext cx="5183188" cy="463436"/>
          </a:xfrm>
        </p:spPr>
        <p:txBody>
          <a:bodyPr/>
          <a:lstStyle/>
          <a:p>
            <a:r>
              <a:rPr lang="en-NZ" dirty="0"/>
              <a:t>Since 1984</a:t>
            </a:r>
          </a:p>
        </p:txBody>
      </p:sp>
      <p:sp>
        <p:nvSpPr>
          <p:cNvPr id="11" name="Content Placeholder 10">
            <a:extLst>
              <a:ext uri="{FF2B5EF4-FFF2-40B4-BE49-F238E27FC236}">
                <a16:creationId xmlns:a16="http://schemas.microsoft.com/office/drawing/2014/main" id="{BA44AF91-E788-462A-BF3C-A1BB25433217}"/>
              </a:ext>
            </a:extLst>
          </p:cNvPr>
          <p:cNvSpPr>
            <a:spLocks noGrp="1"/>
          </p:cNvSpPr>
          <p:nvPr>
            <p:ph sz="quarter" idx="4"/>
          </p:nvPr>
        </p:nvSpPr>
        <p:spPr>
          <a:xfrm>
            <a:off x="6096000" y="1289957"/>
            <a:ext cx="5183188" cy="4507820"/>
          </a:xfrm>
          <a:solidFill>
            <a:schemeClr val="bg1"/>
          </a:solidFill>
        </p:spPr>
        <p:txBody>
          <a:bodyPr>
            <a:normAutofit/>
          </a:bodyPr>
          <a:lstStyle/>
          <a:p>
            <a:pPr>
              <a:spcAft>
                <a:spcPts val="1200"/>
              </a:spcAft>
            </a:pPr>
            <a:r>
              <a:rPr lang="en-NZ" dirty="0">
                <a:solidFill>
                  <a:srgbClr val="7030A0"/>
                </a:solidFill>
              </a:rPr>
              <a:t>A commodity allegedly like any other supplied by corporates</a:t>
            </a:r>
          </a:p>
          <a:p>
            <a:pPr>
              <a:spcAft>
                <a:spcPts val="1200"/>
              </a:spcAft>
            </a:pPr>
            <a:r>
              <a:rPr lang="en-NZ" dirty="0">
                <a:solidFill>
                  <a:srgbClr val="7030A0"/>
                </a:solidFill>
              </a:rPr>
              <a:t>Priced to recover the full cost of the marginal generator plus the monopoly price for each lines-network operator plus a fat margin for dominant retailers</a:t>
            </a:r>
          </a:p>
          <a:p>
            <a:pPr>
              <a:spcAft>
                <a:spcPts val="1200"/>
              </a:spcAft>
            </a:pPr>
            <a:r>
              <a:rPr lang="en-NZ" dirty="0">
                <a:solidFill>
                  <a:srgbClr val="7030A0"/>
                </a:solidFill>
              </a:rPr>
              <a:t>Run by corporate managers and financial engineers maximising profit and “shareholder value”</a:t>
            </a:r>
          </a:p>
          <a:p>
            <a:pPr>
              <a:spcAft>
                <a:spcPts val="1200"/>
              </a:spcAft>
            </a:pPr>
            <a:r>
              <a:rPr lang="en-NZ" dirty="0">
                <a:solidFill>
                  <a:srgbClr val="7030A0"/>
                </a:solidFill>
              </a:rPr>
              <a:t>Multiple players in a complicated institutional landscape of some  [allegedly] “competitive” and some [allegedly] “regulated” markets</a:t>
            </a:r>
          </a:p>
        </p:txBody>
      </p:sp>
      <p:sp>
        <p:nvSpPr>
          <p:cNvPr id="12" name="Slide Number Placeholder 11">
            <a:extLst>
              <a:ext uri="{FF2B5EF4-FFF2-40B4-BE49-F238E27FC236}">
                <a16:creationId xmlns:a16="http://schemas.microsoft.com/office/drawing/2014/main" id="{D9D21B80-F42A-4BE5-968A-F661D58E89F3}"/>
              </a:ext>
            </a:extLst>
          </p:cNvPr>
          <p:cNvSpPr>
            <a:spLocks noGrp="1"/>
          </p:cNvSpPr>
          <p:nvPr>
            <p:ph type="sldNum" sz="quarter" idx="12"/>
          </p:nvPr>
        </p:nvSpPr>
        <p:spPr>
          <a:xfrm>
            <a:off x="10826968" y="6203454"/>
            <a:ext cx="683339" cy="365125"/>
          </a:xfrm>
        </p:spPr>
        <p:txBody>
          <a:bodyPr/>
          <a:lstStyle/>
          <a:p>
            <a:fld id="{44D41F4A-5EE8-46C5-8867-2BF5C384F50E}" type="slidenum">
              <a:rPr lang="en-NZ" sz="1200" b="1" smtClean="0">
                <a:solidFill>
                  <a:schemeClr val="tx1"/>
                </a:solidFill>
              </a:rPr>
              <a:t>4</a:t>
            </a:fld>
            <a:endParaRPr lang="en-NZ" sz="1200" b="1">
              <a:solidFill>
                <a:schemeClr val="tx1"/>
              </a:solidFill>
            </a:endParaRPr>
          </a:p>
        </p:txBody>
      </p:sp>
      <p:sp>
        <p:nvSpPr>
          <p:cNvPr id="2" name="TextBox 1">
            <a:extLst>
              <a:ext uri="{FF2B5EF4-FFF2-40B4-BE49-F238E27FC236}">
                <a16:creationId xmlns:a16="http://schemas.microsoft.com/office/drawing/2014/main" id="{9B586A5F-7ED3-F3F4-D2E1-A022CD46A7E1}"/>
              </a:ext>
            </a:extLst>
          </p:cNvPr>
          <p:cNvSpPr txBox="1"/>
          <p:nvPr/>
        </p:nvSpPr>
        <p:spPr>
          <a:xfrm>
            <a:off x="3336042" y="68091"/>
            <a:ext cx="2929713" cy="400110"/>
          </a:xfrm>
          <a:prstGeom prst="rect">
            <a:avLst/>
          </a:prstGeom>
          <a:noFill/>
        </p:spPr>
        <p:txBody>
          <a:bodyPr wrap="none" rtlCol="0">
            <a:spAutoFit/>
          </a:bodyPr>
          <a:lstStyle/>
          <a:p>
            <a:r>
              <a:rPr lang="en-NZ" sz="2000" dirty="0"/>
              <a:t>Transforming electricity</a:t>
            </a:r>
          </a:p>
        </p:txBody>
      </p:sp>
      <p:sp>
        <p:nvSpPr>
          <p:cNvPr id="3" name="Footer Placeholder 2">
            <a:extLst>
              <a:ext uri="{FF2B5EF4-FFF2-40B4-BE49-F238E27FC236}">
                <a16:creationId xmlns:a16="http://schemas.microsoft.com/office/drawing/2014/main" id="{582F6246-D97B-E38A-CCEB-59767B71C7AC}"/>
              </a:ext>
            </a:extLst>
          </p:cNvPr>
          <p:cNvSpPr>
            <a:spLocks noGrp="1"/>
          </p:cNvSpPr>
          <p:nvPr>
            <p:ph type="ftr" sz="quarter" idx="11"/>
          </p:nvPr>
        </p:nvSpPr>
        <p:spPr>
          <a:xfrm>
            <a:off x="2976390" y="6406487"/>
            <a:ext cx="6297612" cy="365125"/>
          </a:xfrm>
        </p:spPr>
        <p:txBody>
          <a:bodyPr/>
          <a:lstStyle/>
          <a:p>
            <a:r>
              <a:rPr lang="en-US" dirty="0"/>
              <a:t>Geoff Bertram </a:t>
            </a:r>
            <a:r>
              <a:rPr lang="en-US" dirty="0" err="1"/>
              <a:t>Takaka</a:t>
            </a:r>
            <a:r>
              <a:rPr lang="en-US" dirty="0"/>
              <a:t> U3A  December 9 2022</a:t>
            </a:r>
          </a:p>
        </p:txBody>
      </p:sp>
    </p:spTree>
    <p:extLst>
      <p:ext uri="{BB962C8B-B14F-4D97-AF65-F5344CB8AC3E}">
        <p14:creationId xmlns:p14="http://schemas.microsoft.com/office/powerpoint/2010/main" val="1844968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xEl>
                                              <p:pRg st="3" end="3"/>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648D6-232B-71B2-9FC6-C0079F897DDC}"/>
              </a:ext>
            </a:extLst>
          </p:cNvPr>
          <p:cNvSpPr>
            <a:spLocks noGrp="1"/>
          </p:cNvSpPr>
          <p:nvPr>
            <p:ph type="title"/>
          </p:nvPr>
        </p:nvSpPr>
        <p:spPr>
          <a:xfrm>
            <a:off x="724959" y="2619375"/>
            <a:ext cx="8596668" cy="1320800"/>
          </a:xfrm>
        </p:spPr>
        <p:txBody>
          <a:bodyPr/>
          <a:lstStyle/>
          <a:p>
            <a:pPr algn="ctr"/>
            <a:r>
              <a:rPr lang="en-NZ" dirty="0">
                <a:solidFill>
                  <a:schemeClr val="tx1"/>
                </a:solidFill>
              </a:rPr>
              <a:t>The record</a:t>
            </a:r>
          </a:p>
        </p:txBody>
      </p:sp>
      <p:sp>
        <p:nvSpPr>
          <p:cNvPr id="3" name="Footer Placeholder 2">
            <a:extLst>
              <a:ext uri="{FF2B5EF4-FFF2-40B4-BE49-F238E27FC236}">
                <a16:creationId xmlns:a16="http://schemas.microsoft.com/office/drawing/2014/main" id="{5A0CA06B-BAA7-0972-E48C-82DA3FFC8602}"/>
              </a:ext>
            </a:extLst>
          </p:cNvPr>
          <p:cNvSpPr>
            <a:spLocks noGrp="1"/>
          </p:cNvSpPr>
          <p:nvPr>
            <p:ph type="ftr" sz="quarter" idx="11"/>
          </p:nvPr>
        </p:nvSpPr>
        <p:spPr>
          <a:xfrm>
            <a:off x="1991370" y="6406486"/>
            <a:ext cx="6297612" cy="365125"/>
          </a:xfrm>
        </p:spPr>
        <p:txBody>
          <a:bodyPr/>
          <a:lstStyle/>
          <a:p>
            <a:r>
              <a:rPr lang="en-US" dirty="0"/>
              <a:t>Geoff Bertram </a:t>
            </a:r>
            <a:r>
              <a:rPr lang="en-US" dirty="0" err="1"/>
              <a:t>Takaka</a:t>
            </a:r>
            <a:r>
              <a:rPr lang="en-US" dirty="0"/>
              <a:t> U3A  December 9 2022</a:t>
            </a:r>
          </a:p>
        </p:txBody>
      </p:sp>
      <p:sp>
        <p:nvSpPr>
          <p:cNvPr id="4" name="Slide Number Placeholder 3">
            <a:extLst>
              <a:ext uri="{FF2B5EF4-FFF2-40B4-BE49-F238E27FC236}">
                <a16:creationId xmlns:a16="http://schemas.microsoft.com/office/drawing/2014/main" id="{A80F14C6-4A8B-7647-FD04-362E18240518}"/>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4191073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5412156-FBA9-F566-6192-52C402020D80}"/>
              </a:ext>
            </a:extLst>
          </p:cNvPr>
          <p:cNvSpPr>
            <a:spLocks noGrp="1"/>
          </p:cNvSpPr>
          <p:nvPr>
            <p:ph type="ftr" sz="quarter" idx="11"/>
          </p:nvPr>
        </p:nvSpPr>
        <p:spPr>
          <a:xfrm>
            <a:off x="2357046" y="6389949"/>
            <a:ext cx="6297612" cy="365125"/>
          </a:xfrm>
        </p:spPr>
        <p:txBody>
          <a:bodyPr/>
          <a:lstStyle/>
          <a:p>
            <a:pPr algn="ctr"/>
            <a:r>
              <a:rPr lang="en-US" dirty="0"/>
              <a:t>Geoff Bertram </a:t>
            </a:r>
            <a:r>
              <a:rPr lang="en-US" dirty="0" err="1"/>
              <a:t>Takaka</a:t>
            </a:r>
            <a:r>
              <a:rPr lang="en-US" dirty="0"/>
              <a:t> U3A  December 9 2022</a:t>
            </a:r>
          </a:p>
        </p:txBody>
      </p:sp>
      <p:sp>
        <p:nvSpPr>
          <p:cNvPr id="4" name="Slide Number Placeholder 3">
            <a:extLst>
              <a:ext uri="{FF2B5EF4-FFF2-40B4-BE49-F238E27FC236}">
                <a16:creationId xmlns:a16="http://schemas.microsoft.com/office/drawing/2014/main" id="{11D4568D-A2E4-B4C4-A275-5D73FFD56BD2}"/>
              </a:ext>
            </a:extLst>
          </p:cNvPr>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5" name="Picture 4">
            <a:extLst>
              <a:ext uri="{FF2B5EF4-FFF2-40B4-BE49-F238E27FC236}">
                <a16:creationId xmlns:a16="http://schemas.microsoft.com/office/drawing/2014/main" id="{2321089D-5290-2D70-3E05-222613AE500C}"/>
              </a:ext>
            </a:extLst>
          </p:cNvPr>
          <p:cNvPicPr>
            <a:picLocks noChangeAspect="1"/>
          </p:cNvPicPr>
          <p:nvPr/>
        </p:nvPicPr>
        <p:blipFill>
          <a:blip r:embed="rId2"/>
          <a:stretch>
            <a:fillRect/>
          </a:stretch>
        </p:blipFill>
        <p:spPr>
          <a:xfrm>
            <a:off x="677334" y="358814"/>
            <a:ext cx="8694069" cy="5442089"/>
          </a:xfrm>
          <a:prstGeom prst="rect">
            <a:avLst/>
          </a:prstGeom>
        </p:spPr>
      </p:pic>
    </p:spTree>
    <p:extLst>
      <p:ext uri="{BB962C8B-B14F-4D97-AF65-F5344CB8AC3E}">
        <p14:creationId xmlns:p14="http://schemas.microsoft.com/office/powerpoint/2010/main" val="642566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329161-B383-4AAD-B2DF-F3623A9DBA0D}"/>
              </a:ext>
            </a:extLst>
          </p:cNvPr>
          <p:cNvSpPr>
            <a:spLocks noGrp="1"/>
          </p:cNvSpPr>
          <p:nvPr>
            <p:ph type="sldNum" sz="quarter" idx="12"/>
          </p:nvPr>
        </p:nvSpPr>
        <p:spPr/>
        <p:txBody>
          <a:bodyPr/>
          <a:lstStyle/>
          <a:p>
            <a:fld id="{2E5FB6EA-4362-4B09-9B4E-D833CB38147E}" type="slidenum">
              <a:rPr lang="en-NZ" smtClean="0"/>
              <a:t>7</a:t>
            </a:fld>
            <a:endParaRPr lang="en-NZ"/>
          </a:p>
        </p:txBody>
      </p:sp>
      <p:pic>
        <p:nvPicPr>
          <p:cNvPr id="4" name="Picture 3">
            <a:extLst>
              <a:ext uri="{FF2B5EF4-FFF2-40B4-BE49-F238E27FC236}">
                <a16:creationId xmlns:a16="http://schemas.microsoft.com/office/drawing/2014/main" id="{4DF2D62B-F52A-4132-9ACB-B79CDDD50A52}"/>
              </a:ext>
            </a:extLst>
          </p:cNvPr>
          <p:cNvPicPr>
            <a:picLocks noChangeAspect="1"/>
          </p:cNvPicPr>
          <p:nvPr/>
        </p:nvPicPr>
        <p:blipFill>
          <a:blip r:embed="rId2"/>
          <a:stretch>
            <a:fillRect/>
          </a:stretch>
        </p:blipFill>
        <p:spPr>
          <a:xfrm>
            <a:off x="3790114" y="749030"/>
            <a:ext cx="6877887" cy="5251720"/>
          </a:xfrm>
          <a:prstGeom prst="rect">
            <a:avLst/>
          </a:prstGeom>
        </p:spPr>
      </p:pic>
      <p:sp>
        <p:nvSpPr>
          <p:cNvPr id="5" name="TextBox 4">
            <a:extLst>
              <a:ext uri="{FF2B5EF4-FFF2-40B4-BE49-F238E27FC236}">
                <a16:creationId xmlns:a16="http://schemas.microsoft.com/office/drawing/2014/main" id="{C6D9395A-26B3-4D3C-8EE5-9D2BC04B9642}"/>
              </a:ext>
            </a:extLst>
          </p:cNvPr>
          <p:cNvSpPr txBox="1"/>
          <p:nvPr/>
        </p:nvSpPr>
        <p:spPr>
          <a:xfrm>
            <a:off x="1670305" y="1263873"/>
            <a:ext cx="2170099" cy="3416320"/>
          </a:xfrm>
          <a:prstGeom prst="rect">
            <a:avLst/>
          </a:prstGeom>
          <a:noFill/>
        </p:spPr>
        <p:txBody>
          <a:bodyPr wrap="square" rtlCol="0">
            <a:spAutoFit/>
          </a:bodyPr>
          <a:lstStyle/>
          <a:p>
            <a:r>
              <a:rPr lang="en-NZ" dirty="0"/>
              <a:t>New Zealand used to be the third lowest, at 64% of the OECD average price.</a:t>
            </a:r>
          </a:p>
          <a:p>
            <a:endParaRPr lang="en-NZ" dirty="0"/>
          </a:p>
          <a:p>
            <a:endParaRPr lang="en-NZ" dirty="0"/>
          </a:p>
          <a:p>
            <a:r>
              <a:rPr lang="en-NZ" dirty="0"/>
              <a:t>In 2018 NZ was eleventh lowest, at 103% of the OECD average.</a:t>
            </a:r>
          </a:p>
          <a:p>
            <a:endParaRPr lang="en-NZ" dirty="0"/>
          </a:p>
        </p:txBody>
      </p:sp>
      <p:sp>
        <p:nvSpPr>
          <p:cNvPr id="6" name="TextBox 5">
            <a:extLst>
              <a:ext uri="{FF2B5EF4-FFF2-40B4-BE49-F238E27FC236}">
                <a16:creationId xmlns:a16="http://schemas.microsoft.com/office/drawing/2014/main" id="{7AC69ECC-46B7-41B6-AF83-F2F257366172}"/>
              </a:ext>
            </a:extLst>
          </p:cNvPr>
          <p:cNvSpPr txBox="1"/>
          <p:nvPr/>
        </p:nvSpPr>
        <p:spPr>
          <a:xfrm>
            <a:off x="1774202" y="5064303"/>
            <a:ext cx="2066201" cy="923330"/>
          </a:xfrm>
          <a:prstGeom prst="rect">
            <a:avLst/>
          </a:prstGeom>
          <a:noFill/>
        </p:spPr>
        <p:txBody>
          <a:bodyPr wrap="square" rtlCol="0">
            <a:spAutoFit/>
          </a:bodyPr>
          <a:lstStyle/>
          <a:p>
            <a:r>
              <a:rPr lang="en-NZ" sz="1350" dirty="0"/>
              <a:t>Source: International Energy Agency database accessed 3 October 2019.</a:t>
            </a:r>
          </a:p>
        </p:txBody>
      </p:sp>
      <p:sp>
        <p:nvSpPr>
          <p:cNvPr id="7" name="TextBox 6">
            <a:extLst>
              <a:ext uri="{FF2B5EF4-FFF2-40B4-BE49-F238E27FC236}">
                <a16:creationId xmlns:a16="http://schemas.microsoft.com/office/drawing/2014/main" id="{5BEA1F8A-386D-4A3F-BB79-1CFA9D36B3C4}"/>
              </a:ext>
            </a:extLst>
          </p:cNvPr>
          <p:cNvSpPr txBox="1"/>
          <p:nvPr/>
        </p:nvSpPr>
        <p:spPr>
          <a:xfrm>
            <a:off x="3944299" y="5148143"/>
            <a:ext cx="344966" cy="253916"/>
          </a:xfrm>
          <a:prstGeom prst="rect">
            <a:avLst/>
          </a:prstGeom>
          <a:noFill/>
        </p:spPr>
        <p:txBody>
          <a:bodyPr wrap="none" rtlCol="0">
            <a:spAutoFit/>
          </a:bodyPr>
          <a:lstStyle/>
          <a:p>
            <a:r>
              <a:rPr lang="en-NZ" sz="1050" dirty="0"/>
              <a:t>NZ</a:t>
            </a:r>
          </a:p>
        </p:txBody>
      </p:sp>
      <p:cxnSp>
        <p:nvCxnSpPr>
          <p:cNvPr id="9" name="Straight Arrow Connector 8">
            <a:extLst>
              <a:ext uri="{FF2B5EF4-FFF2-40B4-BE49-F238E27FC236}">
                <a16:creationId xmlns:a16="http://schemas.microsoft.com/office/drawing/2014/main" id="{8CEAD711-D11C-4E07-9868-B3C2352DC7F9}"/>
              </a:ext>
            </a:extLst>
          </p:cNvPr>
          <p:cNvCxnSpPr>
            <a:cxnSpLocks/>
          </p:cNvCxnSpPr>
          <p:nvPr/>
        </p:nvCxnSpPr>
        <p:spPr>
          <a:xfrm>
            <a:off x="4175760" y="5272052"/>
            <a:ext cx="374904" cy="2918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7271ED5A-C30B-37E7-220A-06CFA6051874}"/>
              </a:ext>
            </a:extLst>
          </p:cNvPr>
          <p:cNvSpPr>
            <a:spLocks noGrp="1"/>
          </p:cNvSpPr>
          <p:nvPr>
            <p:ph type="ftr" sz="quarter" idx="11"/>
          </p:nvPr>
        </p:nvSpPr>
        <p:spPr>
          <a:xfrm>
            <a:off x="1860090" y="6450360"/>
            <a:ext cx="6297612" cy="365125"/>
          </a:xfrm>
        </p:spPr>
        <p:txBody>
          <a:bodyPr/>
          <a:lstStyle/>
          <a:p>
            <a:pPr algn="ctr"/>
            <a:r>
              <a:rPr lang="en-NZ" dirty="0"/>
              <a:t>Geoff Bertram </a:t>
            </a:r>
            <a:r>
              <a:rPr lang="en-NZ" dirty="0" err="1"/>
              <a:t>Takaka</a:t>
            </a:r>
            <a:r>
              <a:rPr lang="en-NZ" dirty="0"/>
              <a:t> U3A  December 9 2022</a:t>
            </a:r>
            <a:endParaRPr lang="en-US" dirty="0"/>
          </a:p>
        </p:txBody>
      </p:sp>
    </p:spTree>
    <p:extLst>
      <p:ext uri="{BB962C8B-B14F-4D97-AF65-F5344CB8AC3E}">
        <p14:creationId xmlns:p14="http://schemas.microsoft.com/office/powerpoint/2010/main" val="4099985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316F1B-6D55-49FC-AF7C-406DD0917535}"/>
              </a:ext>
            </a:extLst>
          </p:cNvPr>
          <p:cNvPicPr>
            <a:picLocks noChangeAspect="1"/>
          </p:cNvPicPr>
          <p:nvPr/>
        </p:nvPicPr>
        <p:blipFill>
          <a:blip r:embed="rId2"/>
          <a:stretch>
            <a:fillRect/>
          </a:stretch>
        </p:blipFill>
        <p:spPr>
          <a:xfrm>
            <a:off x="2429314" y="1130149"/>
            <a:ext cx="6963116" cy="4601843"/>
          </a:xfrm>
          <a:prstGeom prst="rect">
            <a:avLst/>
          </a:prstGeom>
        </p:spPr>
      </p:pic>
      <p:sp>
        <p:nvSpPr>
          <p:cNvPr id="4" name="TextBox 3">
            <a:extLst>
              <a:ext uri="{FF2B5EF4-FFF2-40B4-BE49-F238E27FC236}">
                <a16:creationId xmlns:a16="http://schemas.microsoft.com/office/drawing/2014/main" id="{10CE5B3F-287C-4894-A044-1A49AEE9834C}"/>
              </a:ext>
            </a:extLst>
          </p:cNvPr>
          <p:cNvSpPr txBox="1"/>
          <p:nvPr/>
        </p:nvSpPr>
        <p:spPr>
          <a:xfrm>
            <a:off x="9011799" y="3938701"/>
            <a:ext cx="1783896" cy="1477328"/>
          </a:xfrm>
          <a:prstGeom prst="rect">
            <a:avLst/>
          </a:prstGeom>
          <a:solidFill>
            <a:schemeClr val="bg1"/>
          </a:solidFill>
        </p:spPr>
        <p:txBody>
          <a:bodyPr wrap="square" rtlCol="0">
            <a:spAutoFit/>
          </a:bodyPr>
          <a:lstStyle/>
          <a:p>
            <a:r>
              <a:rPr lang="en-NZ" sz="900" dirty="0"/>
              <a:t>Source:  International Energy Agency (2019), "End-use prices: Indices of energy prices by sector", </a:t>
            </a:r>
            <a:r>
              <a:rPr lang="en-NZ" sz="900" i="1" dirty="0"/>
              <a:t>IEA Energy Prices and Taxes Statistics</a:t>
            </a:r>
            <a:r>
              <a:rPr lang="en-NZ" sz="900" dirty="0"/>
              <a:t> (database), </a:t>
            </a:r>
            <a:r>
              <a:rPr lang="en-NZ" sz="900" u="sng" dirty="0">
                <a:hlinkClick r:id="rId3"/>
              </a:rPr>
              <a:t>https://doi.org/10.1787/data-00444-en</a:t>
            </a:r>
            <a:r>
              <a:rPr lang="en-NZ" sz="900" dirty="0"/>
              <a:t> (accessed on 20 May 2019). Series rebased by author to 1986=100.</a:t>
            </a:r>
          </a:p>
        </p:txBody>
      </p:sp>
      <p:sp>
        <p:nvSpPr>
          <p:cNvPr id="5" name="Slide Number Placeholder 4">
            <a:extLst>
              <a:ext uri="{FF2B5EF4-FFF2-40B4-BE49-F238E27FC236}">
                <a16:creationId xmlns:a16="http://schemas.microsoft.com/office/drawing/2014/main" id="{61FC783A-D5A6-486B-AD67-C04374DD7009}"/>
              </a:ext>
            </a:extLst>
          </p:cNvPr>
          <p:cNvSpPr>
            <a:spLocks noGrp="1"/>
          </p:cNvSpPr>
          <p:nvPr>
            <p:ph type="sldNum" sz="quarter" idx="12"/>
          </p:nvPr>
        </p:nvSpPr>
        <p:spPr/>
        <p:txBody>
          <a:bodyPr/>
          <a:lstStyle/>
          <a:p>
            <a:fld id="{44D41F4A-5EE8-46C5-8867-2BF5C384F50E}" type="slidenum">
              <a:rPr lang="en-NZ" smtClean="0"/>
              <a:t>8</a:t>
            </a:fld>
            <a:endParaRPr lang="en-NZ"/>
          </a:p>
        </p:txBody>
      </p:sp>
      <p:sp>
        <p:nvSpPr>
          <p:cNvPr id="3" name="Footer Placeholder 2">
            <a:extLst>
              <a:ext uri="{FF2B5EF4-FFF2-40B4-BE49-F238E27FC236}">
                <a16:creationId xmlns:a16="http://schemas.microsoft.com/office/drawing/2014/main" id="{F01F4B29-6508-2FFA-FA1E-5B78081D2E32}"/>
              </a:ext>
            </a:extLst>
          </p:cNvPr>
          <p:cNvSpPr>
            <a:spLocks noGrp="1"/>
          </p:cNvSpPr>
          <p:nvPr>
            <p:ph type="ftr" sz="quarter" idx="11"/>
          </p:nvPr>
        </p:nvSpPr>
        <p:spPr/>
        <p:txBody>
          <a:bodyPr/>
          <a:lstStyle/>
          <a:p>
            <a:r>
              <a:rPr lang="en-NZ"/>
              <a:t>Geoff Bertram Takaka U3A  December 9 2022</a:t>
            </a:r>
            <a:endParaRPr lang="en-US" dirty="0"/>
          </a:p>
        </p:txBody>
      </p:sp>
    </p:spTree>
    <p:extLst>
      <p:ext uri="{BB962C8B-B14F-4D97-AF65-F5344CB8AC3E}">
        <p14:creationId xmlns:p14="http://schemas.microsoft.com/office/powerpoint/2010/main" val="3828115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8736DF-9108-4CEB-A4EF-920A0A2DE739}"/>
              </a:ext>
            </a:extLst>
          </p:cNvPr>
          <p:cNvSpPr>
            <a:spLocks noGrp="1"/>
          </p:cNvSpPr>
          <p:nvPr>
            <p:ph type="sldNum" sz="quarter" idx="12"/>
          </p:nvPr>
        </p:nvSpPr>
        <p:spPr/>
        <p:txBody>
          <a:bodyPr/>
          <a:lstStyle/>
          <a:p>
            <a:fld id="{44D41F4A-5EE8-46C5-8867-2BF5C384F50E}" type="slidenum">
              <a:rPr lang="en-NZ" smtClean="0"/>
              <a:t>9</a:t>
            </a:fld>
            <a:endParaRPr lang="en-NZ"/>
          </a:p>
        </p:txBody>
      </p:sp>
      <p:pic>
        <p:nvPicPr>
          <p:cNvPr id="3" name="Picture 2">
            <a:extLst>
              <a:ext uri="{FF2B5EF4-FFF2-40B4-BE49-F238E27FC236}">
                <a16:creationId xmlns:a16="http://schemas.microsoft.com/office/drawing/2014/main" id="{1E8A538A-6316-43C2-BD5F-9A8685655ACE}"/>
              </a:ext>
            </a:extLst>
          </p:cNvPr>
          <p:cNvPicPr>
            <a:picLocks noChangeAspect="1"/>
          </p:cNvPicPr>
          <p:nvPr/>
        </p:nvPicPr>
        <p:blipFill>
          <a:blip r:embed="rId2"/>
          <a:stretch>
            <a:fillRect/>
          </a:stretch>
        </p:blipFill>
        <p:spPr>
          <a:xfrm>
            <a:off x="2413688" y="1150478"/>
            <a:ext cx="6950939" cy="4593795"/>
          </a:xfrm>
          <a:prstGeom prst="rect">
            <a:avLst/>
          </a:prstGeom>
        </p:spPr>
      </p:pic>
      <p:sp>
        <p:nvSpPr>
          <p:cNvPr id="4" name="Footer Placeholder 3">
            <a:extLst>
              <a:ext uri="{FF2B5EF4-FFF2-40B4-BE49-F238E27FC236}">
                <a16:creationId xmlns:a16="http://schemas.microsoft.com/office/drawing/2014/main" id="{175D0233-165C-9C34-AA86-D5A15004694E}"/>
              </a:ext>
            </a:extLst>
          </p:cNvPr>
          <p:cNvSpPr>
            <a:spLocks noGrp="1"/>
          </p:cNvSpPr>
          <p:nvPr>
            <p:ph type="ftr" sz="quarter" idx="11"/>
          </p:nvPr>
        </p:nvSpPr>
        <p:spPr/>
        <p:txBody>
          <a:bodyPr/>
          <a:lstStyle/>
          <a:p>
            <a:r>
              <a:rPr lang="en-NZ"/>
              <a:t>Geoff Bertram Takaka U3A  December 9 2022</a:t>
            </a:r>
            <a:endParaRPr lang="en-US" dirty="0"/>
          </a:p>
        </p:txBody>
      </p:sp>
    </p:spTree>
    <p:extLst>
      <p:ext uri="{BB962C8B-B14F-4D97-AF65-F5344CB8AC3E}">
        <p14:creationId xmlns:p14="http://schemas.microsoft.com/office/powerpoint/2010/main" val="953839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3DA6074-F679-334F-EF16-C8CD3BB4917A}"/>
              </a:ext>
            </a:extLst>
          </p:cNvPr>
          <p:cNvSpPr>
            <a:spLocks noGrp="1"/>
          </p:cNvSpPr>
          <p:nvPr>
            <p:ph type="ftr" sz="quarter" idx="11"/>
          </p:nvPr>
        </p:nvSpPr>
        <p:spPr/>
        <p:txBody>
          <a:bodyPr/>
          <a:lstStyle/>
          <a:p>
            <a:r>
              <a:rPr lang="en-US"/>
              <a:t>Geoff Bertram Takaka U3A  December 9 2022</a:t>
            </a:r>
            <a:endParaRPr lang="en-US" dirty="0"/>
          </a:p>
        </p:txBody>
      </p:sp>
      <p:sp>
        <p:nvSpPr>
          <p:cNvPr id="3" name="Slide Number Placeholder 2">
            <a:extLst>
              <a:ext uri="{FF2B5EF4-FFF2-40B4-BE49-F238E27FC236}">
                <a16:creationId xmlns:a16="http://schemas.microsoft.com/office/drawing/2014/main" id="{BF30AD82-31B9-D890-4206-4A64C74DAAB8}"/>
              </a:ext>
            </a:extLst>
          </p:cNvPr>
          <p:cNvSpPr>
            <a:spLocks noGrp="1"/>
          </p:cNvSpPr>
          <p:nvPr>
            <p:ph type="sldNum" sz="quarter" idx="12"/>
          </p:nvPr>
        </p:nvSpPr>
        <p:spPr/>
        <p:txBody>
          <a:bodyPr/>
          <a:lstStyle/>
          <a:p>
            <a:fld id="{D57F1E4F-1CFF-5643-939E-217C01CDF565}" type="slidenum">
              <a:rPr lang="en-US" smtClean="0"/>
              <a:pPr/>
              <a:t>10</a:t>
            </a:fld>
            <a:endParaRPr lang="en-US" dirty="0"/>
          </a:p>
        </p:txBody>
      </p:sp>
      <p:pic>
        <p:nvPicPr>
          <p:cNvPr id="4" name="Picture 3">
            <a:extLst>
              <a:ext uri="{FF2B5EF4-FFF2-40B4-BE49-F238E27FC236}">
                <a16:creationId xmlns:a16="http://schemas.microsoft.com/office/drawing/2014/main" id="{DA218FE9-3FC4-B372-EE75-94D755E69CB9}"/>
              </a:ext>
            </a:extLst>
          </p:cNvPr>
          <p:cNvPicPr>
            <a:picLocks noChangeAspect="1"/>
          </p:cNvPicPr>
          <p:nvPr/>
        </p:nvPicPr>
        <p:blipFill>
          <a:blip r:embed="rId2"/>
          <a:stretch>
            <a:fillRect/>
          </a:stretch>
        </p:blipFill>
        <p:spPr>
          <a:xfrm>
            <a:off x="509285" y="173299"/>
            <a:ext cx="9382053" cy="5851525"/>
          </a:xfrm>
          <a:prstGeom prst="rect">
            <a:avLst/>
          </a:prstGeom>
        </p:spPr>
      </p:pic>
      <p:sp>
        <p:nvSpPr>
          <p:cNvPr id="5" name="TextBox 4">
            <a:extLst>
              <a:ext uri="{FF2B5EF4-FFF2-40B4-BE49-F238E27FC236}">
                <a16:creationId xmlns:a16="http://schemas.microsoft.com/office/drawing/2014/main" id="{7AB0B3A2-EA1B-D38C-FDB2-CBEE9B76444B}"/>
              </a:ext>
            </a:extLst>
          </p:cNvPr>
          <p:cNvSpPr txBox="1"/>
          <p:nvPr/>
        </p:nvSpPr>
        <p:spPr>
          <a:xfrm>
            <a:off x="8407691" y="5456926"/>
            <a:ext cx="1829347" cy="461665"/>
          </a:xfrm>
          <a:prstGeom prst="rect">
            <a:avLst/>
          </a:prstGeom>
          <a:noFill/>
        </p:spPr>
        <p:txBody>
          <a:bodyPr wrap="none" rtlCol="0">
            <a:spAutoFit/>
          </a:bodyPr>
          <a:lstStyle/>
          <a:p>
            <a:pPr algn="ctr"/>
            <a:r>
              <a:rPr lang="en-NZ" sz="1200" dirty="0"/>
              <a:t>Source: Statistics NZ</a:t>
            </a:r>
          </a:p>
          <a:p>
            <a:pPr algn="ctr"/>
            <a:r>
              <a:rPr lang="en-NZ" sz="1200" dirty="0" err="1"/>
              <a:t>Infoshare</a:t>
            </a:r>
            <a:r>
              <a:rPr lang="en-NZ" sz="1200" dirty="0"/>
              <a:t> table PRD014AA</a:t>
            </a:r>
          </a:p>
        </p:txBody>
      </p:sp>
    </p:spTree>
    <p:extLst>
      <p:ext uri="{BB962C8B-B14F-4D97-AF65-F5344CB8AC3E}">
        <p14:creationId xmlns:p14="http://schemas.microsoft.com/office/powerpoint/2010/main" val="1169544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EC78E87-7A8C-FE92-33FE-A9EA80B2A766}"/>
              </a:ext>
            </a:extLst>
          </p:cNvPr>
          <p:cNvSpPr>
            <a:spLocks noGrp="1"/>
          </p:cNvSpPr>
          <p:nvPr>
            <p:ph type="ftr" sz="quarter" idx="11"/>
          </p:nvPr>
        </p:nvSpPr>
        <p:spPr/>
        <p:txBody>
          <a:bodyPr/>
          <a:lstStyle/>
          <a:p>
            <a:r>
              <a:rPr lang="en-US"/>
              <a:t>Geoff Bertram Takaka U3A  December 9 2022</a:t>
            </a:r>
            <a:endParaRPr lang="en-US" dirty="0"/>
          </a:p>
        </p:txBody>
      </p:sp>
      <p:sp>
        <p:nvSpPr>
          <p:cNvPr id="4" name="Slide Number Placeholder 3">
            <a:extLst>
              <a:ext uri="{FF2B5EF4-FFF2-40B4-BE49-F238E27FC236}">
                <a16:creationId xmlns:a16="http://schemas.microsoft.com/office/drawing/2014/main" id="{D3523C78-6C89-AF4D-8E26-684F82EDDFD0}"/>
              </a:ext>
            </a:extLst>
          </p:cNvPr>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5" name="Picture 4">
            <a:extLst>
              <a:ext uri="{FF2B5EF4-FFF2-40B4-BE49-F238E27FC236}">
                <a16:creationId xmlns:a16="http://schemas.microsoft.com/office/drawing/2014/main" id="{2931490A-D67B-3510-BF60-FCBF5EA0B7DA}"/>
              </a:ext>
            </a:extLst>
          </p:cNvPr>
          <p:cNvPicPr>
            <a:picLocks noChangeAspect="1"/>
          </p:cNvPicPr>
          <p:nvPr/>
        </p:nvPicPr>
        <p:blipFill>
          <a:blip r:embed="rId2"/>
          <a:stretch>
            <a:fillRect/>
          </a:stretch>
        </p:blipFill>
        <p:spPr>
          <a:xfrm>
            <a:off x="557001" y="451513"/>
            <a:ext cx="8123809" cy="5304762"/>
          </a:xfrm>
          <a:prstGeom prst="rect">
            <a:avLst/>
          </a:prstGeom>
        </p:spPr>
      </p:pic>
    </p:spTree>
    <p:extLst>
      <p:ext uri="{BB962C8B-B14F-4D97-AF65-F5344CB8AC3E}">
        <p14:creationId xmlns:p14="http://schemas.microsoft.com/office/powerpoint/2010/main" val="76162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5E714DF-5635-6DCD-FA6A-6C7BE012D34C}"/>
              </a:ext>
            </a:extLst>
          </p:cNvPr>
          <p:cNvSpPr>
            <a:spLocks noGrp="1"/>
          </p:cNvSpPr>
          <p:nvPr>
            <p:ph type="ftr" sz="quarter" idx="11"/>
          </p:nvPr>
        </p:nvSpPr>
        <p:spPr/>
        <p:txBody>
          <a:bodyPr/>
          <a:lstStyle/>
          <a:p>
            <a:r>
              <a:rPr lang="en-US"/>
              <a:t>Geoff Bertram Takaka U3A  December 9 2022</a:t>
            </a:r>
            <a:endParaRPr lang="en-US" dirty="0"/>
          </a:p>
        </p:txBody>
      </p:sp>
      <p:sp>
        <p:nvSpPr>
          <p:cNvPr id="3" name="Slide Number Placeholder 2">
            <a:extLst>
              <a:ext uri="{FF2B5EF4-FFF2-40B4-BE49-F238E27FC236}">
                <a16:creationId xmlns:a16="http://schemas.microsoft.com/office/drawing/2014/main" id="{7F727A6C-2598-9F35-3D12-A1F2A2C84848}"/>
              </a:ext>
            </a:extLst>
          </p:cNvPr>
          <p:cNvSpPr>
            <a:spLocks noGrp="1"/>
          </p:cNvSpPr>
          <p:nvPr>
            <p:ph type="sldNum" sz="quarter" idx="12"/>
          </p:nvPr>
        </p:nvSpPr>
        <p:spPr/>
        <p:txBody>
          <a:bodyPr/>
          <a:lstStyle/>
          <a:p>
            <a:fld id="{D57F1E4F-1CFF-5643-939E-217C01CDF565}" type="slidenum">
              <a:rPr lang="en-US" smtClean="0"/>
              <a:pPr/>
              <a:t>12</a:t>
            </a:fld>
            <a:endParaRPr lang="en-US" dirty="0"/>
          </a:p>
        </p:txBody>
      </p:sp>
      <p:pic>
        <p:nvPicPr>
          <p:cNvPr id="4" name="Picture 3">
            <a:extLst>
              <a:ext uri="{FF2B5EF4-FFF2-40B4-BE49-F238E27FC236}">
                <a16:creationId xmlns:a16="http://schemas.microsoft.com/office/drawing/2014/main" id="{C1FC88DD-9F51-24E7-32F8-262E1444AFA8}"/>
              </a:ext>
            </a:extLst>
          </p:cNvPr>
          <p:cNvPicPr>
            <a:picLocks noChangeAspect="1"/>
          </p:cNvPicPr>
          <p:nvPr/>
        </p:nvPicPr>
        <p:blipFill>
          <a:blip r:embed="rId2"/>
          <a:stretch>
            <a:fillRect/>
          </a:stretch>
        </p:blipFill>
        <p:spPr>
          <a:xfrm>
            <a:off x="566336" y="569929"/>
            <a:ext cx="8507635" cy="5454895"/>
          </a:xfrm>
          <a:prstGeom prst="rect">
            <a:avLst/>
          </a:prstGeom>
        </p:spPr>
      </p:pic>
    </p:spTree>
    <p:extLst>
      <p:ext uri="{BB962C8B-B14F-4D97-AF65-F5344CB8AC3E}">
        <p14:creationId xmlns:p14="http://schemas.microsoft.com/office/powerpoint/2010/main" val="3163746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F8BAE8F-9715-6205-666E-07A830B11DB7}"/>
              </a:ext>
            </a:extLst>
          </p:cNvPr>
          <p:cNvSpPr>
            <a:spLocks noGrp="1"/>
          </p:cNvSpPr>
          <p:nvPr>
            <p:ph type="ftr" sz="quarter" idx="11"/>
          </p:nvPr>
        </p:nvSpPr>
        <p:spPr/>
        <p:txBody>
          <a:bodyPr/>
          <a:lstStyle/>
          <a:p>
            <a:r>
              <a:rPr lang="en-US"/>
              <a:t>Geoff Bertram Takaka U3A  December 9 2022</a:t>
            </a:r>
            <a:endParaRPr lang="en-US" dirty="0"/>
          </a:p>
        </p:txBody>
      </p:sp>
      <p:sp>
        <p:nvSpPr>
          <p:cNvPr id="3" name="Slide Number Placeholder 2">
            <a:extLst>
              <a:ext uri="{FF2B5EF4-FFF2-40B4-BE49-F238E27FC236}">
                <a16:creationId xmlns:a16="http://schemas.microsoft.com/office/drawing/2014/main" id="{002AB1CE-2805-7D2B-17BF-2AD762BB0785}"/>
              </a:ext>
            </a:extLst>
          </p:cNvPr>
          <p:cNvSpPr>
            <a:spLocks noGrp="1"/>
          </p:cNvSpPr>
          <p:nvPr>
            <p:ph type="sldNum" sz="quarter" idx="12"/>
          </p:nvPr>
        </p:nvSpPr>
        <p:spPr/>
        <p:txBody>
          <a:bodyPr/>
          <a:lstStyle/>
          <a:p>
            <a:fld id="{D57F1E4F-1CFF-5643-939E-217C01CDF565}" type="slidenum">
              <a:rPr lang="en-US" smtClean="0"/>
              <a:pPr/>
              <a:t>13</a:t>
            </a:fld>
            <a:endParaRPr lang="en-US" dirty="0"/>
          </a:p>
        </p:txBody>
      </p:sp>
      <p:pic>
        <p:nvPicPr>
          <p:cNvPr id="4" name="Picture 3">
            <a:extLst>
              <a:ext uri="{FF2B5EF4-FFF2-40B4-BE49-F238E27FC236}">
                <a16:creationId xmlns:a16="http://schemas.microsoft.com/office/drawing/2014/main" id="{8C3691ED-BCA8-DC6F-8C98-1992CDDA2D25}"/>
              </a:ext>
            </a:extLst>
          </p:cNvPr>
          <p:cNvPicPr>
            <a:picLocks noChangeAspect="1"/>
          </p:cNvPicPr>
          <p:nvPr/>
        </p:nvPicPr>
        <p:blipFill>
          <a:blip r:embed="rId2"/>
          <a:stretch>
            <a:fillRect/>
          </a:stretch>
        </p:blipFill>
        <p:spPr>
          <a:xfrm>
            <a:off x="808279" y="327831"/>
            <a:ext cx="7977511" cy="5696993"/>
          </a:xfrm>
          <a:prstGeom prst="rect">
            <a:avLst/>
          </a:prstGeom>
        </p:spPr>
      </p:pic>
    </p:spTree>
    <p:extLst>
      <p:ext uri="{BB962C8B-B14F-4D97-AF65-F5344CB8AC3E}">
        <p14:creationId xmlns:p14="http://schemas.microsoft.com/office/powerpoint/2010/main" val="1054032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96A4F11-9AD9-D7B2-2CC8-479CA3D4ABDE}"/>
              </a:ext>
            </a:extLst>
          </p:cNvPr>
          <p:cNvSpPr>
            <a:spLocks noGrp="1"/>
          </p:cNvSpPr>
          <p:nvPr>
            <p:ph type="ftr" sz="quarter" idx="11"/>
          </p:nvPr>
        </p:nvSpPr>
        <p:spPr/>
        <p:txBody>
          <a:bodyPr/>
          <a:lstStyle/>
          <a:p>
            <a:r>
              <a:rPr lang="en-US"/>
              <a:t>Geoff Bertram Takaka U3A  December 9 2022</a:t>
            </a:r>
            <a:endParaRPr lang="en-US" dirty="0"/>
          </a:p>
        </p:txBody>
      </p:sp>
      <p:sp>
        <p:nvSpPr>
          <p:cNvPr id="3" name="Slide Number Placeholder 2">
            <a:extLst>
              <a:ext uri="{FF2B5EF4-FFF2-40B4-BE49-F238E27FC236}">
                <a16:creationId xmlns:a16="http://schemas.microsoft.com/office/drawing/2014/main" id="{85CE68FF-28AC-1142-A26F-F3DC01254AAB}"/>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
        <p:nvSpPr>
          <p:cNvPr id="4" name="TextBox 3">
            <a:extLst>
              <a:ext uri="{FF2B5EF4-FFF2-40B4-BE49-F238E27FC236}">
                <a16:creationId xmlns:a16="http://schemas.microsoft.com/office/drawing/2014/main" id="{9A30BF97-3124-6007-EDFF-ACB8FD74C8F4}"/>
              </a:ext>
            </a:extLst>
          </p:cNvPr>
          <p:cNvSpPr txBox="1"/>
          <p:nvPr/>
        </p:nvSpPr>
        <p:spPr>
          <a:xfrm>
            <a:off x="2156601" y="5222601"/>
            <a:ext cx="5978769" cy="553998"/>
          </a:xfrm>
          <a:prstGeom prst="rect">
            <a:avLst/>
          </a:prstGeom>
          <a:noFill/>
        </p:spPr>
        <p:txBody>
          <a:bodyPr wrap="square" rtlCol="0">
            <a:spAutoFit/>
          </a:bodyPr>
          <a:lstStyle/>
          <a:p>
            <a:r>
              <a:rPr lang="en-NZ" sz="1000" dirty="0"/>
              <a:t>https://www.stats.govt.nz/assets/Uploads/National-accounts-industry-production-and-investment/National-accounts-industry-production-and-investment-Year-ended-March-2020/Download/national-accounts-industry-production-and-investment-year-ended-march-2020.xlsx   downloaded 25 August 2022  </a:t>
            </a:r>
          </a:p>
        </p:txBody>
      </p:sp>
      <p:pic>
        <p:nvPicPr>
          <p:cNvPr id="5" name="Picture 4">
            <a:extLst>
              <a:ext uri="{FF2B5EF4-FFF2-40B4-BE49-F238E27FC236}">
                <a16:creationId xmlns:a16="http://schemas.microsoft.com/office/drawing/2014/main" id="{F34B8999-1E6F-5907-3A80-E39F8238F4B9}"/>
              </a:ext>
            </a:extLst>
          </p:cNvPr>
          <p:cNvPicPr>
            <a:picLocks noChangeAspect="1"/>
          </p:cNvPicPr>
          <p:nvPr/>
        </p:nvPicPr>
        <p:blipFill>
          <a:blip r:embed="rId2"/>
          <a:stretch>
            <a:fillRect/>
          </a:stretch>
        </p:blipFill>
        <p:spPr>
          <a:xfrm>
            <a:off x="859180" y="451513"/>
            <a:ext cx="7276190" cy="4666667"/>
          </a:xfrm>
          <a:prstGeom prst="rect">
            <a:avLst/>
          </a:prstGeom>
        </p:spPr>
      </p:pic>
    </p:spTree>
    <p:extLst>
      <p:ext uri="{BB962C8B-B14F-4D97-AF65-F5344CB8AC3E}">
        <p14:creationId xmlns:p14="http://schemas.microsoft.com/office/powerpoint/2010/main" val="1523966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7DD6A8-E26E-44C8-8DBA-2377D9656F81}"/>
              </a:ext>
            </a:extLst>
          </p:cNvPr>
          <p:cNvSpPr>
            <a:spLocks noGrp="1"/>
          </p:cNvSpPr>
          <p:nvPr>
            <p:ph type="sldNum" sz="quarter" idx="12"/>
          </p:nvPr>
        </p:nvSpPr>
        <p:spPr>
          <a:xfrm>
            <a:off x="11213237" y="6047049"/>
            <a:ext cx="683339" cy="365125"/>
          </a:xfrm>
        </p:spPr>
        <p:txBody>
          <a:bodyPr/>
          <a:lstStyle/>
          <a:p>
            <a:fld id="{D57F1E4F-1CFF-5643-939E-217C01CDF565}" type="slidenum">
              <a:rPr lang="en-US" sz="2000" smtClean="0">
                <a:solidFill>
                  <a:schemeClr val="tx1"/>
                </a:solidFill>
              </a:rPr>
              <a:pPr/>
              <a:t>15</a:t>
            </a:fld>
            <a:endParaRPr lang="en-US" sz="2000" dirty="0">
              <a:solidFill>
                <a:schemeClr val="tx1"/>
              </a:solidFill>
            </a:endParaRPr>
          </a:p>
        </p:txBody>
      </p:sp>
      <p:pic>
        <p:nvPicPr>
          <p:cNvPr id="4" name="Picture 3">
            <a:extLst>
              <a:ext uri="{FF2B5EF4-FFF2-40B4-BE49-F238E27FC236}">
                <a16:creationId xmlns:a16="http://schemas.microsoft.com/office/drawing/2014/main" id="{7FCAD28B-0AA5-44B2-850D-848F051E3B40}"/>
              </a:ext>
            </a:extLst>
          </p:cNvPr>
          <p:cNvPicPr>
            <a:picLocks noChangeAspect="1"/>
          </p:cNvPicPr>
          <p:nvPr/>
        </p:nvPicPr>
        <p:blipFill>
          <a:blip r:embed="rId2"/>
          <a:stretch>
            <a:fillRect/>
          </a:stretch>
        </p:blipFill>
        <p:spPr>
          <a:xfrm>
            <a:off x="4992690" y="4055364"/>
            <a:ext cx="4097190" cy="2458314"/>
          </a:xfrm>
          <a:prstGeom prst="rect">
            <a:avLst/>
          </a:prstGeom>
        </p:spPr>
      </p:pic>
      <p:pic>
        <p:nvPicPr>
          <p:cNvPr id="5" name="Picture 4">
            <a:extLst>
              <a:ext uri="{FF2B5EF4-FFF2-40B4-BE49-F238E27FC236}">
                <a16:creationId xmlns:a16="http://schemas.microsoft.com/office/drawing/2014/main" id="{2167945A-5D6B-40F2-B0E6-36035A467294}"/>
              </a:ext>
            </a:extLst>
          </p:cNvPr>
          <p:cNvPicPr>
            <a:picLocks noChangeAspect="1"/>
          </p:cNvPicPr>
          <p:nvPr/>
        </p:nvPicPr>
        <p:blipFill>
          <a:blip r:embed="rId3"/>
          <a:stretch>
            <a:fillRect/>
          </a:stretch>
        </p:blipFill>
        <p:spPr>
          <a:xfrm>
            <a:off x="348284" y="1135780"/>
            <a:ext cx="4097190" cy="2458314"/>
          </a:xfrm>
          <a:prstGeom prst="rect">
            <a:avLst/>
          </a:prstGeom>
        </p:spPr>
      </p:pic>
      <p:pic>
        <p:nvPicPr>
          <p:cNvPr id="6" name="Picture 5">
            <a:extLst>
              <a:ext uri="{FF2B5EF4-FFF2-40B4-BE49-F238E27FC236}">
                <a16:creationId xmlns:a16="http://schemas.microsoft.com/office/drawing/2014/main" id="{A5E8E1D4-9673-4DC8-BD8D-C45609DFA435}"/>
              </a:ext>
            </a:extLst>
          </p:cNvPr>
          <p:cNvPicPr>
            <a:picLocks noChangeAspect="1"/>
          </p:cNvPicPr>
          <p:nvPr/>
        </p:nvPicPr>
        <p:blipFill>
          <a:blip r:embed="rId4"/>
          <a:stretch>
            <a:fillRect/>
          </a:stretch>
        </p:blipFill>
        <p:spPr>
          <a:xfrm>
            <a:off x="348283" y="4055364"/>
            <a:ext cx="4097190" cy="2458314"/>
          </a:xfrm>
          <a:prstGeom prst="rect">
            <a:avLst/>
          </a:prstGeom>
        </p:spPr>
      </p:pic>
      <p:pic>
        <p:nvPicPr>
          <p:cNvPr id="7" name="Picture 6">
            <a:extLst>
              <a:ext uri="{FF2B5EF4-FFF2-40B4-BE49-F238E27FC236}">
                <a16:creationId xmlns:a16="http://schemas.microsoft.com/office/drawing/2014/main" id="{0C928403-46E0-4ACD-9B2E-D6B8D3A27164}"/>
              </a:ext>
            </a:extLst>
          </p:cNvPr>
          <p:cNvPicPr>
            <a:picLocks noChangeAspect="1"/>
          </p:cNvPicPr>
          <p:nvPr/>
        </p:nvPicPr>
        <p:blipFill>
          <a:blip r:embed="rId5"/>
          <a:stretch>
            <a:fillRect/>
          </a:stretch>
        </p:blipFill>
        <p:spPr>
          <a:xfrm>
            <a:off x="5091454" y="1097766"/>
            <a:ext cx="4182548" cy="2458314"/>
          </a:xfrm>
          <a:prstGeom prst="rect">
            <a:avLst/>
          </a:prstGeom>
        </p:spPr>
      </p:pic>
      <p:sp>
        <p:nvSpPr>
          <p:cNvPr id="8" name="TextBox 7">
            <a:extLst>
              <a:ext uri="{FF2B5EF4-FFF2-40B4-BE49-F238E27FC236}">
                <a16:creationId xmlns:a16="http://schemas.microsoft.com/office/drawing/2014/main" id="{61EEC45E-5BC8-4556-85EC-CABA9D94334D}"/>
              </a:ext>
            </a:extLst>
          </p:cNvPr>
          <p:cNvSpPr txBox="1"/>
          <p:nvPr/>
        </p:nvSpPr>
        <p:spPr>
          <a:xfrm>
            <a:off x="8391122" y="5927357"/>
            <a:ext cx="1570786" cy="1169551"/>
          </a:xfrm>
          <a:prstGeom prst="rect">
            <a:avLst/>
          </a:prstGeom>
          <a:solidFill>
            <a:schemeClr val="bg1"/>
          </a:solidFill>
        </p:spPr>
        <p:txBody>
          <a:bodyPr wrap="square" rtlCol="0">
            <a:spAutoFit/>
          </a:bodyPr>
          <a:lstStyle/>
          <a:p>
            <a:pPr algn="ctr"/>
            <a:r>
              <a:rPr lang="en-NZ" sz="1400" dirty="0"/>
              <a:t>Cost reductions not sustained - </a:t>
            </a:r>
          </a:p>
          <a:p>
            <a:pPr algn="ctr"/>
            <a:r>
              <a:rPr lang="en-NZ" sz="1400" dirty="0"/>
              <a:t>but profit margins stayed solid</a:t>
            </a:r>
          </a:p>
        </p:txBody>
      </p:sp>
      <p:cxnSp>
        <p:nvCxnSpPr>
          <p:cNvPr id="9" name="Straight Arrow Connector 8">
            <a:extLst>
              <a:ext uri="{FF2B5EF4-FFF2-40B4-BE49-F238E27FC236}">
                <a16:creationId xmlns:a16="http://schemas.microsoft.com/office/drawing/2014/main" id="{E53E65F3-A7B2-4561-947F-C89610881A2D}"/>
              </a:ext>
            </a:extLst>
          </p:cNvPr>
          <p:cNvCxnSpPr>
            <a:cxnSpLocks/>
          </p:cNvCxnSpPr>
          <p:nvPr/>
        </p:nvCxnSpPr>
        <p:spPr>
          <a:xfrm flipH="1" flipV="1">
            <a:off x="7585432" y="5573951"/>
            <a:ext cx="882293" cy="64997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B1C54A3-B199-41F9-AB60-3C267CD77CC5}"/>
              </a:ext>
            </a:extLst>
          </p:cNvPr>
          <p:cNvSpPr txBox="1"/>
          <p:nvPr/>
        </p:nvSpPr>
        <p:spPr>
          <a:xfrm>
            <a:off x="1680522" y="413816"/>
            <a:ext cx="7311617" cy="369332"/>
          </a:xfrm>
          <a:prstGeom prst="rect">
            <a:avLst/>
          </a:prstGeom>
          <a:noFill/>
        </p:spPr>
        <p:txBody>
          <a:bodyPr wrap="none" rtlCol="0">
            <a:spAutoFit/>
          </a:bodyPr>
          <a:lstStyle/>
          <a:p>
            <a:r>
              <a:rPr lang="en-NZ" dirty="0"/>
              <a:t>Lines networks, increased markups 1991-2018, in 2018 cents per kWh</a:t>
            </a:r>
          </a:p>
        </p:txBody>
      </p:sp>
      <p:sp>
        <p:nvSpPr>
          <p:cNvPr id="10" name="Footer Placeholder 9">
            <a:extLst>
              <a:ext uri="{FF2B5EF4-FFF2-40B4-BE49-F238E27FC236}">
                <a16:creationId xmlns:a16="http://schemas.microsoft.com/office/drawing/2014/main" id="{3D428FAA-7BC2-541B-35FA-A2158A3EF73D}"/>
              </a:ext>
            </a:extLst>
          </p:cNvPr>
          <p:cNvSpPr>
            <a:spLocks noGrp="1"/>
          </p:cNvSpPr>
          <p:nvPr>
            <p:ph type="ftr" sz="quarter" idx="11"/>
          </p:nvPr>
        </p:nvSpPr>
        <p:spPr>
          <a:xfrm>
            <a:off x="1141155" y="6529649"/>
            <a:ext cx="6297612" cy="365125"/>
          </a:xfrm>
        </p:spPr>
        <p:txBody>
          <a:bodyPr/>
          <a:lstStyle/>
          <a:p>
            <a:r>
              <a:rPr lang="en-US"/>
              <a:t>Geoff Bertram Takaka U3A  December 9 2022</a:t>
            </a:r>
            <a:endParaRPr lang="en-US" dirty="0"/>
          </a:p>
        </p:txBody>
      </p:sp>
    </p:spTree>
    <p:extLst>
      <p:ext uri="{BB962C8B-B14F-4D97-AF65-F5344CB8AC3E}">
        <p14:creationId xmlns:p14="http://schemas.microsoft.com/office/powerpoint/2010/main" val="3556014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10BE9C4-8261-4450-A274-5BFD716B4799}"/>
              </a:ext>
            </a:extLst>
          </p:cNvPr>
          <p:cNvPicPr>
            <a:picLocks noChangeAspect="1"/>
          </p:cNvPicPr>
          <p:nvPr/>
        </p:nvPicPr>
        <p:blipFill>
          <a:blip r:embed="rId2"/>
          <a:stretch>
            <a:fillRect/>
          </a:stretch>
        </p:blipFill>
        <p:spPr>
          <a:xfrm>
            <a:off x="0" y="146958"/>
            <a:ext cx="10482944" cy="6711042"/>
          </a:xfrm>
          <a:prstGeom prst="rect">
            <a:avLst/>
          </a:prstGeom>
        </p:spPr>
      </p:pic>
      <p:sp>
        <p:nvSpPr>
          <p:cNvPr id="3" name="TextBox 2">
            <a:extLst>
              <a:ext uri="{FF2B5EF4-FFF2-40B4-BE49-F238E27FC236}">
                <a16:creationId xmlns:a16="http://schemas.microsoft.com/office/drawing/2014/main" id="{9FDD1658-4C0E-46B6-ADA3-E99D5F7942A2}"/>
              </a:ext>
            </a:extLst>
          </p:cNvPr>
          <p:cNvSpPr txBox="1"/>
          <p:nvPr/>
        </p:nvSpPr>
        <p:spPr>
          <a:xfrm>
            <a:off x="9323614" y="146958"/>
            <a:ext cx="2868386" cy="1015663"/>
          </a:xfrm>
          <a:prstGeom prst="rect">
            <a:avLst/>
          </a:prstGeom>
          <a:solidFill>
            <a:schemeClr val="bg1"/>
          </a:solidFill>
        </p:spPr>
        <p:txBody>
          <a:bodyPr wrap="square" rtlCol="0">
            <a:spAutoFit/>
          </a:bodyPr>
          <a:lstStyle/>
          <a:p>
            <a:r>
              <a:rPr lang="en-NZ" sz="1200" dirty="0"/>
              <a:t>Sources company annual reports, plus TDB Review of Mixed Ownership Model  July 2018 https://www.tdb.co.nz/</a:t>
            </a:r>
            <a:r>
              <a:rPr lang="en-NZ" sz="1200" dirty="0" err="1"/>
              <a:t>wp</a:t>
            </a:r>
            <a:r>
              <a:rPr lang="en-NZ" sz="1200" dirty="0"/>
              <a:t>-content/.../08/TDB-Mixed-Ownership-Review-Jul-18.pdf  </a:t>
            </a:r>
          </a:p>
        </p:txBody>
      </p:sp>
      <p:sp>
        <p:nvSpPr>
          <p:cNvPr id="4" name="TextBox 3">
            <a:extLst>
              <a:ext uri="{FF2B5EF4-FFF2-40B4-BE49-F238E27FC236}">
                <a16:creationId xmlns:a16="http://schemas.microsoft.com/office/drawing/2014/main" id="{96C1D08D-253D-49D4-9D0F-DD7CFCD823E3}"/>
              </a:ext>
            </a:extLst>
          </p:cNvPr>
          <p:cNvSpPr txBox="1"/>
          <p:nvPr/>
        </p:nvSpPr>
        <p:spPr>
          <a:xfrm>
            <a:off x="4248150" y="1295971"/>
            <a:ext cx="1524000" cy="1077218"/>
          </a:xfrm>
          <a:prstGeom prst="rect">
            <a:avLst/>
          </a:prstGeom>
          <a:noFill/>
        </p:spPr>
        <p:txBody>
          <a:bodyPr wrap="square" rtlCol="0">
            <a:spAutoFit/>
          </a:bodyPr>
          <a:lstStyle/>
          <a:p>
            <a:pPr algn="ctr"/>
            <a:r>
              <a:rPr lang="en-NZ" sz="1600" dirty="0"/>
              <a:t>Includes proceeds from Contact privatisation</a:t>
            </a:r>
          </a:p>
        </p:txBody>
      </p:sp>
      <p:cxnSp>
        <p:nvCxnSpPr>
          <p:cNvPr id="6" name="Straight Arrow Connector 5">
            <a:extLst>
              <a:ext uri="{FF2B5EF4-FFF2-40B4-BE49-F238E27FC236}">
                <a16:creationId xmlns:a16="http://schemas.microsoft.com/office/drawing/2014/main" id="{9F40C29C-60FF-4D52-A08E-4ED11161317F}"/>
              </a:ext>
            </a:extLst>
          </p:cNvPr>
          <p:cNvCxnSpPr/>
          <p:nvPr/>
        </p:nvCxnSpPr>
        <p:spPr>
          <a:xfrm flipH="1">
            <a:off x="3924300" y="2362200"/>
            <a:ext cx="609600" cy="10668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124945D-C6FA-4999-847B-8F734CB81308}"/>
              </a:ext>
            </a:extLst>
          </p:cNvPr>
          <p:cNvSpPr txBox="1"/>
          <p:nvPr/>
        </p:nvSpPr>
        <p:spPr>
          <a:xfrm>
            <a:off x="2228850" y="1295970"/>
            <a:ext cx="1524000" cy="1077218"/>
          </a:xfrm>
          <a:prstGeom prst="rect">
            <a:avLst/>
          </a:prstGeom>
          <a:noFill/>
        </p:spPr>
        <p:txBody>
          <a:bodyPr wrap="square" rtlCol="0">
            <a:spAutoFit/>
          </a:bodyPr>
          <a:lstStyle/>
          <a:p>
            <a:pPr algn="ctr"/>
            <a:r>
              <a:rPr lang="en-NZ" sz="1600" dirty="0"/>
              <a:t>Cash from leveraging-up Contact at separation</a:t>
            </a:r>
          </a:p>
        </p:txBody>
      </p:sp>
      <p:cxnSp>
        <p:nvCxnSpPr>
          <p:cNvPr id="8" name="Straight Arrow Connector 7">
            <a:extLst>
              <a:ext uri="{FF2B5EF4-FFF2-40B4-BE49-F238E27FC236}">
                <a16:creationId xmlns:a16="http://schemas.microsoft.com/office/drawing/2014/main" id="{BDCF935D-EFE1-4F05-9E28-62D2A67B0814}"/>
              </a:ext>
            </a:extLst>
          </p:cNvPr>
          <p:cNvCxnSpPr>
            <a:cxnSpLocks/>
            <a:stCxn id="7" idx="2"/>
          </p:cNvCxnSpPr>
          <p:nvPr/>
        </p:nvCxnSpPr>
        <p:spPr>
          <a:xfrm>
            <a:off x="2990850" y="2373188"/>
            <a:ext cx="185737" cy="112929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398D620-3687-4E7B-B3AA-82F9C18FEC2E}"/>
              </a:ext>
            </a:extLst>
          </p:cNvPr>
          <p:cNvSpPr txBox="1"/>
          <p:nvPr/>
        </p:nvSpPr>
        <p:spPr>
          <a:xfrm>
            <a:off x="7029450" y="880472"/>
            <a:ext cx="2009775" cy="830997"/>
          </a:xfrm>
          <a:prstGeom prst="rect">
            <a:avLst/>
          </a:prstGeom>
          <a:noFill/>
        </p:spPr>
        <p:txBody>
          <a:bodyPr wrap="square" rtlCol="0">
            <a:spAutoFit/>
          </a:bodyPr>
          <a:lstStyle/>
          <a:p>
            <a:pPr algn="ctr"/>
            <a:r>
              <a:rPr lang="en-NZ" sz="1600" dirty="0"/>
              <a:t>Cash from selling 49% of Meridian, Genesis and Mercury</a:t>
            </a:r>
          </a:p>
        </p:txBody>
      </p:sp>
      <p:cxnSp>
        <p:nvCxnSpPr>
          <p:cNvPr id="12" name="Straight Arrow Connector 11">
            <a:extLst>
              <a:ext uri="{FF2B5EF4-FFF2-40B4-BE49-F238E27FC236}">
                <a16:creationId xmlns:a16="http://schemas.microsoft.com/office/drawing/2014/main" id="{7E9A11BF-5D3B-47D3-A77A-BC5D6C3E26A4}"/>
              </a:ext>
            </a:extLst>
          </p:cNvPr>
          <p:cNvCxnSpPr>
            <a:cxnSpLocks/>
          </p:cNvCxnSpPr>
          <p:nvPr/>
        </p:nvCxnSpPr>
        <p:spPr>
          <a:xfrm flipH="1">
            <a:off x="7029450" y="1590675"/>
            <a:ext cx="771525" cy="54292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99373FA0-1DD0-49EA-B4E8-97F14418B3A5}"/>
              </a:ext>
            </a:extLst>
          </p:cNvPr>
          <p:cNvSpPr>
            <a:spLocks noGrp="1"/>
          </p:cNvSpPr>
          <p:nvPr>
            <p:ph type="sldNum" sz="quarter" idx="12"/>
          </p:nvPr>
        </p:nvSpPr>
        <p:spPr/>
        <p:txBody>
          <a:bodyPr/>
          <a:lstStyle/>
          <a:p>
            <a:fld id="{44D41F4A-5EE8-46C5-8867-2BF5C384F50E}" type="slidenum">
              <a:rPr lang="en-NZ" smtClean="0"/>
              <a:t>16</a:t>
            </a:fld>
            <a:endParaRPr lang="en-NZ"/>
          </a:p>
        </p:txBody>
      </p:sp>
      <p:sp>
        <p:nvSpPr>
          <p:cNvPr id="9" name="Footer Placeholder 8">
            <a:extLst>
              <a:ext uri="{FF2B5EF4-FFF2-40B4-BE49-F238E27FC236}">
                <a16:creationId xmlns:a16="http://schemas.microsoft.com/office/drawing/2014/main" id="{4690F66A-B5DE-DDF5-F3A9-D3767BACB235}"/>
              </a:ext>
            </a:extLst>
          </p:cNvPr>
          <p:cNvSpPr>
            <a:spLocks noGrp="1"/>
          </p:cNvSpPr>
          <p:nvPr>
            <p:ph type="ftr" sz="quarter" idx="11"/>
          </p:nvPr>
        </p:nvSpPr>
        <p:spPr/>
        <p:txBody>
          <a:bodyPr/>
          <a:lstStyle/>
          <a:p>
            <a:r>
              <a:rPr lang="en-US"/>
              <a:t>Geoff Bertram Takaka U3A  December 9 2022</a:t>
            </a:r>
            <a:endParaRPr lang="en-US" dirty="0"/>
          </a:p>
        </p:txBody>
      </p:sp>
    </p:spTree>
    <p:extLst>
      <p:ext uri="{BB962C8B-B14F-4D97-AF65-F5344CB8AC3E}">
        <p14:creationId xmlns:p14="http://schemas.microsoft.com/office/powerpoint/2010/main" val="2585360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9F2C5B19-D427-4C29-8F81-BE09CC7E51C1}"/>
              </a:ext>
            </a:extLst>
          </p:cNvPr>
          <p:cNvPicPr>
            <a:picLocks noChangeAspect="1"/>
          </p:cNvPicPr>
          <p:nvPr/>
        </p:nvPicPr>
        <p:blipFill>
          <a:blip r:embed="rId2"/>
          <a:stretch>
            <a:fillRect/>
          </a:stretch>
        </p:blipFill>
        <p:spPr>
          <a:xfrm>
            <a:off x="666750" y="64735"/>
            <a:ext cx="9801224" cy="6728530"/>
          </a:xfrm>
          <a:prstGeom prst="rect">
            <a:avLst/>
          </a:prstGeom>
        </p:spPr>
      </p:pic>
      <p:sp>
        <p:nvSpPr>
          <p:cNvPr id="3" name="TextBox 2">
            <a:extLst>
              <a:ext uri="{FF2B5EF4-FFF2-40B4-BE49-F238E27FC236}">
                <a16:creationId xmlns:a16="http://schemas.microsoft.com/office/drawing/2014/main" id="{6E152D80-6CD6-4F26-BC04-65944942E9F2}"/>
              </a:ext>
            </a:extLst>
          </p:cNvPr>
          <p:cNvSpPr txBox="1"/>
          <p:nvPr/>
        </p:nvSpPr>
        <p:spPr>
          <a:xfrm>
            <a:off x="9848827" y="6215223"/>
            <a:ext cx="2285503" cy="523220"/>
          </a:xfrm>
          <a:prstGeom prst="rect">
            <a:avLst/>
          </a:prstGeom>
          <a:noFill/>
        </p:spPr>
        <p:txBody>
          <a:bodyPr wrap="square" rtlCol="0">
            <a:spAutoFit/>
          </a:bodyPr>
          <a:lstStyle/>
          <a:p>
            <a:pPr algn="ctr"/>
            <a:r>
              <a:rPr lang="en-NZ" sz="1400" dirty="0"/>
              <a:t>Source: Company annual reports</a:t>
            </a:r>
          </a:p>
        </p:txBody>
      </p:sp>
      <p:sp>
        <p:nvSpPr>
          <p:cNvPr id="5" name="TextBox 4">
            <a:extLst>
              <a:ext uri="{FF2B5EF4-FFF2-40B4-BE49-F238E27FC236}">
                <a16:creationId xmlns:a16="http://schemas.microsoft.com/office/drawing/2014/main" id="{C5F00C81-16EA-4972-A0F0-195AEDBDC730}"/>
              </a:ext>
            </a:extLst>
          </p:cNvPr>
          <p:cNvSpPr txBox="1"/>
          <p:nvPr/>
        </p:nvSpPr>
        <p:spPr>
          <a:xfrm>
            <a:off x="2127745" y="3077230"/>
            <a:ext cx="2034680" cy="523220"/>
          </a:xfrm>
          <a:prstGeom prst="rect">
            <a:avLst/>
          </a:prstGeom>
          <a:solidFill>
            <a:schemeClr val="bg1"/>
          </a:solidFill>
        </p:spPr>
        <p:txBody>
          <a:bodyPr wrap="square" rtlCol="0">
            <a:spAutoFit/>
          </a:bodyPr>
          <a:lstStyle/>
          <a:p>
            <a:pPr algn="ctr"/>
            <a:r>
              <a:rPr lang="en-NZ" sz="1400" dirty="0"/>
              <a:t>ECNZ pre-divestment was $4.5  billion</a:t>
            </a:r>
          </a:p>
        </p:txBody>
      </p:sp>
      <p:cxnSp>
        <p:nvCxnSpPr>
          <p:cNvPr id="6" name="Straight Arrow Connector 5">
            <a:extLst>
              <a:ext uri="{FF2B5EF4-FFF2-40B4-BE49-F238E27FC236}">
                <a16:creationId xmlns:a16="http://schemas.microsoft.com/office/drawing/2014/main" id="{A8DDAEFA-2772-47BE-B338-0E7B56E2D0D1}"/>
              </a:ext>
            </a:extLst>
          </p:cNvPr>
          <p:cNvCxnSpPr>
            <a:cxnSpLocks/>
          </p:cNvCxnSpPr>
          <p:nvPr/>
        </p:nvCxnSpPr>
        <p:spPr>
          <a:xfrm>
            <a:off x="3248025" y="3676650"/>
            <a:ext cx="562139" cy="134284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8CFAFA0-A31D-4294-ABC1-ECC3934DFF74}"/>
              </a:ext>
            </a:extLst>
          </p:cNvPr>
          <p:cNvSpPr txBox="1"/>
          <p:nvPr/>
        </p:nvSpPr>
        <p:spPr>
          <a:xfrm>
            <a:off x="2736865" y="996246"/>
            <a:ext cx="2662158" cy="738664"/>
          </a:xfrm>
          <a:prstGeom prst="rect">
            <a:avLst/>
          </a:prstGeom>
          <a:solidFill>
            <a:schemeClr val="bg1"/>
          </a:solidFill>
        </p:spPr>
        <p:txBody>
          <a:bodyPr wrap="square" rtlCol="0">
            <a:spAutoFit/>
          </a:bodyPr>
          <a:lstStyle/>
          <a:p>
            <a:pPr algn="ctr"/>
            <a:r>
              <a:rPr lang="en-NZ" sz="1400" dirty="0"/>
              <a:t>“Fair value” revaluations since 1999 ≈ $11 billion wealth transfers from consumers by 2016</a:t>
            </a:r>
          </a:p>
        </p:txBody>
      </p:sp>
      <p:cxnSp>
        <p:nvCxnSpPr>
          <p:cNvPr id="10" name="Straight Arrow Connector 9">
            <a:extLst>
              <a:ext uri="{FF2B5EF4-FFF2-40B4-BE49-F238E27FC236}">
                <a16:creationId xmlns:a16="http://schemas.microsoft.com/office/drawing/2014/main" id="{2B81FBE9-CD10-4E59-BE00-2DEAFDB2B122}"/>
              </a:ext>
            </a:extLst>
          </p:cNvPr>
          <p:cNvCxnSpPr>
            <a:cxnSpLocks/>
          </p:cNvCxnSpPr>
          <p:nvPr/>
        </p:nvCxnSpPr>
        <p:spPr>
          <a:xfrm>
            <a:off x="5124450" y="1365580"/>
            <a:ext cx="2381250" cy="7269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6E0E980-F74C-45ED-A8CD-C73B147DA5AD}"/>
              </a:ext>
            </a:extLst>
          </p:cNvPr>
          <p:cNvSpPr txBox="1"/>
          <p:nvPr/>
        </p:nvSpPr>
        <p:spPr>
          <a:xfrm>
            <a:off x="8820648" y="1169145"/>
            <a:ext cx="2066427" cy="584775"/>
          </a:xfrm>
          <a:prstGeom prst="rect">
            <a:avLst/>
          </a:prstGeom>
          <a:noFill/>
        </p:spPr>
        <p:txBody>
          <a:bodyPr wrap="square" rtlCol="0">
            <a:spAutoFit/>
          </a:bodyPr>
          <a:lstStyle/>
          <a:p>
            <a:pPr algn="ctr"/>
            <a:r>
              <a:rPr lang="en-NZ" sz="1600" dirty="0"/>
              <a:t>Now right up against </a:t>
            </a:r>
          </a:p>
          <a:p>
            <a:pPr algn="ctr"/>
            <a:r>
              <a:rPr lang="en-NZ" sz="1600" dirty="0"/>
              <a:t>the market limit</a:t>
            </a:r>
          </a:p>
        </p:txBody>
      </p:sp>
      <p:cxnSp>
        <p:nvCxnSpPr>
          <p:cNvPr id="18" name="Straight Arrow Connector 17">
            <a:extLst>
              <a:ext uri="{FF2B5EF4-FFF2-40B4-BE49-F238E27FC236}">
                <a16:creationId xmlns:a16="http://schemas.microsoft.com/office/drawing/2014/main" id="{A27C7F2F-4F0C-49E9-885C-A9AD68B10EED}"/>
              </a:ext>
            </a:extLst>
          </p:cNvPr>
          <p:cNvCxnSpPr>
            <a:cxnSpLocks/>
          </p:cNvCxnSpPr>
          <p:nvPr/>
        </p:nvCxnSpPr>
        <p:spPr>
          <a:xfrm flipH="1">
            <a:off x="8267700" y="1365578"/>
            <a:ext cx="685801"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DAFFD401-3D79-4588-92A7-C7A56CFE3917}"/>
              </a:ext>
            </a:extLst>
          </p:cNvPr>
          <p:cNvSpPr txBox="1"/>
          <p:nvPr/>
        </p:nvSpPr>
        <p:spPr>
          <a:xfrm>
            <a:off x="8727462" y="575215"/>
            <a:ext cx="2009076" cy="338554"/>
          </a:xfrm>
          <a:prstGeom prst="rect">
            <a:avLst/>
          </a:prstGeom>
          <a:noFill/>
        </p:spPr>
        <p:txBody>
          <a:bodyPr wrap="none" rtlCol="0">
            <a:spAutoFit/>
          </a:bodyPr>
          <a:lstStyle/>
          <a:p>
            <a:r>
              <a:rPr lang="en-NZ" sz="1600" dirty="0"/>
              <a:t>$23 billion book value</a:t>
            </a:r>
          </a:p>
        </p:txBody>
      </p:sp>
      <p:cxnSp>
        <p:nvCxnSpPr>
          <p:cNvPr id="27" name="Straight Arrow Connector 26">
            <a:extLst>
              <a:ext uri="{FF2B5EF4-FFF2-40B4-BE49-F238E27FC236}">
                <a16:creationId xmlns:a16="http://schemas.microsoft.com/office/drawing/2014/main" id="{88B55B82-9DFB-4BDC-8139-7C573013A714}"/>
              </a:ext>
            </a:extLst>
          </p:cNvPr>
          <p:cNvCxnSpPr>
            <a:cxnSpLocks/>
            <a:stCxn id="26" idx="1"/>
          </p:cNvCxnSpPr>
          <p:nvPr/>
        </p:nvCxnSpPr>
        <p:spPr>
          <a:xfrm flipH="1">
            <a:off x="8134848" y="744492"/>
            <a:ext cx="592614" cy="42815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AB9780CC-D646-4B27-8CA1-CA3B0E85B463}"/>
              </a:ext>
            </a:extLst>
          </p:cNvPr>
          <p:cNvSpPr txBox="1"/>
          <p:nvPr/>
        </p:nvSpPr>
        <p:spPr>
          <a:xfrm>
            <a:off x="8267700" y="3675946"/>
            <a:ext cx="657552" cy="369332"/>
          </a:xfrm>
          <a:prstGeom prst="rect">
            <a:avLst/>
          </a:prstGeom>
          <a:noFill/>
        </p:spPr>
        <p:txBody>
          <a:bodyPr wrap="none" rtlCol="0">
            <a:spAutoFit/>
          </a:bodyPr>
          <a:lstStyle/>
          <a:p>
            <a:r>
              <a:rPr lang="en-NZ" dirty="0"/>
              <a:t>$11b</a:t>
            </a:r>
          </a:p>
        </p:txBody>
      </p:sp>
      <p:sp>
        <p:nvSpPr>
          <p:cNvPr id="30" name="Slide Number Placeholder 29">
            <a:extLst>
              <a:ext uri="{FF2B5EF4-FFF2-40B4-BE49-F238E27FC236}">
                <a16:creationId xmlns:a16="http://schemas.microsoft.com/office/drawing/2014/main" id="{7FDFEB19-1319-4BDD-98A1-1878CFC1E8AE}"/>
              </a:ext>
            </a:extLst>
          </p:cNvPr>
          <p:cNvSpPr>
            <a:spLocks noGrp="1"/>
          </p:cNvSpPr>
          <p:nvPr>
            <p:ph type="sldNum" sz="quarter" idx="12"/>
          </p:nvPr>
        </p:nvSpPr>
        <p:spPr/>
        <p:txBody>
          <a:bodyPr/>
          <a:lstStyle/>
          <a:p>
            <a:fld id="{44D41F4A-5EE8-46C5-8867-2BF5C384F50E}" type="slidenum">
              <a:rPr lang="en-NZ" smtClean="0"/>
              <a:t>17</a:t>
            </a:fld>
            <a:endParaRPr lang="en-NZ"/>
          </a:p>
        </p:txBody>
      </p:sp>
      <p:sp>
        <p:nvSpPr>
          <p:cNvPr id="2" name="Footer Placeholder 1">
            <a:extLst>
              <a:ext uri="{FF2B5EF4-FFF2-40B4-BE49-F238E27FC236}">
                <a16:creationId xmlns:a16="http://schemas.microsoft.com/office/drawing/2014/main" id="{0FE4D460-B9C2-486A-8FD2-C735B1D4ED69}"/>
              </a:ext>
            </a:extLst>
          </p:cNvPr>
          <p:cNvSpPr>
            <a:spLocks noGrp="1"/>
          </p:cNvSpPr>
          <p:nvPr>
            <p:ph type="ftr" sz="quarter" idx="11"/>
          </p:nvPr>
        </p:nvSpPr>
        <p:spPr/>
        <p:txBody>
          <a:bodyPr/>
          <a:lstStyle/>
          <a:p>
            <a:r>
              <a:rPr lang="en-NZ"/>
              <a:t>Geoff Bertram Takaka U3A  December 9 2022</a:t>
            </a:r>
          </a:p>
        </p:txBody>
      </p:sp>
    </p:spTree>
    <p:extLst>
      <p:ext uri="{BB962C8B-B14F-4D97-AF65-F5344CB8AC3E}">
        <p14:creationId xmlns:p14="http://schemas.microsoft.com/office/powerpoint/2010/main" val="1788288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4805AE-29D0-41E5-AC62-56814840E57A}"/>
              </a:ext>
            </a:extLst>
          </p:cNvPr>
          <p:cNvPicPr>
            <a:picLocks noChangeAspect="1"/>
          </p:cNvPicPr>
          <p:nvPr/>
        </p:nvPicPr>
        <p:blipFill>
          <a:blip r:embed="rId2"/>
          <a:stretch>
            <a:fillRect/>
          </a:stretch>
        </p:blipFill>
        <p:spPr>
          <a:xfrm>
            <a:off x="495300" y="-1"/>
            <a:ext cx="9601203" cy="6858001"/>
          </a:xfrm>
          <a:prstGeom prst="rect">
            <a:avLst/>
          </a:prstGeom>
        </p:spPr>
      </p:pic>
      <p:sp>
        <p:nvSpPr>
          <p:cNvPr id="3" name="TextBox 2">
            <a:extLst>
              <a:ext uri="{FF2B5EF4-FFF2-40B4-BE49-F238E27FC236}">
                <a16:creationId xmlns:a16="http://schemas.microsoft.com/office/drawing/2014/main" id="{F5DD77E7-FE02-4CE2-98E3-6A6741ECF9FF}"/>
              </a:ext>
            </a:extLst>
          </p:cNvPr>
          <p:cNvSpPr txBox="1"/>
          <p:nvPr/>
        </p:nvSpPr>
        <p:spPr>
          <a:xfrm>
            <a:off x="9191954" y="5810250"/>
            <a:ext cx="2162175" cy="646331"/>
          </a:xfrm>
          <a:prstGeom prst="rect">
            <a:avLst/>
          </a:prstGeom>
          <a:noFill/>
        </p:spPr>
        <p:txBody>
          <a:bodyPr wrap="square" rtlCol="0">
            <a:spAutoFit/>
          </a:bodyPr>
          <a:lstStyle/>
          <a:p>
            <a:pPr algn="ctr"/>
            <a:r>
              <a:rPr lang="en-NZ" sz="1200" dirty="0"/>
              <a:t>Sources: Disclosed information from Gazettes and Commerce Commission</a:t>
            </a:r>
          </a:p>
        </p:txBody>
      </p:sp>
      <p:sp>
        <p:nvSpPr>
          <p:cNvPr id="5" name="Slide Number Placeholder 4">
            <a:extLst>
              <a:ext uri="{FF2B5EF4-FFF2-40B4-BE49-F238E27FC236}">
                <a16:creationId xmlns:a16="http://schemas.microsoft.com/office/drawing/2014/main" id="{747AC4AA-A4B9-4952-AC8C-C36E5C2B1C06}"/>
              </a:ext>
            </a:extLst>
          </p:cNvPr>
          <p:cNvSpPr>
            <a:spLocks noGrp="1"/>
          </p:cNvSpPr>
          <p:nvPr>
            <p:ph type="sldNum" sz="quarter" idx="12"/>
          </p:nvPr>
        </p:nvSpPr>
        <p:spPr/>
        <p:txBody>
          <a:bodyPr/>
          <a:lstStyle/>
          <a:p>
            <a:fld id="{44D41F4A-5EE8-46C5-8867-2BF5C384F50E}" type="slidenum">
              <a:rPr lang="en-NZ" smtClean="0"/>
              <a:t>18</a:t>
            </a:fld>
            <a:endParaRPr lang="en-NZ"/>
          </a:p>
        </p:txBody>
      </p:sp>
      <p:sp>
        <p:nvSpPr>
          <p:cNvPr id="2" name="Footer Placeholder 1">
            <a:extLst>
              <a:ext uri="{FF2B5EF4-FFF2-40B4-BE49-F238E27FC236}">
                <a16:creationId xmlns:a16="http://schemas.microsoft.com/office/drawing/2014/main" id="{4EDCC67C-9E98-405C-9A0B-6E1D6EFBC028}"/>
              </a:ext>
            </a:extLst>
          </p:cNvPr>
          <p:cNvSpPr>
            <a:spLocks noGrp="1"/>
          </p:cNvSpPr>
          <p:nvPr>
            <p:ph type="ftr" sz="quarter" idx="11"/>
          </p:nvPr>
        </p:nvSpPr>
        <p:spPr/>
        <p:txBody>
          <a:bodyPr/>
          <a:lstStyle/>
          <a:p>
            <a:r>
              <a:rPr lang="en-NZ"/>
              <a:t>Geoff Bertram Takaka U3A  December 9 2022</a:t>
            </a:r>
          </a:p>
        </p:txBody>
      </p:sp>
    </p:spTree>
    <p:extLst>
      <p:ext uri="{BB962C8B-B14F-4D97-AF65-F5344CB8AC3E}">
        <p14:creationId xmlns:p14="http://schemas.microsoft.com/office/powerpoint/2010/main" val="1692926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54357-8D32-4298-9D8A-D9F5D28B976C}"/>
              </a:ext>
            </a:extLst>
          </p:cNvPr>
          <p:cNvSpPr>
            <a:spLocks noGrp="1"/>
          </p:cNvSpPr>
          <p:nvPr>
            <p:ph type="title"/>
          </p:nvPr>
        </p:nvSpPr>
        <p:spPr>
          <a:xfrm>
            <a:off x="1778119" y="309372"/>
            <a:ext cx="6119363" cy="464950"/>
          </a:xfrm>
        </p:spPr>
        <p:txBody>
          <a:bodyPr>
            <a:normAutofit/>
          </a:bodyPr>
          <a:lstStyle/>
          <a:p>
            <a:pPr algn="ctr"/>
            <a:r>
              <a:rPr lang="en-NZ" sz="2400" dirty="0">
                <a:solidFill>
                  <a:schemeClr val="accent5">
                    <a:lumMod val="75000"/>
                  </a:schemeClr>
                </a:solidFill>
              </a:rPr>
              <a:t>The outcome 1986-2022</a:t>
            </a:r>
          </a:p>
        </p:txBody>
      </p:sp>
      <p:sp>
        <p:nvSpPr>
          <p:cNvPr id="3" name="Content Placeholder 2">
            <a:extLst>
              <a:ext uri="{FF2B5EF4-FFF2-40B4-BE49-F238E27FC236}">
                <a16:creationId xmlns:a16="http://schemas.microsoft.com/office/drawing/2014/main" id="{21DF1AC1-93B4-4B96-AF6E-232C5B666EEE}"/>
              </a:ext>
            </a:extLst>
          </p:cNvPr>
          <p:cNvSpPr>
            <a:spLocks noGrp="1"/>
          </p:cNvSpPr>
          <p:nvPr>
            <p:ph idx="1"/>
          </p:nvPr>
        </p:nvSpPr>
        <p:spPr>
          <a:xfrm>
            <a:off x="772274" y="900732"/>
            <a:ext cx="8475752" cy="5252935"/>
          </a:xfrm>
        </p:spPr>
        <p:txBody>
          <a:bodyPr>
            <a:noAutofit/>
          </a:bodyPr>
          <a:lstStyle/>
          <a:p>
            <a:pPr>
              <a:spcBef>
                <a:spcPts val="0"/>
              </a:spcBef>
            </a:pPr>
            <a:r>
              <a:rPr lang="en-NZ" dirty="0"/>
              <a:t>An uncompetitive oligopoly/cartel has been entrenched in control of our most strategic sector</a:t>
            </a:r>
          </a:p>
          <a:p>
            <a:pPr>
              <a:spcBef>
                <a:spcPts val="0"/>
              </a:spcBef>
            </a:pPr>
            <a:endParaRPr lang="en-NZ" dirty="0"/>
          </a:p>
          <a:p>
            <a:pPr>
              <a:spcBef>
                <a:spcPts val="0"/>
              </a:spcBef>
            </a:pPr>
            <a:r>
              <a:rPr lang="en-NZ" dirty="0"/>
              <a:t>Productivity is down 30% over three decades, gross profits are up 80%</a:t>
            </a:r>
          </a:p>
          <a:p>
            <a:pPr>
              <a:spcBef>
                <a:spcPts val="0"/>
              </a:spcBef>
            </a:pPr>
            <a:endParaRPr lang="en-NZ" dirty="0"/>
          </a:p>
          <a:p>
            <a:pPr>
              <a:spcBef>
                <a:spcPts val="0"/>
              </a:spcBef>
            </a:pPr>
            <a:r>
              <a:rPr lang="en-NZ" dirty="0"/>
              <a:t>Construction of renewable generation has been slowed down and new entrants to generation are being blocked by anti-competitive practices which are legal under the Commerce Act 1986, and  supported by the “regulators” (Electricity Authority and Commerce Commission) </a:t>
            </a:r>
          </a:p>
          <a:p>
            <a:pPr>
              <a:spcBef>
                <a:spcPts val="0"/>
              </a:spcBef>
            </a:pPr>
            <a:endParaRPr lang="en-NZ" dirty="0"/>
          </a:p>
          <a:p>
            <a:pPr>
              <a:spcBef>
                <a:spcPts val="0"/>
              </a:spcBef>
            </a:pPr>
            <a:r>
              <a:rPr lang="en-NZ" dirty="0"/>
              <a:t>Prices for residential consumers have doubled in real terms and will rise further as the carbon price rises (perverse incentive)</a:t>
            </a:r>
          </a:p>
          <a:p>
            <a:pPr>
              <a:spcBef>
                <a:spcPts val="0"/>
              </a:spcBef>
            </a:pPr>
            <a:endParaRPr lang="en-NZ" dirty="0"/>
          </a:p>
          <a:p>
            <a:pPr>
              <a:spcBef>
                <a:spcPts val="0"/>
              </a:spcBef>
            </a:pPr>
            <a:r>
              <a:rPr lang="en-NZ" dirty="0"/>
              <a:t>Prices for industry are up just a couple of percent while prices for commercial users are down by a quarter.  In other words, countervailing </a:t>
            </a:r>
            <a:r>
              <a:rPr lang="en-NZ" b="1" u="sng" dirty="0"/>
              <a:t>power</a:t>
            </a:r>
            <a:r>
              <a:rPr lang="en-NZ" dirty="0"/>
              <a:t> is what really matters in uncompetitive markets</a:t>
            </a:r>
          </a:p>
          <a:p>
            <a:pPr>
              <a:spcBef>
                <a:spcPts val="0"/>
              </a:spcBef>
            </a:pPr>
            <a:endParaRPr lang="en-NZ" dirty="0"/>
          </a:p>
          <a:p>
            <a:pPr>
              <a:spcBef>
                <a:spcPts val="0"/>
              </a:spcBef>
            </a:pPr>
            <a:r>
              <a:rPr lang="en-NZ" dirty="0"/>
              <a:t>The electricity industry’s strategic goals are now hostile to equitable climate-change policy and will block progress unless and until the cartel is broken</a:t>
            </a:r>
          </a:p>
          <a:p>
            <a:pPr>
              <a:spcBef>
                <a:spcPts val="0"/>
              </a:spcBef>
            </a:pPr>
            <a:endParaRPr lang="en-NZ" dirty="0"/>
          </a:p>
          <a:p>
            <a:endParaRPr lang="en-NZ" dirty="0"/>
          </a:p>
        </p:txBody>
      </p:sp>
      <p:sp>
        <p:nvSpPr>
          <p:cNvPr id="5" name="Slide Number Placeholder 4">
            <a:extLst>
              <a:ext uri="{FF2B5EF4-FFF2-40B4-BE49-F238E27FC236}">
                <a16:creationId xmlns:a16="http://schemas.microsoft.com/office/drawing/2014/main" id="{64FA8A6E-11A5-4D87-B284-D34FD58CE71E}"/>
              </a:ext>
            </a:extLst>
          </p:cNvPr>
          <p:cNvSpPr>
            <a:spLocks noGrp="1"/>
          </p:cNvSpPr>
          <p:nvPr>
            <p:ph type="sldNum" sz="quarter" idx="12"/>
          </p:nvPr>
        </p:nvSpPr>
        <p:spPr>
          <a:xfrm>
            <a:off x="4837801" y="6447176"/>
            <a:ext cx="2133600" cy="365125"/>
          </a:xfrm>
        </p:spPr>
        <p:txBody>
          <a:bodyPr/>
          <a:lstStyle/>
          <a:p>
            <a:pPr algn="ctr"/>
            <a:fld id="{2E5FB6EA-4362-4B09-9B4E-D833CB38147E}" type="slidenum">
              <a:rPr lang="en-NZ" sz="1800">
                <a:solidFill>
                  <a:schemeClr val="bg1"/>
                </a:solidFill>
              </a:rPr>
              <a:pPr algn="ctr"/>
              <a:t>19</a:t>
            </a:fld>
            <a:endParaRPr lang="en-NZ" sz="1800" dirty="0">
              <a:solidFill>
                <a:schemeClr val="bg1"/>
              </a:solidFill>
            </a:endParaRPr>
          </a:p>
        </p:txBody>
      </p:sp>
      <p:sp>
        <p:nvSpPr>
          <p:cNvPr id="4" name="Footer Placeholder 3">
            <a:extLst>
              <a:ext uri="{FF2B5EF4-FFF2-40B4-BE49-F238E27FC236}">
                <a16:creationId xmlns:a16="http://schemas.microsoft.com/office/drawing/2014/main" id="{E70C1107-0D1D-720B-A365-0FEAC06F3AEE}"/>
              </a:ext>
            </a:extLst>
          </p:cNvPr>
          <p:cNvSpPr>
            <a:spLocks noGrp="1"/>
          </p:cNvSpPr>
          <p:nvPr>
            <p:ph type="ftr" sz="quarter" idx="11"/>
          </p:nvPr>
        </p:nvSpPr>
        <p:spPr>
          <a:xfrm>
            <a:off x="4570378" y="6082051"/>
            <a:ext cx="2895600" cy="365125"/>
          </a:xfrm>
        </p:spPr>
        <p:txBody>
          <a:bodyPr/>
          <a:lstStyle/>
          <a:p>
            <a:r>
              <a:rPr lang="en-NZ">
                <a:solidFill>
                  <a:schemeClr val="bg1"/>
                </a:solidFill>
              </a:rPr>
              <a:t>Geoff Bertram Takaka U3A  December 9 2022</a:t>
            </a:r>
            <a:endParaRPr lang="en-US" dirty="0">
              <a:solidFill>
                <a:schemeClr val="bg1"/>
              </a:solidFill>
            </a:endParaRPr>
          </a:p>
        </p:txBody>
      </p:sp>
      <p:sp>
        <p:nvSpPr>
          <p:cNvPr id="6" name="Footer Placeholder 3">
            <a:extLst>
              <a:ext uri="{FF2B5EF4-FFF2-40B4-BE49-F238E27FC236}">
                <a16:creationId xmlns:a16="http://schemas.microsoft.com/office/drawing/2014/main" id="{0CFE0CDD-64B3-3D8B-0108-074FE73C8173}"/>
              </a:ext>
            </a:extLst>
          </p:cNvPr>
          <p:cNvSpPr txBox="1">
            <a:spLocks/>
          </p:cNvSpPr>
          <p:nvPr/>
        </p:nvSpPr>
        <p:spPr>
          <a:xfrm>
            <a:off x="2258306" y="6406487"/>
            <a:ext cx="6297612" cy="365125"/>
          </a:xfrm>
          <a:prstGeom prst="rect">
            <a:avLst/>
          </a:prstGeom>
        </p:spPr>
        <p:txBody>
          <a:bodyPr vert="horz" lIns="91440" tIns="45720" rIns="91440" bIns="45720" rtlCol="0" anchor="ctr"/>
          <a:lstStyle>
            <a:defPPr>
              <a:defRPr lang="en-US"/>
            </a:defPPr>
            <a:lvl1pPr marL="0" algn="ctr" defTabSz="457200" rtl="0" eaLnBrk="1" latinLnBrk="0" hangingPunct="1">
              <a:defRPr sz="11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NZ"/>
              <a:t>Geoff Bertram Takaka U3A 9 December 2022</a:t>
            </a:r>
            <a:endParaRPr lang="en-US" dirty="0"/>
          </a:p>
        </p:txBody>
      </p:sp>
      <p:sp>
        <p:nvSpPr>
          <p:cNvPr id="7" name="Slide Number Placeholder 4">
            <a:extLst>
              <a:ext uri="{FF2B5EF4-FFF2-40B4-BE49-F238E27FC236}">
                <a16:creationId xmlns:a16="http://schemas.microsoft.com/office/drawing/2014/main" id="{A91EA81F-9071-683B-C07C-B6E539B58E86}"/>
              </a:ext>
            </a:extLst>
          </p:cNvPr>
          <p:cNvSpPr txBox="1">
            <a:spLocks/>
          </p:cNvSpPr>
          <p:nvPr/>
        </p:nvSpPr>
        <p:spPr>
          <a:xfrm>
            <a:off x="11079155" y="6331919"/>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1400" b="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ED95122-A112-0844-98BC-D2A9AE745818}" type="slidenum">
              <a:rPr lang="en-US" smtClean="0"/>
              <a:pPr/>
              <a:t>19</a:t>
            </a:fld>
            <a:endParaRPr lang="en-US"/>
          </a:p>
        </p:txBody>
      </p:sp>
    </p:spTree>
    <p:extLst>
      <p:ext uri="{BB962C8B-B14F-4D97-AF65-F5344CB8AC3E}">
        <p14:creationId xmlns:p14="http://schemas.microsoft.com/office/powerpoint/2010/main" val="401941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C0297-7B13-4E64-A274-D447255B3FAA}"/>
              </a:ext>
            </a:extLst>
          </p:cNvPr>
          <p:cNvSpPr>
            <a:spLocks noGrp="1"/>
          </p:cNvSpPr>
          <p:nvPr>
            <p:ph type="title"/>
          </p:nvPr>
        </p:nvSpPr>
        <p:spPr>
          <a:xfrm>
            <a:off x="838200" y="241300"/>
            <a:ext cx="8258175" cy="1663700"/>
          </a:xfrm>
        </p:spPr>
        <p:txBody>
          <a:bodyPr>
            <a:normAutofit fontScale="90000"/>
          </a:bodyPr>
          <a:lstStyle/>
          <a:p>
            <a:pPr algn="ctr"/>
            <a:r>
              <a:rPr lang="en-NZ" sz="3600" dirty="0"/>
              <a:t>Bottom line: over the past two decades this sector has been loaded up with labour and capital engaged in unproductive activities</a:t>
            </a:r>
          </a:p>
        </p:txBody>
      </p:sp>
      <p:sp>
        <p:nvSpPr>
          <p:cNvPr id="3" name="Content Placeholder 2">
            <a:extLst>
              <a:ext uri="{FF2B5EF4-FFF2-40B4-BE49-F238E27FC236}">
                <a16:creationId xmlns:a16="http://schemas.microsoft.com/office/drawing/2014/main" id="{104C1407-6C15-4698-B642-8A1678444495}"/>
              </a:ext>
            </a:extLst>
          </p:cNvPr>
          <p:cNvSpPr>
            <a:spLocks noGrp="1"/>
          </p:cNvSpPr>
          <p:nvPr>
            <p:ph idx="1"/>
          </p:nvPr>
        </p:nvSpPr>
        <p:spPr>
          <a:xfrm>
            <a:off x="838200" y="2506662"/>
            <a:ext cx="8153400" cy="4351338"/>
          </a:xfrm>
        </p:spPr>
        <p:txBody>
          <a:bodyPr>
            <a:normAutofit/>
          </a:bodyPr>
          <a:lstStyle/>
          <a:p>
            <a:r>
              <a:rPr lang="en-NZ" sz="2000" dirty="0"/>
              <a:t>Pursuit of profit combined with complicated “competition” games and financial engineering has meant that increasing amounts of labour and capital have been allocated to high-paid sales, marketing, financial management and administrative work that adds nothing to the volume or quality of the electricity reaching consumers</a:t>
            </a:r>
          </a:p>
          <a:p>
            <a:endParaRPr lang="en-NZ" sz="2000" dirty="0"/>
          </a:p>
          <a:p>
            <a:r>
              <a:rPr lang="en-NZ" sz="2000" dirty="0"/>
              <a:t>Corporatisation and privatisation have culminated in a gigantic exercise in rent-seeking waste</a:t>
            </a:r>
          </a:p>
          <a:p>
            <a:pPr marL="0" indent="0">
              <a:buNone/>
            </a:pPr>
            <a:endParaRPr lang="en-NZ" sz="2000" dirty="0"/>
          </a:p>
        </p:txBody>
      </p:sp>
      <p:sp>
        <p:nvSpPr>
          <p:cNvPr id="4" name="Slide Number Placeholder 3">
            <a:extLst>
              <a:ext uri="{FF2B5EF4-FFF2-40B4-BE49-F238E27FC236}">
                <a16:creationId xmlns:a16="http://schemas.microsoft.com/office/drawing/2014/main" id="{6E0D39D7-7208-4B9F-834E-792B95CF42BC}"/>
              </a:ext>
            </a:extLst>
          </p:cNvPr>
          <p:cNvSpPr>
            <a:spLocks noGrp="1"/>
          </p:cNvSpPr>
          <p:nvPr>
            <p:ph type="sldNum" sz="quarter" idx="12"/>
          </p:nvPr>
        </p:nvSpPr>
        <p:spPr/>
        <p:txBody>
          <a:bodyPr/>
          <a:lstStyle/>
          <a:p>
            <a:fld id="{44D41F4A-5EE8-46C5-8867-2BF5C384F50E}" type="slidenum">
              <a:rPr lang="en-NZ" smtClean="0"/>
              <a:t>20</a:t>
            </a:fld>
            <a:endParaRPr lang="en-NZ"/>
          </a:p>
        </p:txBody>
      </p:sp>
      <p:sp>
        <p:nvSpPr>
          <p:cNvPr id="5" name="Footer Placeholder 4">
            <a:extLst>
              <a:ext uri="{FF2B5EF4-FFF2-40B4-BE49-F238E27FC236}">
                <a16:creationId xmlns:a16="http://schemas.microsoft.com/office/drawing/2014/main" id="{AA26DAB4-59D2-6799-78A2-476D726C95CF}"/>
              </a:ext>
            </a:extLst>
          </p:cNvPr>
          <p:cNvSpPr>
            <a:spLocks noGrp="1"/>
          </p:cNvSpPr>
          <p:nvPr>
            <p:ph type="ftr" sz="quarter" idx="11"/>
          </p:nvPr>
        </p:nvSpPr>
        <p:spPr/>
        <p:txBody>
          <a:bodyPr/>
          <a:lstStyle/>
          <a:p>
            <a:r>
              <a:rPr lang="en-US"/>
              <a:t>Geoff Bertram Takaka U3A  December 9 2022</a:t>
            </a:r>
            <a:endParaRPr lang="en-US" dirty="0"/>
          </a:p>
        </p:txBody>
      </p:sp>
    </p:spTree>
    <p:extLst>
      <p:ext uri="{BB962C8B-B14F-4D97-AF65-F5344CB8AC3E}">
        <p14:creationId xmlns:p14="http://schemas.microsoft.com/office/powerpoint/2010/main" val="136316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0D8BD-CDE2-1CF0-486D-89910DBB4E05}"/>
              </a:ext>
            </a:extLst>
          </p:cNvPr>
          <p:cNvSpPr>
            <a:spLocks noGrp="1"/>
          </p:cNvSpPr>
          <p:nvPr>
            <p:ph type="title"/>
          </p:nvPr>
        </p:nvSpPr>
        <p:spPr>
          <a:xfrm>
            <a:off x="548803" y="689890"/>
            <a:ext cx="8229600" cy="649490"/>
          </a:xfrm>
        </p:spPr>
        <p:txBody>
          <a:bodyPr>
            <a:normAutofit/>
          </a:bodyPr>
          <a:lstStyle/>
          <a:p>
            <a:pPr algn="ctr"/>
            <a:r>
              <a:rPr lang="en-NZ" dirty="0">
                <a:solidFill>
                  <a:schemeClr val="accent5">
                    <a:lumMod val="75000"/>
                  </a:schemeClr>
                </a:solidFill>
              </a:rPr>
              <a:t>The reason</a:t>
            </a:r>
          </a:p>
        </p:txBody>
      </p:sp>
      <p:sp>
        <p:nvSpPr>
          <p:cNvPr id="3" name="Content Placeholder 2">
            <a:extLst>
              <a:ext uri="{FF2B5EF4-FFF2-40B4-BE49-F238E27FC236}">
                <a16:creationId xmlns:a16="http://schemas.microsoft.com/office/drawing/2014/main" id="{DE9E0029-44EB-84C0-C927-D0902B1F2BEB}"/>
              </a:ext>
            </a:extLst>
          </p:cNvPr>
          <p:cNvSpPr>
            <a:spLocks noGrp="1"/>
          </p:cNvSpPr>
          <p:nvPr>
            <p:ph idx="1"/>
          </p:nvPr>
        </p:nvSpPr>
        <p:spPr>
          <a:xfrm>
            <a:off x="548803" y="1831063"/>
            <a:ext cx="8880947" cy="5026937"/>
          </a:xfrm>
        </p:spPr>
        <p:txBody>
          <a:bodyPr>
            <a:normAutofit/>
          </a:bodyPr>
          <a:lstStyle/>
          <a:p>
            <a:pPr>
              <a:spcBef>
                <a:spcPts val="0"/>
              </a:spcBef>
              <a:spcAft>
                <a:spcPts val="2400"/>
              </a:spcAft>
            </a:pPr>
            <a:r>
              <a:rPr lang="en-NZ" sz="2400" dirty="0"/>
              <a:t>The reformers either lacked understanding of the economics of the New Zealand electricity system – or didn’t care</a:t>
            </a:r>
          </a:p>
          <a:p>
            <a:pPr>
              <a:spcBef>
                <a:spcPts val="0"/>
              </a:spcBef>
              <a:spcAft>
                <a:spcPts val="2400"/>
              </a:spcAft>
            </a:pPr>
            <a:r>
              <a:rPr lang="en-NZ" sz="2400" dirty="0"/>
              <a:t>They were applying one-size-fits-all cookie-cutter notions imported from the UK and USA where the economics of electricity were different and neoliberal ideas were on the rise</a:t>
            </a:r>
          </a:p>
          <a:p>
            <a:pPr>
              <a:spcBef>
                <a:spcPts val="0"/>
              </a:spcBef>
              <a:spcAft>
                <a:spcPts val="2400"/>
              </a:spcAft>
            </a:pPr>
            <a:r>
              <a:rPr lang="en-NZ" sz="2400" dirty="0"/>
              <a:t>Deregulation opened the door for looting and rent-seeking</a:t>
            </a:r>
          </a:p>
          <a:p>
            <a:pPr>
              <a:spcBef>
                <a:spcPts val="0"/>
              </a:spcBef>
              <a:spcAft>
                <a:spcPts val="2400"/>
              </a:spcAft>
            </a:pPr>
            <a:r>
              <a:rPr lang="en-NZ" sz="2400" dirty="0"/>
              <a:t>Ideology overwhelmed common sense</a:t>
            </a:r>
          </a:p>
        </p:txBody>
      </p:sp>
      <p:sp>
        <p:nvSpPr>
          <p:cNvPr id="4" name="Footer Placeholder 3">
            <a:extLst>
              <a:ext uri="{FF2B5EF4-FFF2-40B4-BE49-F238E27FC236}">
                <a16:creationId xmlns:a16="http://schemas.microsoft.com/office/drawing/2014/main" id="{D80E525F-8375-4BC2-1E75-324B18FF570B}"/>
              </a:ext>
            </a:extLst>
          </p:cNvPr>
          <p:cNvSpPr>
            <a:spLocks noGrp="1"/>
          </p:cNvSpPr>
          <p:nvPr>
            <p:ph type="ftr" sz="quarter" idx="11"/>
          </p:nvPr>
        </p:nvSpPr>
        <p:spPr>
          <a:xfrm>
            <a:off x="4648200" y="6072611"/>
            <a:ext cx="2895600" cy="365125"/>
          </a:xfrm>
        </p:spPr>
        <p:txBody>
          <a:bodyPr/>
          <a:lstStyle/>
          <a:p>
            <a:r>
              <a:rPr lang="en-NZ">
                <a:solidFill>
                  <a:schemeClr val="bg1"/>
                </a:solidFill>
              </a:rPr>
              <a:t>Geoff Bertram Takaka U3A  December 9 2022</a:t>
            </a:r>
            <a:endParaRPr lang="en-US" dirty="0">
              <a:solidFill>
                <a:schemeClr val="bg1"/>
              </a:solidFill>
            </a:endParaRPr>
          </a:p>
        </p:txBody>
      </p:sp>
      <p:sp>
        <p:nvSpPr>
          <p:cNvPr id="5" name="Slide Number Placeholder 4">
            <a:extLst>
              <a:ext uri="{FF2B5EF4-FFF2-40B4-BE49-F238E27FC236}">
                <a16:creationId xmlns:a16="http://schemas.microsoft.com/office/drawing/2014/main" id="{830667B5-78C0-7FA9-BCFC-5A8488D37680}"/>
              </a:ext>
            </a:extLst>
          </p:cNvPr>
          <p:cNvSpPr>
            <a:spLocks noGrp="1"/>
          </p:cNvSpPr>
          <p:nvPr>
            <p:ph type="sldNum" sz="quarter" idx="12"/>
          </p:nvPr>
        </p:nvSpPr>
        <p:spPr>
          <a:xfrm>
            <a:off x="5110264" y="6432197"/>
            <a:ext cx="2133600" cy="365125"/>
          </a:xfrm>
        </p:spPr>
        <p:txBody>
          <a:bodyPr/>
          <a:lstStyle/>
          <a:p>
            <a:pPr algn="ctr"/>
            <a:fld id="{0ED95122-A112-0844-98BC-D2A9AE745818}" type="slidenum">
              <a:rPr lang="en-US" sz="1800">
                <a:solidFill>
                  <a:schemeClr val="bg1"/>
                </a:solidFill>
              </a:rPr>
              <a:pPr algn="ctr"/>
              <a:t>21</a:t>
            </a:fld>
            <a:endParaRPr lang="en-US" sz="1800">
              <a:solidFill>
                <a:schemeClr val="bg1"/>
              </a:solidFill>
            </a:endParaRPr>
          </a:p>
        </p:txBody>
      </p:sp>
      <p:sp>
        <p:nvSpPr>
          <p:cNvPr id="6" name="Footer Placeholder 3">
            <a:extLst>
              <a:ext uri="{FF2B5EF4-FFF2-40B4-BE49-F238E27FC236}">
                <a16:creationId xmlns:a16="http://schemas.microsoft.com/office/drawing/2014/main" id="{EFF6BD6C-8BF8-D19F-2791-3FF35D097017}"/>
              </a:ext>
            </a:extLst>
          </p:cNvPr>
          <p:cNvSpPr txBox="1">
            <a:spLocks/>
          </p:cNvSpPr>
          <p:nvPr/>
        </p:nvSpPr>
        <p:spPr>
          <a:xfrm>
            <a:off x="2258306" y="6406487"/>
            <a:ext cx="6297612" cy="365125"/>
          </a:xfrm>
          <a:prstGeom prst="rect">
            <a:avLst/>
          </a:prstGeom>
        </p:spPr>
        <p:txBody>
          <a:bodyPr vert="horz" lIns="91440" tIns="45720" rIns="91440" bIns="45720" rtlCol="0" anchor="ctr"/>
          <a:lstStyle>
            <a:defPPr>
              <a:defRPr lang="en-US"/>
            </a:defPPr>
            <a:lvl1pPr marL="0" algn="ctr" defTabSz="457200" rtl="0" eaLnBrk="1" latinLnBrk="0" hangingPunct="1">
              <a:defRPr sz="11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NZ"/>
              <a:t>Geoff Bertram Takaka U3A 9 December 2022</a:t>
            </a:r>
            <a:endParaRPr lang="en-US" dirty="0"/>
          </a:p>
        </p:txBody>
      </p:sp>
      <p:sp>
        <p:nvSpPr>
          <p:cNvPr id="7" name="Slide Number Placeholder 4">
            <a:extLst>
              <a:ext uri="{FF2B5EF4-FFF2-40B4-BE49-F238E27FC236}">
                <a16:creationId xmlns:a16="http://schemas.microsoft.com/office/drawing/2014/main" id="{30D75313-8DF6-76AC-E348-237447A397D6}"/>
              </a:ext>
            </a:extLst>
          </p:cNvPr>
          <p:cNvSpPr txBox="1">
            <a:spLocks/>
          </p:cNvSpPr>
          <p:nvPr/>
        </p:nvSpPr>
        <p:spPr>
          <a:xfrm>
            <a:off x="11079155" y="6331919"/>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1400" b="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ED95122-A112-0844-98BC-D2A9AE745818}" type="slidenum">
              <a:rPr lang="en-US" smtClean="0"/>
              <a:pPr/>
              <a:t>21</a:t>
            </a:fld>
            <a:endParaRPr lang="en-US"/>
          </a:p>
        </p:txBody>
      </p:sp>
    </p:spTree>
    <p:extLst>
      <p:ext uri="{BB962C8B-B14F-4D97-AF65-F5344CB8AC3E}">
        <p14:creationId xmlns:p14="http://schemas.microsoft.com/office/powerpoint/2010/main" val="381571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14902-F267-4C75-AC86-1378DF2DFFF0}"/>
              </a:ext>
            </a:extLst>
          </p:cNvPr>
          <p:cNvSpPr>
            <a:spLocks noGrp="1"/>
          </p:cNvSpPr>
          <p:nvPr>
            <p:ph type="title"/>
          </p:nvPr>
        </p:nvSpPr>
        <p:spPr>
          <a:xfrm>
            <a:off x="571500" y="482095"/>
            <a:ext cx="8229600" cy="649490"/>
          </a:xfrm>
        </p:spPr>
        <p:txBody>
          <a:bodyPr>
            <a:normAutofit fontScale="90000"/>
          </a:bodyPr>
          <a:lstStyle/>
          <a:p>
            <a:pPr algn="ctr"/>
            <a:r>
              <a:rPr lang="en-US" sz="2400" dirty="0">
                <a:solidFill>
                  <a:schemeClr val="accent5">
                    <a:lumMod val="75000"/>
                  </a:schemeClr>
                </a:solidFill>
              </a:rPr>
              <a:t>The big promise of the Emissions Trading Scheme promoters</a:t>
            </a:r>
            <a:endParaRPr lang="en-NZ" sz="2400" dirty="0">
              <a:solidFill>
                <a:schemeClr val="accent5">
                  <a:lumMod val="75000"/>
                </a:schemeClr>
              </a:solidFill>
            </a:endParaRPr>
          </a:p>
        </p:txBody>
      </p:sp>
      <p:sp>
        <p:nvSpPr>
          <p:cNvPr id="3" name="Content Placeholder 2">
            <a:extLst>
              <a:ext uri="{FF2B5EF4-FFF2-40B4-BE49-F238E27FC236}">
                <a16:creationId xmlns:a16="http://schemas.microsoft.com/office/drawing/2014/main" id="{C2BF63A2-1F34-4BD6-9CD2-A87F2B8C2E09}"/>
              </a:ext>
            </a:extLst>
          </p:cNvPr>
          <p:cNvSpPr>
            <a:spLocks noGrp="1"/>
          </p:cNvSpPr>
          <p:nvPr>
            <p:ph idx="1"/>
          </p:nvPr>
        </p:nvSpPr>
        <p:spPr>
          <a:xfrm>
            <a:off x="571500" y="1452597"/>
            <a:ext cx="8229600" cy="4572000"/>
          </a:xfrm>
        </p:spPr>
        <p:txBody>
          <a:bodyPr>
            <a:noAutofit/>
          </a:bodyPr>
          <a:lstStyle/>
          <a:p>
            <a:r>
              <a:rPr lang="en-US" sz="2000" dirty="0"/>
              <a:t>Market forces would be harnessed to trigger the most cost-effective options for emission reduction</a:t>
            </a:r>
          </a:p>
          <a:p>
            <a:endParaRPr lang="en-US" sz="2000" dirty="0"/>
          </a:p>
          <a:p>
            <a:r>
              <a:rPr lang="en-US" sz="2000" dirty="0"/>
              <a:t>We would have a “cap and trade” system as a viable alternative to a carbon tax, given that the tax route was judged politically impossible</a:t>
            </a:r>
          </a:p>
          <a:p>
            <a:endParaRPr lang="en-US" sz="2000" dirty="0"/>
          </a:p>
          <a:p>
            <a:r>
              <a:rPr lang="en-US" sz="2000" dirty="0"/>
              <a:t>All sectors/all gases would be covered by 2013 (including agriculture)</a:t>
            </a:r>
          </a:p>
          <a:p>
            <a:endParaRPr lang="en-US" sz="2000" dirty="0"/>
          </a:p>
          <a:p>
            <a:r>
              <a:rPr lang="en-US" sz="2000" dirty="0"/>
              <a:t>New Zealand/Aotearoa would have a credible record to hold up for scrutiny at international gatherings</a:t>
            </a:r>
          </a:p>
          <a:p>
            <a:endParaRPr lang="en-NZ" sz="2000" dirty="0"/>
          </a:p>
        </p:txBody>
      </p:sp>
      <p:sp>
        <p:nvSpPr>
          <p:cNvPr id="4" name="Footer Placeholder 3">
            <a:extLst>
              <a:ext uri="{FF2B5EF4-FFF2-40B4-BE49-F238E27FC236}">
                <a16:creationId xmlns:a16="http://schemas.microsoft.com/office/drawing/2014/main" id="{5689A8DF-5E2B-4365-BF15-9CBC454A0B4E}"/>
              </a:ext>
            </a:extLst>
          </p:cNvPr>
          <p:cNvSpPr>
            <a:spLocks noGrp="1"/>
          </p:cNvSpPr>
          <p:nvPr>
            <p:ph type="ftr" sz="quarter" idx="11"/>
          </p:nvPr>
        </p:nvSpPr>
        <p:spPr>
          <a:xfrm>
            <a:off x="4541195" y="6024597"/>
            <a:ext cx="2895600" cy="365125"/>
          </a:xfrm>
        </p:spPr>
        <p:txBody>
          <a:bodyPr/>
          <a:lstStyle/>
          <a:p>
            <a:r>
              <a:rPr lang="en-NZ">
                <a:solidFill>
                  <a:schemeClr val="bg1"/>
                </a:solidFill>
              </a:rPr>
              <a:t>Geoff Bertram Takaka U3A  December 9 2022</a:t>
            </a:r>
            <a:endParaRPr lang="en-US" dirty="0">
              <a:solidFill>
                <a:schemeClr val="bg1"/>
              </a:solidFill>
            </a:endParaRPr>
          </a:p>
        </p:txBody>
      </p:sp>
      <p:sp>
        <p:nvSpPr>
          <p:cNvPr id="5" name="Slide Number Placeholder 4">
            <a:extLst>
              <a:ext uri="{FF2B5EF4-FFF2-40B4-BE49-F238E27FC236}">
                <a16:creationId xmlns:a16="http://schemas.microsoft.com/office/drawing/2014/main" id="{2B18186D-A19B-47EB-A834-E826F10C0AD6}"/>
              </a:ext>
            </a:extLst>
          </p:cNvPr>
          <p:cNvSpPr>
            <a:spLocks noGrp="1"/>
          </p:cNvSpPr>
          <p:nvPr>
            <p:ph type="sldNum" sz="quarter" idx="12"/>
          </p:nvPr>
        </p:nvSpPr>
        <p:spPr>
          <a:xfrm>
            <a:off x="4922195" y="6413366"/>
            <a:ext cx="2133600" cy="365125"/>
          </a:xfrm>
        </p:spPr>
        <p:txBody>
          <a:bodyPr/>
          <a:lstStyle/>
          <a:p>
            <a:pPr algn="ctr"/>
            <a:fld id="{D57F1E4F-1CFF-5643-939E-217C01CDF565}" type="slidenum">
              <a:rPr lang="en-US" sz="1800">
                <a:solidFill>
                  <a:schemeClr val="bg1"/>
                </a:solidFill>
              </a:rPr>
              <a:pPr algn="ctr"/>
              <a:t>22</a:t>
            </a:fld>
            <a:endParaRPr lang="en-US" sz="1800" dirty="0">
              <a:solidFill>
                <a:schemeClr val="bg1"/>
              </a:solidFill>
            </a:endParaRPr>
          </a:p>
        </p:txBody>
      </p:sp>
      <p:sp>
        <p:nvSpPr>
          <p:cNvPr id="6" name="Footer Placeholder 3">
            <a:extLst>
              <a:ext uri="{FF2B5EF4-FFF2-40B4-BE49-F238E27FC236}">
                <a16:creationId xmlns:a16="http://schemas.microsoft.com/office/drawing/2014/main" id="{F21973FC-492E-50E7-A7A1-6DC85BE42DF4}"/>
              </a:ext>
            </a:extLst>
          </p:cNvPr>
          <p:cNvSpPr txBox="1">
            <a:spLocks/>
          </p:cNvSpPr>
          <p:nvPr/>
        </p:nvSpPr>
        <p:spPr>
          <a:xfrm>
            <a:off x="2258306" y="6406487"/>
            <a:ext cx="6297612" cy="365125"/>
          </a:xfrm>
          <a:prstGeom prst="rect">
            <a:avLst/>
          </a:prstGeom>
        </p:spPr>
        <p:txBody>
          <a:bodyPr vert="horz" lIns="91440" tIns="45720" rIns="91440" bIns="45720" rtlCol="0" anchor="ctr"/>
          <a:lstStyle>
            <a:defPPr>
              <a:defRPr lang="en-US"/>
            </a:defPPr>
            <a:lvl1pPr marL="0" algn="ctr" defTabSz="457200" rtl="0" eaLnBrk="1" latinLnBrk="0" hangingPunct="1">
              <a:defRPr sz="11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NZ"/>
              <a:t>Geoff Bertram Takaka U3A 9 December 2022</a:t>
            </a:r>
            <a:endParaRPr lang="en-US" dirty="0"/>
          </a:p>
        </p:txBody>
      </p:sp>
      <p:sp>
        <p:nvSpPr>
          <p:cNvPr id="7" name="Slide Number Placeholder 4">
            <a:extLst>
              <a:ext uri="{FF2B5EF4-FFF2-40B4-BE49-F238E27FC236}">
                <a16:creationId xmlns:a16="http://schemas.microsoft.com/office/drawing/2014/main" id="{C1754C92-37AD-740F-B625-C7DDBAB9D70C}"/>
              </a:ext>
            </a:extLst>
          </p:cNvPr>
          <p:cNvSpPr txBox="1">
            <a:spLocks/>
          </p:cNvSpPr>
          <p:nvPr/>
        </p:nvSpPr>
        <p:spPr>
          <a:xfrm>
            <a:off x="11079155" y="6331919"/>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1400" b="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ED95122-A112-0844-98BC-D2A9AE745818}" type="slidenum">
              <a:rPr lang="en-US" smtClean="0"/>
              <a:pPr/>
              <a:t>22</a:t>
            </a:fld>
            <a:endParaRPr lang="en-US"/>
          </a:p>
        </p:txBody>
      </p:sp>
    </p:spTree>
    <p:extLst>
      <p:ext uri="{BB962C8B-B14F-4D97-AF65-F5344CB8AC3E}">
        <p14:creationId xmlns:p14="http://schemas.microsoft.com/office/powerpoint/2010/main" val="66898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F4EDA-30A8-3490-3E94-512A4DF06D4E}"/>
              </a:ext>
            </a:extLst>
          </p:cNvPr>
          <p:cNvSpPr>
            <a:spLocks noGrp="1"/>
          </p:cNvSpPr>
          <p:nvPr>
            <p:ph type="title"/>
          </p:nvPr>
        </p:nvSpPr>
        <p:spPr>
          <a:xfrm>
            <a:off x="744009" y="2466975"/>
            <a:ext cx="8596668" cy="1320800"/>
          </a:xfrm>
        </p:spPr>
        <p:txBody>
          <a:bodyPr/>
          <a:lstStyle/>
          <a:p>
            <a:pPr algn="ctr"/>
            <a:r>
              <a:rPr lang="en-NZ" dirty="0">
                <a:solidFill>
                  <a:schemeClr val="tx1"/>
                </a:solidFill>
              </a:rPr>
              <a:t>The record</a:t>
            </a:r>
          </a:p>
        </p:txBody>
      </p:sp>
      <p:sp>
        <p:nvSpPr>
          <p:cNvPr id="3" name="Footer Placeholder 2">
            <a:extLst>
              <a:ext uri="{FF2B5EF4-FFF2-40B4-BE49-F238E27FC236}">
                <a16:creationId xmlns:a16="http://schemas.microsoft.com/office/drawing/2014/main" id="{57CEA5A9-C4D1-7FD9-30EF-8072BD0F095F}"/>
              </a:ext>
            </a:extLst>
          </p:cNvPr>
          <p:cNvSpPr>
            <a:spLocks noGrp="1"/>
          </p:cNvSpPr>
          <p:nvPr>
            <p:ph type="ftr" sz="quarter" idx="11"/>
          </p:nvPr>
        </p:nvSpPr>
        <p:spPr/>
        <p:txBody>
          <a:bodyPr/>
          <a:lstStyle/>
          <a:p>
            <a:r>
              <a:rPr lang="en-US"/>
              <a:t>Geoff Bertram Takaka U3A  December 9 2022</a:t>
            </a:r>
            <a:endParaRPr lang="en-US" dirty="0"/>
          </a:p>
        </p:txBody>
      </p:sp>
      <p:sp>
        <p:nvSpPr>
          <p:cNvPr id="4" name="Slide Number Placeholder 3">
            <a:extLst>
              <a:ext uri="{FF2B5EF4-FFF2-40B4-BE49-F238E27FC236}">
                <a16:creationId xmlns:a16="http://schemas.microsoft.com/office/drawing/2014/main" id="{5D81A287-A764-5B2F-DC5A-C84F6C582796}"/>
              </a:ext>
            </a:extLst>
          </p:cNvPr>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1648167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3D0E9-841B-DE68-2426-E961E80C43BD}"/>
              </a:ext>
            </a:extLst>
          </p:cNvPr>
          <p:cNvSpPr>
            <a:spLocks noGrp="1"/>
          </p:cNvSpPr>
          <p:nvPr>
            <p:ph type="title"/>
          </p:nvPr>
        </p:nvSpPr>
        <p:spPr>
          <a:xfrm>
            <a:off x="734484" y="95250"/>
            <a:ext cx="8596668" cy="819150"/>
          </a:xfrm>
        </p:spPr>
        <p:txBody>
          <a:bodyPr>
            <a:normAutofit/>
          </a:bodyPr>
          <a:lstStyle/>
          <a:p>
            <a:pPr algn="ctr"/>
            <a:r>
              <a:rPr lang="en-NZ" sz="2400" dirty="0">
                <a:solidFill>
                  <a:schemeClr val="tx1"/>
                </a:solidFill>
              </a:rPr>
              <a:t>Carbon emissions have shot up since 1990 and are still rising</a:t>
            </a:r>
          </a:p>
        </p:txBody>
      </p:sp>
      <p:sp>
        <p:nvSpPr>
          <p:cNvPr id="4" name="Footer Placeholder 3">
            <a:extLst>
              <a:ext uri="{FF2B5EF4-FFF2-40B4-BE49-F238E27FC236}">
                <a16:creationId xmlns:a16="http://schemas.microsoft.com/office/drawing/2014/main" id="{E3122252-EC5E-EC3B-94DE-4CAF2B6E3790}"/>
              </a:ext>
            </a:extLst>
          </p:cNvPr>
          <p:cNvSpPr>
            <a:spLocks noGrp="1"/>
          </p:cNvSpPr>
          <p:nvPr>
            <p:ph type="ftr" sz="quarter" idx="11"/>
          </p:nvPr>
        </p:nvSpPr>
        <p:spPr>
          <a:xfrm>
            <a:off x="1182159" y="6397625"/>
            <a:ext cx="6297612" cy="365125"/>
          </a:xfrm>
        </p:spPr>
        <p:txBody>
          <a:bodyPr/>
          <a:lstStyle/>
          <a:p>
            <a:r>
              <a:rPr lang="en-US"/>
              <a:t>Geoff Bertram Takaka U3A  December 9 2022</a:t>
            </a:r>
            <a:endParaRPr lang="en-US" dirty="0"/>
          </a:p>
        </p:txBody>
      </p:sp>
      <p:sp>
        <p:nvSpPr>
          <p:cNvPr id="5" name="Slide Number Placeholder 4">
            <a:extLst>
              <a:ext uri="{FF2B5EF4-FFF2-40B4-BE49-F238E27FC236}">
                <a16:creationId xmlns:a16="http://schemas.microsoft.com/office/drawing/2014/main" id="{A2247370-07EE-1DCD-5C05-76CFBF6258D0}"/>
              </a:ext>
            </a:extLst>
          </p:cNvPr>
          <p:cNvSpPr>
            <a:spLocks noGrp="1"/>
          </p:cNvSpPr>
          <p:nvPr>
            <p:ph type="sldNum" sz="quarter" idx="12"/>
          </p:nvPr>
        </p:nvSpPr>
        <p:spPr/>
        <p:txBody>
          <a:bodyPr/>
          <a:lstStyle/>
          <a:p>
            <a:fld id="{D57F1E4F-1CFF-5643-939E-217C01CDF565}" type="slidenum">
              <a:rPr lang="en-US" smtClean="0"/>
              <a:pPr/>
              <a:t>24</a:t>
            </a:fld>
            <a:endParaRPr lang="en-US" dirty="0"/>
          </a:p>
        </p:txBody>
      </p:sp>
      <p:pic>
        <p:nvPicPr>
          <p:cNvPr id="3" name="Picture 2">
            <a:extLst>
              <a:ext uri="{FF2B5EF4-FFF2-40B4-BE49-F238E27FC236}">
                <a16:creationId xmlns:a16="http://schemas.microsoft.com/office/drawing/2014/main" id="{FB396EDD-E620-E6B8-D7DD-FC5493B468C0}"/>
              </a:ext>
            </a:extLst>
          </p:cNvPr>
          <p:cNvPicPr>
            <a:picLocks noChangeAspect="1"/>
          </p:cNvPicPr>
          <p:nvPr/>
        </p:nvPicPr>
        <p:blipFill>
          <a:blip r:embed="rId2"/>
          <a:stretch>
            <a:fillRect/>
          </a:stretch>
        </p:blipFill>
        <p:spPr>
          <a:xfrm>
            <a:off x="601153" y="888521"/>
            <a:ext cx="8863330" cy="5000625"/>
          </a:xfrm>
          <a:prstGeom prst="rect">
            <a:avLst/>
          </a:prstGeom>
        </p:spPr>
      </p:pic>
    </p:spTree>
    <p:extLst>
      <p:ext uri="{BB962C8B-B14F-4D97-AF65-F5344CB8AC3E}">
        <p14:creationId xmlns:p14="http://schemas.microsoft.com/office/powerpoint/2010/main" val="27487137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531E023-1F8E-A24C-5CF5-10C3C195C544}"/>
              </a:ext>
            </a:extLst>
          </p:cNvPr>
          <p:cNvPicPr>
            <a:picLocks noChangeAspect="1"/>
          </p:cNvPicPr>
          <p:nvPr/>
        </p:nvPicPr>
        <p:blipFill>
          <a:blip r:embed="rId2"/>
          <a:stretch>
            <a:fillRect/>
          </a:stretch>
        </p:blipFill>
        <p:spPr>
          <a:xfrm>
            <a:off x="0" y="129000"/>
            <a:ext cx="9142857" cy="6600000"/>
          </a:xfrm>
          <a:prstGeom prst="rect">
            <a:avLst/>
          </a:prstGeom>
        </p:spPr>
      </p:pic>
      <p:sp>
        <p:nvSpPr>
          <p:cNvPr id="5" name="TextBox 4">
            <a:extLst>
              <a:ext uri="{FF2B5EF4-FFF2-40B4-BE49-F238E27FC236}">
                <a16:creationId xmlns:a16="http://schemas.microsoft.com/office/drawing/2014/main" id="{98E0AA88-936D-D128-FBDC-AC4053D6909D}"/>
              </a:ext>
            </a:extLst>
          </p:cNvPr>
          <p:cNvSpPr txBox="1"/>
          <p:nvPr/>
        </p:nvSpPr>
        <p:spPr>
          <a:xfrm>
            <a:off x="9274629" y="5268685"/>
            <a:ext cx="2656113" cy="1200329"/>
          </a:xfrm>
          <a:prstGeom prst="rect">
            <a:avLst/>
          </a:prstGeom>
          <a:noFill/>
        </p:spPr>
        <p:txBody>
          <a:bodyPr wrap="square" rtlCol="0">
            <a:spAutoFit/>
          </a:bodyPr>
          <a:lstStyle/>
          <a:p>
            <a:r>
              <a:rPr lang="en-US" dirty="0"/>
              <a:t>‘My version of target accounting data’ sheet ‘Assembled data’ columns BA-BO</a:t>
            </a:r>
            <a:endParaRPr lang="en-NZ" dirty="0"/>
          </a:p>
        </p:txBody>
      </p:sp>
      <p:sp>
        <p:nvSpPr>
          <p:cNvPr id="2" name="Footer Placeholder 1">
            <a:extLst>
              <a:ext uri="{FF2B5EF4-FFF2-40B4-BE49-F238E27FC236}">
                <a16:creationId xmlns:a16="http://schemas.microsoft.com/office/drawing/2014/main" id="{305164D0-0C4A-3002-F0BF-2353384AFC02}"/>
              </a:ext>
            </a:extLst>
          </p:cNvPr>
          <p:cNvSpPr>
            <a:spLocks noGrp="1"/>
          </p:cNvSpPr>
          <p:nvPr>
            <p:ph type="ftr" sz="quarter" idx="11"/>
          </p:nvPr>
        </p:nvSpPr>
        <p:spPr>
          <a:xfrm>
            <a:off x="7227220" y="6472085"/>
            <a:ext cx="6297612" cy="365125"/>
          </a:xfrm>
        </p:spPr>
        <p:txBody>
          <a:bodyPr/>
          <a:lstStyle/>
          <a:p>
            <a:r>
              <a:rPr lang="en-US" dirty="0"/>
              <a:t>Geoff Bertram </a:t>
            </a:r>
            <a:r>
              <a:rPr lang="en-US" dirty="0" err="1"/>
              <a:t>Takaka</a:t>
            </a:r>
            <a:r>
              <a:rPr lang="en-US" dirty="0"/>
              <a:t> U3A  December 9 2022</a:t>
            </a:r>
          </a:p>
        </p:txBody>
      </p:sp>
      <p:sp>
        <p:nvSpPr>
          <p:cNvPr id="3" name="Slide Number Placeholder 2">
            <a:extLst>
              <a:ext uri="{FF2B5EF4-FFF2-40B4-BE49-F238E27FC236}">
                <a16:creationId xmlns:a16="http://schemas.microsoft.com/office/drawing/2014/main" id="{E10AD263-1A07-2EE5-B3F8-B9A31471FF7D}"/>
              </a:ext>
            </a:extLst>
          </p:cNvPr>
          <p:cNvSpPr>
            <a:spLocks noGrp="1"/>
          </p:cNvSpPr>
          <p:nvPr>
            <p:ph type="sldNum" sz="quarter" idx="12"/>
          </p:nvPr>
        </p:nvSpPr>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3975594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A5E0F1B-4FA9-231D-8A00-8F49837B542F}"/>
              </a:ext>
            </a:extLst>
          </p:cNvPr>
          <p:cNvSpPr>
            <a:spLocks noGrp="1"/>
          </p:cNvSpPr>
          <p:nvPr>
            <p:ph type="ftr" sz="quarter" idx="11"/>
          </p:nvPr>
        </p:nvSpPr>
        <p:spPr/>
        <p:txBody>
          <a:bodyPr/>
          <a:lstStyle/>
          <a:p>
            <a:r>
              <a:rPr lang="en-US"/>
              <a:t>Geoff Bertram Takaka U3A  December 9 2022</a:t>
            </a:r>
            <a:endParaRPr lang="en-US" dirty="0"/>
          </a:p>
        </p:txBody>
      </p:sp>
      <p:sp>
        <p:nvSpPr>
          <p:cNvPr id="3" name="Slide Number Placeholder 2">
            <a:extLst>
              <a:ext uri="{FF2B5EF4-FFF2-40B4-BE49-F238E27FC236}">
                <a16:creationId xmlns:a16="http://schemas.microsoft.com/office/drawing/2014/main" id="{063F4472-E280-3016-0B94-41830B6171D3}"/>
              </a:ext>
            </a:extLst>
          </p:cNvPr>
          <p:cNvSpPr>
            <a:spLocks noGrp="1"/>
          </p:cNvSpPr>
          <p:nvPr>
            <p:ph type="sldNum" sz="quarter" idx="12"/>
          </p:nvPr>
        </p:nvSpPr>
        <p:spPr/>
        <p:txBody>
          <a:bodyPr/>
          <a:lstStyle/>
          <a:p>
            <a:fld id="{D57F1E4F-1CFF-5643-939E-217C01CDF565}" type="slidenum">
              <a:rPr lang="en-US" smtClean="0"/>
              <a:pPr/>
              <a:t>26</a:t>
            </a:fld>
            <a:endParaRPr lang="en-US" dirty="0"/>
          </a:p>
        </p:txBody>
      </p:sp>
      <p:pic>
        <p:nvPicPr>
          <p:cNvPr id="5" name="Picture 4">
            <a:extLst>
              <a:ext uri="{FF2B5EF4-FFF2-40B4-BE49-F238E27FC236}">
                <a16:creationId xmlns:a16="http://schemas.microsoft.com/office/drawing/2014/main" id="{6F11BBE7-F171-C96F-8E22-7D7F6FD6C087}"/>
              </a:ext>
            </a:extLst>
          </p:cNvPr>
          <p:cNvPicPr>
            <a:picLocks noChangeAspect="1"/>
          </p:cNvPicPr>
          <p:nvPr/>
        </p:nvPicPr>
        <p:blipFill>
          <a:blip r:embed="rId2"/>
          <a:stretch>
            <a:fillRect/>
          </a:stretch>
        </p:blipFill>
        <p:spPr>
          <a:xfrm>
            <a:off x="415721" y="187557"/>
            <a:ext cx="9478739" cy="6202392"/>
          </a:xfrm>
          <a:prstGeom prst="rect">
            <a:avLst/>
          </a:prstGeom>
        </p:spPr>
      </p:pic>
    </p:spTree>
    <p:extLst>
      <p:ext uri="{BB962C8B-B14F-4D97-AF65-F5344CB8AC3E}">
        <p14:creationId xmlns:p14="http://schemas.microsoft.com/office/powerpoint/2010/main" val="12590886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C4D42E5-5AEA-41D8-A76B-A04FC0ED5138}"/>
              </a:ext>
            </a:extLst>
          </p:cNvPr>
          <p:cNvSpPr>
            <a:spLocks noGrp="1"/>
          </p:cNvSpPr>
          <p:nvPr>
            <p:ph type="ftr" sz="quarter" idx="11"/>
          </p:nvPr>
        </p:nvSpPr>
        <p:spPr/>
        <p:txBody>
          <a:bodyPr/>
          <a:lstStyle/>
          <a:p>
            <a:r>
              <a:rPr lang="en-NZ"/>
              <a:t>Geoff Bertram Takaka U3A  December 9 2022</a:t>
            </a:r>
            <a:endParaRPr lang="en-US" dirty="0"/>
          </a:p>
        </p:txBody>
      </p:sp>
      <p:sp>
        <p:nvSpPr>
          <p:cNvPr id="3" name="Slide Number Placeholder 2">
            <a:extLst>
              <a:ext uri="{FF2B5EF4-FFF2-40B4-BE49-F238E27FC236}">
                <a16:creationId xmlns:a16="http://schemas.microsoft.com/office/drawing/2014/main" id="{58D500A7-86A9-49A3-8723-454F1DED174C}"/>
              </a:ext>
            </a:extLst>
          </p:cNvPr>
          <p:cNvSpPr>
            <a:spLocks noGrp="1"/>
          </p:cNvSpPr>
          <p:nvPr>
            <p:ph type="sldNum" sz="quarter" idx="12"/>
          </p:nvPr>
        </p:nvSpPr>
        <p:spPr/>
        <p:txBody>
          <a:bodyPr/>
          <a:lstStyle/>
          <a:p>
            <a:fld id="{D57F1E4F-1CFF-5643-939E-217C01CDF565}" type="slidenum">
              <a:rPr lang="en-US" smtClean="0"/>
              <a:pPr/>
              <a:t>27</a:t>
            </a:fld>
            <a:endParaRPr lang="en-US" dirty="0"/>
          </a:p>
        </p:txBody>
      </p:sp>
      <p:pic>
        <p:nvPicPr>
          <p:cNvPr id="5" name="Picture 4">
            <a:extLst>
              <a:ext uri="{FF2B5EF4-FFF2-40B4-BE49-F238E27FC236}">
                <a16:creationId xmlns:a16="http://schemas.microsoft.com/office/drawing/2014/main" id="{A71593EF-3D90-4EDA-8B9C-C030E63D9061}"/>
              </a:ext>
            </a:extLst>
          </p:cNvPr>
          <p:cNvPicPr>
            <a:picLocks noChangeAspect="1"/>
          </p:cNvPicPr>
          <p:nvPr/>
        </p:nvPicPr>
        <p:blipFill>
          <a:blip r:embed="rId2"/>
          <a:stretch>
            <a:fillRect/>
          </a:stretch>
        </p:blipFill>
        <p:spPr>
          <a:xfrm>
            <a:off x="438976" y="451513"/>
            <a:ext cx="7952023" cy="5357153"/>
          </a:xfrm>
          <a:prstGeom prst="rect">
            <a:avLst/>
          </a:prstGeom>
        </p:spPr>
      </p:pic>
      <p:sp>
        <p:nvSpPr>
          <p:cNvPr id="6" name="TextBox 5">
            <a:extLst>
              <a:ext uri="{FF2B5EF4-FFF2-40B4-BE49-F238E27FC236}">
                <a16:creationId xmlns:a16="http://schemas.microsoft.com/office/drawing/2014/main" id="{BB6C17D9-6DF4-46E1-B5E7-6A6894424190}"/>
              </a:ext>
            </a:extLst>
          </p:cNvPr>
          <p:cNvSpPr txBox="1"/>
          <p:nvPr/>
        </p:nvSpPr>
        <p:spPr>
          <a:xfrm>
            <a:off x="3521017" y="5649712"/>
            <a:ext cx="4617289" cy="300082"/>
          </a:xfrm>
          <a:prstGeom prst="rect">
            <a:avLst/>
          </a:prstGeom>
          <a:solidFill>
            <a:schemeClr val="bg1"/>
          </a:solidFill>
        </p:spPr>
        <p:txBody>
          <a:bodyPr wrap="square" rtlCol="0">
            <a:spAutoFit/>
          </a:bodyPr>
          <a:lstStyle/>
          <a:p>
            <a:r>
              <a:rPr lang="en-NZ" sz="1350" dirty="0">
                <a:solidFill>
                  <a:srgbClr val="0070C0"/>
                </a:solidFill>
                <a:hlinkClick r:id="rId3">
                  <a:extLst>
                    <a:ext uri="{A12FA001-AC4F-418D-AE19-62706E023703}">
                      <ahyp:hlinkClr xmlns:ahyp="http://schemas.microsoft.com/office/drawing/2018/hyperlinkcolor" val="tx"/>
                    </a:ext>
                  </a:extLst>
                </a:hlinkClick>
              </a:rPr>
              <a:t>https://www.mfe.govt.nz/ets/market-info-portal</a:t>
            </a:r>
            <a:r>
              <a:rPr lang="en-NZ" sz="1350" dirty="0">
                <a:solidFill>
                  <a:srgbClr val="0070C0"/>
                </a:solidFill>
              </a:rPr>
              <a:t> </a:t>
            </a:r>
          </a:p>
        </p:txBody>
      </p:sp>
      <p:sp>
        <p:nvSpPr>
          <p:cNvPr id="7" name="TextBox 6">
            <a:extLst>
              <a:ext uri="{FF2B5EF4-FFF2-40B4-BE49-F238E27FC236}">
                <a16:creationId xmlns:a16="http://schemas.microsoft.com/office/drawing/2014/main" id="{19880491-188A-4B4D-A525-B7887DB25DE1}"/>
              </a:ext>
            </a:extLst>
          </p:cNvPr>
          <p:cNvSpPr txBox="1"/>
          <p:nvPr/>
        </p:nvSpPr>
        <p:spPr>
          <a:xfrm>
            <a:off x="7832551" y="2726810"/>
            <a:ext cx="1388522" cy="300082"/>
          </a:xfrm>
          <a:prstGeom prst="rect">
            <a:avLst/>
          </a:prstGeom>
          <a:solidFill>
            <a:schemeClr val="bg1"/>
          </a:solidFill>
        </p:spPr>
        <p:txBody>
          <a:bodyPr wrap="none" rtlCol="0">
            <a:spAutoFit/>
          </a:bodyPr>
          <a:lstStyle/>
          <a:p>
            <a:r>
              <a:rPr lang="en-US" sz="1350" dirty="0"/>
              <a:t>Auction volume</a:t>
            </a:r>
            <a:endParaRPr lang="en-NZ" sz="1350" dirty="0"/>
          </a:p>
        </p:txBody>
      </p:sp>
      <p:sp>
        <p:nvSpPr>
          <p:cNvPr id="8" name="TextBox 7">
            <a:extLst>
              <a:ext uri="{FF2B5EF4-FFF2-40B4-BE49-F238E27FC236}">
                <a16:creationId xmlns:a16="http://schemas.microsoft.com/office/drawing/2014/main" id="{B08A4154-273D-425B-80CA-888AF4C5DA76}"/>
              </a:ext>
            </a:extLst>
          </p:cNvPr>
          <p:cNvSpPr txBox="1"/>
          <p:nvPr/>
        </p:nvSpPr>
        <p:spPr>
          <a:xfrm>
            <a:off x="7897425" y="1976959"/>
            <a:ext cx="1269322" cy="300082"/>
          </a:xfrm>
          <a:prstGeom prst="rect">
            <a:avLst/>
          </a:prstGeom>
          <a:solidFill>
            <a:schemeClr val="bg1"/>
          </a:solidFill>
        </p:spPr>
        <p:txBody>
          <a:bodyPr wrap="none" rtlCol="0">
            <a:spAutoFit/>
          </a:bodyPr>
          <a:lstStyle/>
          <a:p>
            <a:r>
              <a:rPr lang="en-US" sz="1350" dirty="0"/>
              <a:t>Removal units</a:t>
            </a:r>
            <a:endParaRPr lang="en-NZ" sz="1350" dirty="0"/>
          </a:p>
        </p:txBody>
      </p:sp>
      <p:sp>
        <p:nvSpPr>
          <p:cNvPr id="9" name="TextBox 8">
            <a:extLst>
              <a:ext uri="{FF2B5EF4-FFF2-40B4-BE49-F238E27FC236}">
                <a16:creationId xmlns:a16="http://schemas.microsoft.com/office/drawing/2014/main" id="{625F6735-6D8E-49EC-B375-902E3D92B2DD}"/>
              </a:ext>
            </a:extLst>
          </p:cNvPr>
          <p:cNvSpPr txBox="1"/>
          <p:nvPr/>
        </p:nvSpPr>
        <p:spPr>
          <a:xfrm>
            <a:off x="7832551" y="2361756"/>
            <a:ext cx="1354858" cy="300082"/>
          </a:xfrm>
          <a:prstGeom prst="rect">
            <a:avLst/>
          </a:prstGeom>
          <a:solidFill>
            <a:schemeClr val="bg1"/>
          </a:solidFill>
        </p:spPr>
        <p:txBody>
          <a:bodyPr wrap="none" rtlCol="0">
            <a:spAutoFit/>
          </a:bodyPr>
          <a:lstStyle/>
          <a:p>
            <a:r>
              <a:rPr lang="en-US" sz="1350" dirty="0"/>
              <a:t>Free allocation</a:t>
            </a:r>
            <a:endParaRPr lang="en-NZ" sz="1350" dirty="0"/>
          </a:p>
        </p:txBody>
      </p:sp>
      <p:sp>
        <p:nvSpPr>
          <p:cNvPr id="10" name="TextBox 9">
            <a:extLst>
              <a:ext uri="{FF2B5EF4-FFF2-40B4-BE49-F238E27FC236}">
                <a16:creationId xmlns:a16="http://schemas.microsoft.com/office/drawing/2014/main" id="{5D3F9D38-836D-4E38-A93A-2EC9EE2502AB}"/>
              </a:ext>
            </a:extLst>
          </p:cNvPr>
          <p:cNvSpPr txBox="1"/>
          <p:nvPr/>
        </p:nvSpPr>
        <p:spPr>
          <a:xfrm>
            <a:off x="7832551" y="3511147"/>
            <a:ext cx="1446230" cy="300082"/>
          </a:xfrm>
          <a:prstGeom prst="rect">
            <a:avLst/>
          </a:prstGeom>
          <a:solidFill>
            <a:schemeClr val="bg1"/>
          </a:solidFill>
        </p:spPr>
        <p:txBody>
          <a:bodyPr wrap="none" rtlCol="0">
            <a:spAutoFit/>
          </a:bodyPr>
          <a:lstStyle/>
          <a:p>
            <a:r>
              <a:rPr lang="en-US" sz="1350" dirty="0"/>
              <a:t>Liable emissions</a:t>
            </a:r>
            <a:endParaRPr lang="en-NZ" sz="1350" dirty="0"/>
          </a:p>
        </p:txBody>
      </p:sp>
      <p:sp>
        <p:nvSpPr>
          <p:cNvPr id="11" name="TextBox 10">
            <a:extLst>
              <a:ext uri="{FF2B5EF4-FFF2-40B4-BE49-F238E27FC236}">
                <a16:creationId xmlns:a16="http://schemas.microsoft.com/office/drawing/2014/main" id="{DC357F4D-5A4A-4A1C-9002-8C449F1712AE}"/>
              </a:ext>
            </a:extLst>
          </p:cNvPr>
          <p:cNvSpPr txBox="1"/>
          <p:nvPr/>
        </p:nvSpPr>
        <p:spPr>
          <a:xfrm>
            <a:off x="7897426" y="4261871"/>
            <a:ext cx="1241045" cy="300082"/>
          </a:xfrm>
          <a:prstGeom prst="rect">
            <a:avLst/>
          </a:prstGeom>
          <a:solidFill>
            <a:schemeClr val="bg1"/>
          </a:solidFill>
        </p:spPr>
        <p:txBody>
          <a:bodyPr wrap="none" rtlCol="0">
            <a:spAutoFit/>
          </a:bodyPr>
          <a:lstStyle/>
          <a:p>
            <a:r>
              <a:rPr lang="en-US" sz="1350" dirty="0"/>
              <a:t>Deforestation</a:t>
            </a:r>
            <a:endParaRPr lang="en-NZ" sz="1350" dirty="0"/>
          </a:p>
        </p:txBody>
      </p:sp>
    </p:spTree>
    <p:extLst>
      <p:ext uri="{BB962C8B-B14F-4D97-AF65-F5344CB8AC3E}">
        <p14:creationId xmlns:p14="http://schemas.microsoft.com/office/powerpoint/2010/main" val="3840464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1D9AC84-B6AB-8E90-4F45-4B9D90E5FD01}"/>
              </a:ext>
            </a:extLst>
          </p:cNvPr>
          <p:cNvSpPr>
            <a:spLocks noGrp="1"/>
          </p:cNvSpPr>
          <p:nvPr>
            <p:ph type="ftr" sz="quarter" idx="11"/>
          </p:nvPr>
        </p:nvSpPr>
        <p:spPr/>
        <p:txBody>
          <a:bodyPr/>
          <a:lstStyle/>
          <a:p>
            <a:r>
              <a:rPr lang="en-US"/>
              <a:t>Geoff Bertram Takaka U3A  December 9 2022</a:t>
            </a:r>
            <a:endParaRPr lang="en-US" dirty="0"/>
          </a:p>
        </p:txBody>
      </p:sp>
      <p:sp>
        <p:nvSpPr>
          <p:cNvPr id="3" name="Slide Number Placeholder 2">
            <a:extLst>
              <a:ext uri="{FF2B5EF4-FFF2-40B4-BE49-F238E27FC236}">
                <a16:creationId xmlns:a16="http://schemas.microsoft.com/office/drawing/2014/main" id="{A5D41E23-7040-9EBA-17F8-7E92F37179A3}"/>
              </a:ext>
            </a:extLst>
          </p:cNvPr>
          <p:cNvSpPr>
            <a:spLocks noGrp="1"/>
          </p:cNvSpPr>
          <p:nvPr>
            <p:ph type="sldNum" sz="quarter" idx="12"/>
          </p:nvPr>
        </p:nvSpPr>
        <p:spPr/>
        <p:txBody>
          <a:bodyPr/>
          <a:lstStyle/>
          <a:p>
            <a:fld id="{D57F1E4F-1CFF-5643-939E-217C01CDF565}" type="slidenum">
              <a:rPr lang="en-US" smtClean="0"/>
              <a:pPr/>
              <a:t>28</a:t>
            </a:fld>
            <a:endParaRPr lang="en-US" dirty="0"/>
          </a:p>
        </p:txBody>
      </p:sp>
      <p:pic>
        <p:nvPicPr>
          <p:cNvPr id="7" name="Picture 6">
            <a:extLst>
              <a:ext uri="{FF2B5EF4-FFF2-40B4-BE49-F238E27FC236}">
                <a16:creationId xmlns:a16="http://schemas.microsoft.com/office/drawing/2014/main" id="{7478EDB0-07DA-8E26-EB39-4A40D1F053DE}"/>
              </a:ext>
            </a:extLst>
          </p:cNvPr>
          <p:cNvPicPr>
            <a:picLocks noChangeAspect="1"/>
          </p:cNvPicPr>
          <p:nvPr/>
        </p:nvPicPr>
        <p:blipFill>
          <a:blip r:embed="rId2"/>
          <a:stretch>
            <a:fillRect/>
          </a:stretch>
        </p:blipFill>
        <p:spPr>
          <a:xfrm>
            <a:off x="226503" y="150703"/>
            <a:ext cx="9998621" cy="5767018"/>
          </a:xfrm>
          <a:prstGeom prst="rect">
            <a:avLst/>
          </a:prstGeom>
        </p:spPr>
      </p:pic>
      <p:sp>
        <p:nvSpPr>
          <p:cNvPr id="8" name="TextBox 7">
            <a:extLst>
              <a:ext uri="{FF2B5EF4-FFF2-40B4-BE49-F238E27FC236}">
                <a16:creationId xmlns:a16="http://schemas.microsoft.com/office/drawing/2014/main" id="{942B566B-3615-681F-EE9A-E6B4559E85F0}"/>
              </a:ext>
            </a:extLst>
          </p:cNvPr>
          <p:cNvSpPr txBox="1"/>
          <p:nvPr/>
        </p:nvSpPr>
        <p:spPr>
          <a:xfrm>
            <a:off x="3826140" y="5917721"/>
            <a:ext cx="6297613" cy="738664"/>
          </a:xfrm>
          <a:prstGeom prst="rect">
            <a:avLst/>
          </a:prstGeom>
          <a:solidFill>
            <a:schemeClr val="bg1"/>
          </a:solidFill>
        </p:spPr>
        <p:txBody>
          <a:bodyPr wrap="square" rtlCol="0">
            <a:spAutoFit/>
          </a:bodyPr>
          <a:lstStyle/>
          <a:p>
            <a:pPr algn="l"/>
            <a:r>
              <a:rPr lang="en-NZ" sz="1400" b="0" i="0" u="none" strike="noStrike" baseline="0" dirty="0">
                <a:latin typeface="MinionPro-Regular"/>
              </a:rPr>
              <a:t>Cabinet Paper 10 June 2021 </a:t>
            </a:r>
            <a:r>
              <a:rPr lang="en-NZ" sz="1400" b="0" i="0" u="none" strike="noStrike" baseline="0" dirty="0">
                <a:solidFill>
                  <a:srgbClr val="0070C0"/>
                </a:solidFill>
                <a:latin typeface="MinionPro-Regular"/>
                <a:hlinkClick r:id="rId3">
                  <a:extLst>
                    <a:ext uri="{A12FA001-AC4F-418D-AE19-62706E023703}">
                      <ahyp:hlinkClr xmlns:ahyp="http://schemas.microsoft.com/office/drawing/2018/hyperlinkcolor" val="tx"/>
                    </a:ext>
                  </a:extLst>
                </a:hlinkClick>
              </a:rPr>
              <a:t>https://environment.govt.nz/assets/publications/8-BRF-213-Consistency-of-NDC1-with-efforts-to-limitglobal-warming-to-1.5-degrees.pdf</a:t>
            </a:r>
            <a:r>
              <a:rPr lang="en-NZ" sz="1400" b="0" i="0" u="none" strike="noStrike" baseline="0" dirty="0">
                <a:solidFill>
                  <a:srgbClr val="0070C0"/>
                </a:solidFill>
                <a:latin typeface="MinionPro-Regular"/>
              </a:rPr>
              <a:t>    </a:t>
            </a:r>
            <a:r>
              <a:rPr lang="en-NZ" sz="1400" b="0" i="0" u="none" strike="noStrike" baseline="0" dirty="0">
                <a:latin typeface="MinionPro-Regular"/>
              </a:rPr>
              <a:t>downloaded 9 June 2022 p.20.</a:t>
            </a:r>
            <a:endParaRPr lang="en-NZ" sz="1400" dirty="0"/>
          </a:p>
        </p:txBody>
      </p:sp>
      <p:cxnSp>
        <p:nvCxnSpPr>
          <p:cNvPr id="10" name="Straight Arrow Connector 9">
            <a:extLst>
              <a:ext uri="{FF2B5EF4-FFF2-40B4-BE49-F238E27FC236}">
                <a16:creationId xmlns:a16="http://schemas.microsoft.com/office/drawing/2014/main" id="{52AAD100-9F91-0A67-BA4C-0FD113C0C529}"/>
              </a:ext>
            </a:extLst>
          </p:cNvPr>
          <p:cNvCxnSpPr>
            <a:cxnSpLocks/>
          </p:cNvCxnSpPr>
          <p:nvPr/>
        </p:nvCxnSpPr>
        <p:spPr>
          <a:xfrm>
            <a:off x="7410847" y="803844"/>
            <a:ext cx="2115654" cy="0"/>
          </a:xfrm>
          <a:prstGeom prst="straightConnector1">
            <a:avLst/>
          </a:prstGeom>
          <a:ln w="38100">
            <a:solidFill>
              <a:srgbClr val="008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143C155-E2E6-0529-CF18-528DA0DB4121}"/>
              </a:ext>
            </a:extLst>
          </p:cNvPr>
          <p:cNvCxnSpPr>
            <a:cxnSpLocks/>
          </p:cNvCxnSpPr>
          <p:nvPr/>
        </p:nvCxnSpPr>
        <p:spPr>
          <a:xfrm flipH="1">
            <a:off x="4209691" y="803844"/>
            <a:ext cx="2032246"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E974FBF-0513-438A-5844-0247CAB5E71E}"/>
              </a:ext>
            </a:extLst>
          </p:cNvPr>
          <p:cNvSpPr txBox="1"/>
          <p:nvPr/>
        </p:nvSpPr>
        <p:spPr>
          <a:xfrm>
            <a:off x="6241937" y="570947"/>
            <a:ext cx="1168910" cy="369332"/>
          </a:xfrm>
          <a:prstGeom prst="rect">
            <a:avLst/>
          </a:prstGeom>
          <a:noFill/>
        </p:spPr>
        <p:txBody>
          <a:bodyPr wrap="none" rtlCol="0">
            <a:spAutoFit/>
          </a:bodyPr>
          <a:lstStyle/>
          <a:p>
            <a:r>
              <a:rPr lang="en-US" dirty="0"/>
              <a:t>AMBITION</a:t>
            </a:r>
            <a:endParaRPr lang="en-NZ" dirty="0"/>
          </a:p>
        </p:txBody>
      </p:sp>
      <p:sp>
        <p:nvSpPr>
          <p:cNvPr id="13" name="TextBox 12">
            <a:extLst>
              <a:ext uri="{FF2B5EF4-FFF2-40B4-BE49-F238E27FC236}">
                <a16:creationId xmlns:a16="http://schemas.microsoft.com/office/drawing/2014/main" id="{5C966CF7-87AD-8B2E-7A28-961977A26085}"/>
              </a:ext>
            </a:extLst>
          </p:cNvPr>
          <p:cNvSpPr txBox="1"/>
          <p:nvPr/>
        </p:nvSpPr>
        <p:spPr>
          <a:xfrm>
            <a:off x="3826140" y="755613"/>
            <a:ext cx="568489" cy="369332"/>
          </a:xfrm>
          <a:prstGeom prst="rect">
            <a:avLst/>
          </a:prstGeom>
          <a:noFill/>
        </p:spPr>
        <p:txBody>
          <a:bodyPr wrap="none" rtlCol="0">
            <a:spAutoFit/>
          </a:bodyPr>
          <a:lstStyle/>
          <a:p>
            <a:r>
              <a:rPr lang="en-US" dirty="0">
                <a:solidFill>
                  <a:srgbClr val="FF0000"/>
                </a:solidFill>
              </a:rPr>
              <a:t>Low</a:t>
            </a:r>
            <a:endParaRPr lang="en-NZ" dirty="0">
              <a:solidFill>
                <a:srgbClr val="FF0000"/>
              </a:solidFill>
            </a:endParaRPr>
          </a:p>
        </p:txBody>
      </p:sp>
      <p:sp>
        <p:nvSpPr>
          <p:cNvPr id="14" name="TextBox 13">
            <a:extLst>
              <a:ext uri="{FF2B5EF4-FFF2-40B4-BE49-F238E27FC236}">
                <a16:creationId xmlns:a16="http://schemas.microsoft.com/office/drawing/2014/main" id="{B79AF150-F2BF-4684-9BFC-EB2372AD82ED}"/>
              </a:ext>
            </a:extLst>
          </p:cNvPr>
          <p:cNvSpPr txBox="1"/>
          <p:nvPr/>
        </p:nvSpPr>
        <p:spPr>
          <a:xfrm>
            <a:off x="9263144" y="785546"/>
            <a:ext cx="612668" cy="369332"/>
          </a:xfrm>
          <a:prstGeom prst="rect">
            <a:avLst/>
          </a:prstGeom>
          <a:noFill/>
        </p:spPr>
        <p:txBody>
          <a:bodyPr wrap="none" rtlCol="0">
            <a:spAutoFit/>
          </a:bodyPr>
          <a:lstStyle/>
          <a:p>
            <a:r>
              <a:rPr lang="en-US" dirty="0">
                <a:solidFill>
                  <a:srgbClr val="008000"/>
                </a:solidFill>
              </a:rPr>
              <a:t>High</a:t>
            </a:r>
            <a:endParaRPr lang="en-NZ" dirty="0">
              <a:solidFill>
                <a:srgbClr val="008000"/>
              </a:solidFill>
            </a:endParaRPr>
          </a:p>
        </p:txBody>
      </p:sp>
    </p:spTree>
    <p:extLst>
      <p:ext uri="{BB962C8B-B14F-4D97-AF65-F5344CB8AC3E}">
        <p14:creationId xmlns:p14="http://schemas.microsoft.com/office/powerpoint/2010/main" val="23578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84728-D00E-4236-AF77-03B81D2F1D65}"/>
              </a:ext>
            </a:extLst>
          </p:cNvPr>
          <p:cNvSpPr>
            <a:spLocks noGrp="1"/>
          </p:cNvSpPr>
          <p:nvPr>
            <p:ph type="title"/>
          </p:nvPr>
        </p:nvSpPr>
        <p:spPr>
          <a:xfrm>
            <a:off x="1490957" y="178949"/>
            <a:ext cx="6447501" cy="495300"/>
          </a:xfrm>
        </p:spPr>
        <p:txBody>
          <a:bodyPr>
            <a:normAutofit/>
          </a:bodyPr>
          <a:lstStyle/>
          <a:p>
            <a:pPr algn="ctr"/>
            <a:r>
              <a:rPr lang="en-US" sz="2400" dirty="0">
                <a:solidFill>
                  <a:schemeClr val="accent5">
                    <a:lumMod val="75000"/>
                  </a:schemeClr>
                </a:solidFill>
              </a:rPr>
              <a:t>Summing up 2008-2022</a:t>
            </a:r>
            <a:endParaRPr lang="en-NZ" sz="2400" dirty="0">
              <a:solidFill>
                <a:schemeClr val="accent5">
                  <a:lumMod val="75000"/>
                </a:schemeClr>
              </a:solidFill>
            </a:endParaRPr>
          </a:p>
        </p:txBody>
      </p:sp>
      <p:sp>
        <p:nvSpPr>
          <p:cNvPr id="3" name="Content Placeholder 2">
            <a:extLst>
              <a:ext uri="{FF2B5EF4-FFF2-40B4-BE49-F238E27FC236}">
                <a16:creationId xmlns:a16="http://schemas.microsoft.com/office/drawing/2014/main" id="{BFACC12B-7E1E-45A1-AFA2-FDB44FFBBB5F}"/>
              </a:ext>
            </a:extLst>
          </p:cNvPr>
          <p:cNvSpPr>
            <a:spLocks noGrp="1"/>
          </p:cNvSpPr>
          <p:nvPr>
            <p:ph idx="1"/>
          </p:nvPr>
        </p:nvSpPr>
        <p:spPr>
          <a:xfrm>
            <a:off x="657698" y="678100"/>
            <a:ext cx="8743003" cy="5250301"/>
          </a:xfrm>
        </p:spPr>
        <p:txBody>
          <a:bodyPr>
            <a:noAutofit/>
          </a:bodyPr>
          <a:lstStyle/>
          <a:p>
            <a:pPr>
              <a:spcAft>
                <a:spcPts val="1800"/>
              </a:spcAft>
            </a:pPr>
            <a:r>
              <a:rPr lang="en-NZ" dirty="0"/>
              <a:t>The Emissions Trading Scheme to date was from the start a massive scam designed (under corporate lobbying pressure)  primarily to enrich corporate insiders – including the electricity </a:t>
            </a:r>
            <a:r>
              <a:rPr lang="en-NZ" dirty="0" err="1"/>
              <a:t>gentailer</a:t>
            </a:r>
            <a:r>
              <a:rPr lang="en-NZ" dirty="0"/>
              <a:t> cartel</a:t>
            </a:r>
          </a:p>
          <a:p>
            <a:pPr>
              <a:spcAft>
                <a:spcPts val="1800"/>
              </a:spcAft>
            </a:pPr>
            <a:r>
              <a:rPr lang="en-NZ" dirty="0"/>
              <a:t>There was no cap placed on emissions so it was never “cap-and-trade”.  There is still no true binding cap</a:t>
            </a:r>
          </a:p>
          <a:p>
            <a:pPr>
              <a:spcAft>
                <a:spcPts val="1800"/>
              </a:spcAft>
            </a:pPr>
            <a:r>
              <a:rPr lang="en-NZ" dirty="0"/>
              <a:t>The door was left wide open for using “offsets” – both forests and often-dodgy overseas carbon credits - as a substitute for mitigation effort</a:t>
            </a:r>
          </a:p>
          <a:p>
            <a:pPr>
              <a:spcAft>
                <a:spcPts val="1800"/>
              </a:spcAft>
            </a:pPr>
            <a:r>
              <a:rPr lang="en-NZ" dirty="0"/>
              <a:t>That might have worked if the Kyoto Protocol had been a success  in establishing global carbon prices and markets, but the Protocol never flew</a:t>
            </a:r>
          </a:p>
          <a:p>
            <a:pPr>
              <a:spcAft>
                <a:spcPts val="1800"/>
              </a:spcAft>
            </a:pPr>
            <a:r>
              <a:rPr lang="en-NZ" dirty="0"/>
              <a:t>Either price certainty or quantity certainty is required to incentivise behavioural changes.  The ETS provided, and still provides, neither</a:t>
            </a:r>
          </a:p>
          <a:p>
            <a:pPr>
              <a:spcAft>
                <a:spcPts val="1800"/>
              </a:spcAft>
            </a:pPr>
            <a:r>
              <a:rPr lang="en-NZ" dirty="0"/>
              <a:t>The 2020 ETS “reforms” have left the scam intact and the uncertainty unchecked</a:t>
            </a:r>
          </a:p>
          <a:p>
            <a:endParaRPr lang="en-NZ" dirty="0"/>
          </a:p>
        </p:txBody>
      </p:sp>
      <p:sp>
        <p:nvSpPr>
          <p:cNvPr id="4" name="Footer Placeholder 3">
            <a:extLst>
              <a:ext uri="{FF2B5EF4-FFF2-40B4-BE49-F238E27FC236}">
                <a16:creationId xmlns:a16="http://schemas.microsoft.com/office/drawing/2014/main" id="{D1B84473-FFFC-4BED-B9F7-1D5C3F5D0268}"/>
              </a:ext>
            </a:extLst>
          </p:cNvPr>
          <p:cNvSpPr>
            <a:spLocks noGrp="1"/>
          </p:cNvSpPr>
          <p:nvPr>
            <p:ph type="ftr" sz="quarter" idx="11"/>
          </p:nvPr>
        </p:nvSpPr>
        <p:spPr>
          <a:xfrm>
            <a:off x="4648200" y="5995414"/>
            <a:ext cx="2895600" cy="365125"/>
          </a:xfrm>
        </p:spPr>
        <p:txBody>
          <a:bodyPr/>
          <a:lstStyle/>
          <a:p>
            <a:r>
              <a:rPr lang="en-NZ">
                <a:solidFill>
                  <a:schemeClr val="bg1"/>
                </a:solidFill>
              </a:rPr>
              <a:t>Geoff Bertram Takaka U3A  December 9 2022</a:t>
            </a:r>
            <a:endParaRPr lang="en-US" dirty="0">
              <a:solidFill>
                <a:schemeClr val="bg1"/>
              </a:solidFill>
            </a:endParaRPr>
          </a:p>
        </p:txBody>
      </p:sp>
      <p:sp>
        <p:nvSpPr>
          <p:cNvPr id="5" name="Slide Number Placeholder 4">
            <a:extLst>
              <a:ext uri="{FF2B5EF4-FFF2-40B4-BE49-F238E27FC236}">
                <a16:creationId xmlns:a16="http://schemas.microsoft.com/office/drawing/2014/main" id="{D4CDA23C-75AF-4DDD-BDB0-5B9CFDE74FE3}"/>
              </a:ext>
            </a:extLst>
          </p:cNvPr>
          <p:cNvSpPr>
            <a:spLocks noGrp="1"/>
          </p:cNvSpPr>
          <p:nvPr>
            <p:ph type="sldNum" sz="quarter" idx="12"/>
          </p:nvPr>
        </p:nvSpPr>
        <p:spPr>
          <a:xfrm>
            <a:off x="5029200" y="6360539"/>
            <a:ext cx="2133600" cy="365125"/>
          </a:xfrm>
        </p:spPr>
        <p:txBody>
          <a:bodyPr/>
          <a:lstStyle/>
          <a:p>
            <a:pPr algn="ctr"/>
            <a:fld id="{D57F1E4F-1CFF-5643-939E-217C01CDF565}" type="slidenum">
              <a:rPr lang="en-US" sz="1800">
                <a:solidFill>
                  <a:schemeClr val="bg1"/>
                </a:solidFill>
              </a:rPr>
              <a:pPr algn="ctr"/>
              <a:t>29</a:t>
            </a:fld>
            <a:endParaRPr lang="en-US" sz="1800" dirty="0">
              <a:solidFill>
                <a:schemeClr val="bg1"/>
              </a:solidFill>
            </a:endParaRPr>
          </a:p>
        </p:txBody>
      </p:sp>
      <p:sp>
        <p:nvSpPr>
          <p:cNvPr id="6" name="Footer Placeholder 3">
            <a:extLst>
              <a:ext uri="{FF2B5EF4-FFF2-40B4-BE49-F238E27FC236}">
                <a16:creationId xmlns:a16="http://schemas.microsoft.com/office/drawing/2014/main" id="{15E55660-35B9-87FC-3697-79D9CB6EE909}"/>
              </a:ext>
            </a:extLst>
          </p:cNvPr>
          <p:cNvSpPr txBox="1">
            <a:spLocks/>
          </p:cNvSpPr>
          <p:nvPr/>
        </p:nvSpPr>
        <p:spPr>
          <a:xfrm>
            <a:off x="2258306" y="6406487"/>
            <a:ext cx="6297612" cy="365125"/>
          </a:xfrm>
          <a:prstGeom prst="rect">
            <a:avLst/>
          </a:prstGeom>
        </p:spPr>
        <p:txBody>
          <a:bodyPr vert="horz" lIns="91440" tIns="45720" rIns="91440" bIns="45720" rtlCol="0" anchor="ctr"/>
          <a:lstStyle>
            <a:defPPr>
              <a:defRPr lang="en-US"/>
            </a:defPPr>
            <a:lvl1pPr marL="0" algn="ctr" defTabSz="457200" rtl="0" eaLnBrk="1" latinLnBrk="0" hangingPunct="1">
              <a:defRPr sz="11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NZ"/>
              <a:t>Geoff Bertram Takaka U3A 9 December 2022</a:t>
            </a:r>
            <a:endParaRPr lang="en-US" dirty="0"/>
          </a:p>
        </p:txBody>
      </p:sp>
      <p:sp>
        <p:nvSpPr>
          <p:cNvPr id="7" name="Slide Number Placeholder 4">
            <a:extLst>
              <a:ext uri="{FF2B5EF4-FFF2-40B4-BE49-F238E27FC236}">
                <a16:creationId xmlns:a16="http://schemas.microsoft.com/office/drawing/2014/main" id="{44035513-1AE5-2979-1F0E-38A9BDF773DD}"/>
              </a:ext>
            </a:extLst>
          </p:cNvPr>
          <p:cNvSpPr txBox="1">
            <a:spLocks/>
          </p:cNvSpPr>
          <p:nvPr/>
        </p:nvSpPr>
        <p:spPr>
          <a:xfrm>
            <a:off x="11079155" y="6331919"/>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1400" b="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ED95122-A112-0844-98BC-D2A9AE745818}" type="slidenum">
              <a:rPr lang="en-US" smtClean="0"/>
              <a:pPr/>
              <a:t>29</a:t>
            </a:fld>
            <a:endParaRPr lang="en-US"/>
          </a:p>
        </p:txBody>
      </p:sp>
    </p:spTree>
    <p:extLst>
      <p:ext uri="{BB962C8B-B14F-4D97-AF65-F5344CB8AC3E}">
        <p14:creationId xmlns:p14="http://schemas.microsoft.com/office/powerpoint/2010/main" val="2902938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A1FD7-2446-F161-EEF3-122673ADCEF1}"/>
              </a:ext>
            </a:extLst>
          </p:cNvPr>
          <p:cNvSpPr>
            <a:spLocks noGrp="1"/>
          </p:cNvSpPr>
          <p:nvPr>
            <p:ph type="title"/>
          </p:nvPr>
        </p:nvSpPr>
        <p:spPr>
          <a:xfrm>
            <a:off x="769296" y="344256"/>
            <a:ext cx="8229600" cy="591124"/>
          </a:xfrm>
        </p:spPr>
        <p:txBody>
          <a:bodyPr>
            <a:normAutofit/>
          </a:bodyPr>
          <a:lstStyle/>
          <a:p>
            <a:pPr algn="ctr"/>
            <a:r>
              <a:rPr lang="en-NZ" sz="3200" dirty="0">
                <a:solidFill>
                  <a:schemeClr val="accent5">
                    <a:lumMod val="75000"/>
                  </a:schemeClr>
                </a:solidFill>
              </a:rPr>
              <a:t>The reason</a:t>
            </a:r>
          </a:p>
        </p:txBody>
      </p:sp>
      <p:sp>
        <p:nvSpPr>
          <p:cNvPr id="3" name="Content Placeholder 2">
            <a:extLst>
              <a:ext uri="{FF2B5EF4-FFF2-40B4-BE49-F238E27FC236}">
                <a16:creationId xmlns:a16="http://schemas.microsoft.com/office/drawing/2014/main" id="{B6BE94C7-E2EA-B43C-3690-B8EE75EC16EB}"/>
              </a:ext>
            </a:extLst>
          </p:cNvPr>
          <p:cNvSpPr>
            <a:spLocks noGrp="1"/>
          </p:cNvSpPr>
          <p:nvPr>
            <p:ph idx="1"/>
          </p:nvPr>
        </p:nvSpPr>
        <p:spPr>
          <a:xfrm>
            <a:off x="726737" y="1317321"/>
            <a:ext cx="9072259" cy="4525963"/>
          </a:xfrm>
        </p:spPr>
        <p:txBody>
          <a:bodyPr>
            <a:normAutofit/>
          </a:bodyPr>
          <a:lstStyle/>
          <a:p>
            <a:pPr>
              <a:spcBef>
                <a:spcPts val="600"/>
              </a:spcBef>
              <a:spcAft>
                <a:spcPts val="1800"/>
              </a:spcAft>
            </a:pPr>
            <a:r>
              <a:rPr lang="en-NZ" sz="2000" dirty="0"/>
              <a:t>Emissions trading was never sensible in New Zealand’s tiny economy – carbon tax was always the better option but corporate stonewalling (channelled by New Zealand First in 2005) blocked that route</a:t>
            </a:r>
          </a:p>
          <a:p>
            <a:pPr>
              <a:spcBef>
                <a:spcPts val="600"/>
              </a:spcBef>
              <a:spcAft>
                <a:spcPts val="1800"/>
              </a:spcAft>
            </a:pPr>
            <a:r>
              <a:rPr lang="en-NZ" sz="2000" dirty="0"/>
              <a:t>ETS design was captured from the outset by corporate vested interests and climate change deniers (Business Round Table and Treasury)</a:t>
            </a:r>
          </a:p>
          <a:p>
            <a:pPr marL="447675" indent="-447675">
              <a:spcBef>
                <a:spcPts val="600"/>
              </a:spcBef>
              <a:spcAft>
                <a:spcPts val="1800"/>
              </a:spcAft>
              <a:buFont typeface="Symbol" panose="05050102010706020507" pitchFamily="18" charset="2"/>
              <a:buChar char="Þ"/>
            </a:pPr>
            <a:r>
              <a:rPr lang="en-NZ" sz="2000" dirty="0"/>
              <a:t>An institutional innovation that was designed and destined to fail from the start </a:t>
            </a:r>
          </a:p>
          <a:p>
            <a:pPr>
              <a:spcBef>
                <a:spcPts val="600"/>
              </a:spcBef>
              <a:spcAft>
                <a:spcPts val="1800"/>
              </a:spcAft>
            </a:pPr>
            <a:r>
              <a:rPr lang="en-NZ" sz="2000" dirty="0"/>
              <a:t>Rent-seeking and vested interests overwhelmed common sense</a:t>
            </a:r>
          </a:p>
        </p:txBody>
      </p:sp>
      <p:sp>
        <p:nvSpPr>
          <p:cNvPr id="4" name="Footer Placeholder 3">
            <a:extLst>
              <a:ext uri="{FF2B5EF4-FFF2-40B4-BE49-F238E27FC236}">
                <a16:creationId xmlns:a16="http://schemas.microsoft.com/office/drawing/2014/main" id="{8B4D23D8-54C2-3603-A695-17B4450ADAA5}"/>
              </a:ext>
            </a:extLst>
          </p:cNvPr>
          <p:cNvSpPr>
            <a:spLocks noGrp="1"/>
          </p:cNvSpPr>
          <p:nvPr>
            <p:ph type="ftr" sz="quarter" idx="11"/>
          </p:nvPr>
        </p:nvSpPr>
        <p:spPr/>
        <p:txBody>
          <a:bodyPr/>
          <a:lstStyle/>
          <a:p>
            <a:r>
              <a:rPr lang="en-NZ"/>
              <a:t>Geoff Bertram Takaka U3A  December 9 2022</a:t>
            </a:r>
            <a:endParaRPr lang="en-US" dirty="0"/>
          </a:p>
        </p:txBody>
      </p:sp>
      <p:sp>
        <p:nvSpPr>
          <p:cNvPr id="5" name="Slide Number Placeholder 4">
            <a:extLst>
              <a:ext uri="{FF2B5EF4-FFF2-40B4-BE49-F238E27FC236}">
                <a16:creationId xmlns:a16="http://schemas.microsoft.com/office/drawing/2014/main" id="{C0A0AD8C-BEEC-EE17-5135-938C48C1357F}"/>
              </a:ext>
            </a:extLst>
          </p:cNvPr>
          <p:cNvSpPr>
            <a:spLocks noGrp="1"/>
          </p:cNvSpPr>
          <p:nvPr>
            <p:ph type="sldNum" sz="quarter" idx="12"/>
          </p:nvPr>
        </p:nvSpPr>
        <p:spPr/>
        <p:txBody>
          <a:bodyPr/>
          <a:lstStyle/>
          <a:p>
            <a:fld id="{0ED95122-A112-0844-98BC-D2A9AE745818}" type="slidenum">
              <a:rPr lang="en-US" smtClean="0"/>
              <a:t>30</a:t>
            </a:fld>
            <a:endParaRPr lang="en-US"/>
          </a:p>
        </p:txBody>
      </p:sp>
    </p:spTree>
    <p:extLst>
      <p:ext uri="{BB962C8B-B14F-4D97-AF65-F5344CB8AC3E}">
        <p14:creationId xmlns:p14="http://schemas.microsoft.com/office/powerpoint/2010/main" val="4019954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7A10B-64E5-4AF3-9E18-0041924AAB50}"/>
              </a:ext>
            </a:extLst>
          </p:cNvPr>
          <p:cNvSpPr>
            <a:spLocks noGrp="1"/>
          </p:cNvSpPr>
          <p:nvPr>
            <p:ph type="title"/>
          </p:nvPr>
        </p:nvSpPr>
        <p:spPr>
          <a:xfrm>
            <a:off x="686859" y="123633"/>
            <a:ext cx="8596668" cy="597564"/>
          </a:xfrm>
        </p:spPr>
        <p:txBody>
          <a:bodyPr>
            <a:normAutofit/>
          </a:bodyPr>
          <a:lstStyle/>
          <a:p>
            <a:pPr algn="ctr"/>
            <a:r>
              <a:rPr lang="en-NZ" sz="2400" dirty="0"/>
              <a:t>My interpretation of these outcomes</a:t>
            </a:r>
          </a:p>
        </p:txBody>
      </p:sp>
      <p:sp>
        <p:nvSpPr>
          <p:cNvPr id="3" name="Content Placeholder 2">
            <a:extLst>
              <a:ext uri="{FF2B5EF4-FFF2-40B4-BE49-F238E27FC236}">
                <a16:creationId xmlns:a16="http://schemas.microsoft.com/office/drawing/2014/main" id="{DDE0EA1B-5ECD-40AD-B87D-3BC47CDE930B}"/>
              </a:ext>
            </a:extLst>
          </p:cNvPr>
          <p:cNvSpPr>
            <a:spLocks noGrp="1"/>
          </p:cNvSpPr>
          <p:nvPr>
            <p:ph idx="1"/>
          </p:nvPr>
        </p:nvSpPr>
        <p:spPr>
          <a:xfrm>
            <a:off x="440655" y="721197"/>
            <a:ext cx="9932913" cy="5610722"/>
          </a:xfrm>
          <a:solidFill>
            <a:schemeClr val="bg1"/>
          </a:solidFill>
        </p:spPr>
        <p:txBody>
          <a:bodyPr>
            <a:noAutofit/>
          </a:bodyPr>
          <a:lstStyle/>
          <a:p>
            <a:pPr marL="0" indent="0">
              <a:buNone/>
            </a:pPr>
            <a:r>
              <a:rPr lang="en-NZ" sz="2000" dirty="0">
                <a:latin typeface="Calibri" panose="020F0502020204030204" pitchFamily="34" charset="0"/>
                <a:cs typeface="Calibri" panose="020F0502020204030204" pitchFamily="34" charset="0"/>
              </a:rPr>
              <a:t>High profits in electricity have come not from efficiency gains but from price-gouging residential consumers, under cover of entrenched market power, while the countervailing power of big business has protected industrial and commercial users.</a:t>
            </a:r>
          </a:p>
          <a:p>
            <a:pPr marL="0" indent="0">
              <a:buNone/>
            </a:pPr>
            <a:endParaRPr lang="en-NZ" sz="2000" dirty="0">
              <a:latin typeface="Calibri" panose="020F0502020204030204" pitchFamily="34" charset="0"/>
              <a:cs typeface="Calibri" panose="020F0502020204030204" pitchFamily="34" charset="0"/>
            </a:endParaRPr>
          </a:p>
          <a:p>
            <a:pPr marL="0" indent="0">
              <a:buNone/>
            </a:pPr>
            <a:r>
              <a:rPr lang="en-NZ" sz="2000" dirty="0">
                <a:latin typeface="Calibri" panose="020F0502020204030204" pitchFamily="34" charset="0"/>
                <a:cs typeface="Calibri" panose="020F0502020204030204" pitchFamily="34" charset="0"/>
              </a:rPr>
              <a:t>Meantime, our electricity sector has become a major roadblock to dealing with climate change imperatives</a:t>
            </a:r>
          </a:p>
          <a:p>
            <a:pPr marL="0" indent="0">
              <a:buNone/>
            </a:pPr>
            <a:endParaRPr lang="en-NZ" sz="2000" dirty="0">
              <a:latin typeface="Calibri" panose="020F0502020204030204" pitchFamily="34" charset="0"/>
              <a:cs typeface="Calibri" panose="020F0502020204030204" pitchFamily="34" charset="0"/>
            </a:endParaRPr>
          </a:p>
          <a:p>
            <a:pPr marL="0" indent="0">
              <a:buNone/>
            </a:pPr>
            <a:r>
              <a:rPr lang="en-NZ" sz="2000" dirty="0">
                <a:latin typeface="Calibri" panose="020F0502020204030204" pitchFamily="34" charset="0"/>
                <a:cs typeface="Calibri" panose="020F0502020204030204" pitchFamily="34" charset="0"/>
              </a:rPr>
              <a:t>The Emissions Trading Scheme is a scam that tarnishes NZ internationally and blocks genuine progress on decarbonisation</a:t>
            </a:r>
          </a:p>
          <a:p>
            <a:pPr marL="0" indent="0">
              <a:buNone/>
            </a:pPr>
            <a:endParaRPr lang="en-NZ" sz="2000" dirty="0">
              <a:latin typeface="Calibri" panose="020F0502020204030204" pitchFamily="34" charset="0"/>
              <a:cs typeface="Calibri" panose="020F0502020204030204" pitchFamily="34" charset="0"/>
            </a:endParaRPr>
          </a:p>
          <a:p>
            <a:pPr marL="0" indent="0">
              <a:buNone/>
            </a:pPr>
            <a:r>
              <a:rPr lang="en-NZ" sz="2000" dirty="0">
                <a:latin typeface="Calibri" panose="020F0502020204030204" pitchFamily="34" charset="0"/>
                <a:cs typeface="Calibri" panose="020F0502020204030204" pitchFamily="34" charset="0"/>
              </a:rPr>
              <a:t>We would do better with a carbon tax, supplementary regulatory measures, and border adjustments</a:t>
            </a:r>
          </a:p>
          <a:p>
            <a:pPr marL="0" indent="0">
              <a:buNone/>
            </a:pPr>
            <a:endParaRPr lang="en-NZ" sz="1600" dirty="0">
              <a:latin typeface="Calibri" panose="020F0502020204030204" pitchFamily="34" charset="0"/>
              <a:cs typeface="Calibri" panose="020F0502020204030204" pitchFamily="34" charset="0"/>
            </a:endParaRPr>
          </a:p>
          <a:p>
            <a:pPr marL="0" indent="0">
              <a:buNone/>
            </a:pPr>
            <a:r>
              <a:rPr lang="en-NZ" sz="3600" dirty="0">
                <a:latin typeface="Calibri" panose="020F0502020204030204" pitchFamily="34" charset="0"/>
                <a:cs typeface="Calibri" panose="020F0502020204030204" pitchFamily="34" charset="0"/>
              </a:rPr>
              <a:t>In a nutshell, the big promises were hollow</a:t>
            </a:r>
            <a:r>
              <a:rPr lang="en-NZ" sz="1600" dirty="0">
                <a:latin typeface="Calibri" panose="020F0502020204030204" pitchFamily="34" charset="0"/>
                <a:cs typeface="Calibri" panose="020F0502020204030204" pitchFamily="34" charset="0"/>
              </a:rPr>
              <a:t>.</a:t>
            </a:r>
          </a:p>
        </p:txBody>
      </p:sp>
      <p:sp>
        <p:nvSpPr>
          <p:cNvPr id="5" name="Slide Number Placeholder 4">
            <a:extLst>
              <a:ext uri="{FF2B5EF4-FFF2-40B4-BE49-F238E27FC236}">
                <a16:creationId xmlns:a16="http://schemas.microsoft.com/office/drawing/2014/main" id="{FD6D5ACB-2CF1-4CF1-8908-62D1A4427E31}"/>
              </a:ext>
            </a:extLst>
          </p:cNvPr>
          <p:cNvSpPr>
            <a:spLocks noGrp="1"/>
          </p:cNvSpPr>
          <p:nvPr>
            <p:ph type="sldNum" sz="quarter" idx="12"/>
          </p:nvPr>
        </p:nvSpPr>
        <p:spPr/>
        <p:txBody>
          <a:bodyPr/>
          <a:lstStyle/>
          <a:p>
            <a:fld id="{2E5FB6EA-4362-4B09-9B4E-D833CB38147E}" type="slidenum">
              <a:rPr lang="en-NZ" smtClean="0"/>
              <a:t>31</a:t>
            </a:fld>
            <a:endParaRPr lang="en-NZ"/>
          </a:p>
        </p:txBody>
      </p:sp>
      <p:sp>
        <p:nvSpPr>
          <p:cNvPr id="4" name="Footer Placeholder 3">
            <a:extLst>
              <a:ext uri="{FF2B5EF4-FFF2-40B4-BE49-F238E27FC236}">
                <a16:creationId xmlns:a16="http://schemas.microsoft.com/office/drawing/2014/main" id="{BC73E4F8-3CAB-157B-1A44-38F2000FBCDB}"/>
              </a:ext>
            </a:extLst>
          </p:cNvPr>
          <p:cNvSpPr>
            <a:spLocks noGrp="1"/>
          </p:cNvSpPr>
          <p:nvPr>
            <p:ph type="ftr" sz="quarter" idx="11"/>
          </p:nvPr>
        </p:nvSpPr>
        <p:spPr/>
        <p:txBody>
          <a:bodyPr/>
          <a:lstStyle/>
          <a:p>
            <a:r>
              <a:rPr lang="en-US"/>
              <a:t>Geoff Bertram Takaka U3A  December 9 2022</a:t>
            </a:r>
            <a:endParaRPr lang="en-US" dirty="0"/>
          </a:p>
        </p:txBody>
      </p:sp>
    </p:spTree>
    <p:extLst>
      <p:ext uri="{BB962C8B-B14F-4D97-AF65-F5344CB8AC3E}">
        <p14:creationId xmlns:p14="http://schemas.microsoft.com/office/powerpoint/2010/main" val="7169914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A3540-7B9A-CC62-A343-774951894C9D}"/>
              </a:ext>
            </a:extLst>
          </p:cNvPr>
          <p:cNvSpPr>
            <a:spLocks noGrp="1"/>
          </p:cNvSpPr>
          <p:nvPr>
            <p:ph type="title"/>
          </p:nvPr>
        </p:nvSpPr>
        <p:spPr>
          <a:xfrm>
            <a:off x="677334" y="487396"/>
            <a:ext cx="8596668" cy="658483"/>
          </a:xfrm>
        </p:spPr>
        <p:txBody>
          <a:bodyPr/>
          <a:lstStyle/>
          <a:p>
            <a:pPr algn="ctr"/>
            <a:r>
              <a:rPr lang="en-NZ" dirty="0">
                <a:solidFill>
                  <a:schemeClr val="tx1"/>
                </a:solidFill>
              </a:rPr>
              <a:t>So from here …</a:t>
            </a:r>
          </a:p>
        </p:txBody>
      </p:sp>
      <p:sp>
        <p:nvSpPr>
          <p:cNvPr id="3" name="Content Placeholder 2">
            <a:extLst>
              <a:ext uri="{FF2B5EF4-FFF2-40B4-BE49-F238E27FC236}">
                <a16:creationId xmlns:a16="http://schemas.microsoft.com/office/drawing/2014/main" id="{8CA578AC-0C4C-FDC2-78C0-F36D2FEE90A4}"/>
              </a:ext>
            </a:extLst>
          </p:cNvPr>
          <p:cNvSpPr>
            <a:spLocks noGrp="1"/>
          </p:cNvSpPr>
          <p:nvPr>
            <p:ph idx="1"/>
          </p:nvPr>
        </p:nvSpPr>
        <p:spPr>
          <a:xfrm>
            <a:off x="677334" y="1994319"/>
            <a:ext cx="9053262" cy="5033509"/>
          </a:xfrm>
        </p:spPr>
        <p:txBody>
          <a:bodyPr>
            <a:normAutofit/>
          </a:bodyPr>
          <a:lstStyle/>
          <a:p>
            <a:pPr marL="514350" indent="-514350">
              <a:spcBef>
                <a:spcPts val="1200"/>
              </a:spcBef>
              <a:spcAft>
                <a:spcPts val="1200"/>
              </a:spcAft>
              <a:buFont typeface="+mj-lt"/>
              <a:buAutoNum type="arabicPeriod"/>
            </a:pPr>
            <a:r>
              <a:rPr lang="en-US" dirty="0">
                <a:solidFill>
                  <a:schemeClr val="tx1"/>
                </a:solidFill>
              </a:rPr>
              <a:t>A primer on supply/demand diagrams</a:t>
            </a:r>
          </a:p>
          <a:p>
            <a:pPr marL="514350" indent="-514350">
              <a:spcBef>
                <a:spcPts val="1200"/>
              </a:spcBef>
              <a:spcAft>
                <a:spcPts val="1200"/>
              </a:spcAft>
              <a:buFont typeface="+mj-lt"/>
              <a:buAutoNum type="arabicPeriod"/>
            </a:pPr>
            <a:r>
              <a:rPr lang="en-US" dirty="0">
                <a:solidFill>
                  <a:schemeClr val="tx1"/>
                </a:solidFill>
              </a:rPr>
              <a:t>Some techn</a:t>
            </a:r>
            <a:r>
              <a:rPr lang="en-US" dirty="0"/>
              <a:t>i</a:t>
            </a:r>
            <a:r>
              <a:rPr lang="en-US" dirty="0">
                <a:solidFill>
                  <a:schemeClr val="tx1"/>
                </a:solidFill>
              </a:rPr>
              <a:t>cal stuff on the NZ electricity “market”</a:t>
            </a:r>
          </a:p>
          <a:p>
            <a:pPr marL="514350" indent="-514350">
              <a:spcBef>
                <a:spcPts val="1200"/>
              </a:spcBef>
              <a:spcAft>
                <a:spcPts val="1200"/>
              </a:spcAft>
              <a:buFont typeface="+mj-lt"/>
              <a:buAutoNum type="arabicPeriod"/>
            </a:pPr>
            <a:r>
              <a:rPr lang="en-US" dirty="0"/>
              <a:t>Some technical stuff on the</a:t>
            </a:r>
            <a:r>
              <a:rPr lang="en-US" dirty="0">
                <a:solidFill>
                  <a:schemeClr val="tx1"/>
                </a:solidFill>
              </a:rPr>
              <a:t> New Zealand Emissions Trading Scheme</a:t>
            </a:r>
          </a:p>
          <a:p>
            <a:pPr marL="514350" indent="-514350">
              <a:spcBef>
                <a:spcPts val="1200"/>
              </a:spcBef>
              <a:spcAft>
                <a:spcPts val="1200"/>
              </a:spcAft>
              <a:buFont typeface="+mj-lt"/>
              <a:buAutoNum type="arabicPeriod"/>
            </a:pPr>
            <a:r>
              <a:rPr lang="en-US" dirty="0">
                <a:solidFill>
                  <a:schemeClr val="tx1"/>
                </a:solidFill>
              </a:rPr>
              <a:t>A couple of modest suggestions for change…</a:t>
            </a:r>
            <a:endParaRPr lang="en-NZ" dirty="0">
              <a:solidFill>
                <a:schemeClr val="tx1"/>
              </a:solidFill>
            </a:endParaRPr>
          </a:p>
          <a:p>
            <a:endParaRPr lang="en-NZ" dirty="0">
              <a:solidFill>
                <a:schemeClr val="tx1"/>
              </a:solidFill>
            </a:endParaRPr>
          </a:p>
        </p:txBody>
      </p:sp>
      <p:sp>
        <p:nvSpPr>
          <p:cNvPr id="4" name="Footer Placeholder 3">
            <a:extLst>
              <a:ext uri="{FF2B5EF4-FFF2-40B4-BE49-F238E27FC236}">
                <a16:creationId xmlns:a16="http://schemas.microsoft.com/office/drawing/2014/main" id="{A1D17FA9-682B-47CB-D8C9-94E7F5E3F885}"/>
              </a:ext>
            </a:extLst>
          </p:cNvPr>
          <p:cNvSpPr>
            <a:spLocks noGrp="1"/>
          </p:cNvSpPr>
          <p:nvPr>
            <p:ph type="ftr" sz="quarter" idx="11"/>
          </p:nvPr>
        </p:nvSpPr>
        <p:spPr/>
        <p:txBody>
          <a:bodyPr/>
          <a:lstStyle/>
          <a:p>
            <a:r>
              <a:rPr lang="en-US"/>
              <a:t>Geoff Bertram Takaka U3A  December 9 2022</a:t>
            </a:r>
            <a:endParaRPr lang="en-US" dirty="0"/>
          </a:p>
        </p:txBody>
      </p:sp>
      <p:sp>
        <p:nvSpPr>
          <p:cNvPr id="5" name="Slide Number Placeholder 4">
            <a:extLst>
              <a:ext uri="{FF2B5EF4-FFF2-40B4-BE49-F238E27FC236}">
                <a16:creationId xmlns:a16="http://schemas.microsoft.com/office/drawing/2014/main" id="{377A6575-FDAA-37F3-8585-4D0CD34D42D5}"/>
              </a:ext>
            </a:extLst>
          </p:cNvPr>
          <p:cNvSpPr>
            <a:spLocks noGrp="1"/>
          </p:cNvSpPr>
          <p:nvPr>
            <p:ph type="sldNum" sz="quarter" idx="12"/>
          </p:nvPr>
        </p:nvSpPr>
        <p:spPr/>
        <p:txBody>
          <a:bodyPr/>
          <a:lstStyle/>
          <a:p>
            <a:fld id="{D57F1E4F-1CFF-5643-939E-217C01CDF565}" type="slidenum">
              <a:rPr lang="en-US" smtClean="0"/>
              <a:pPr/>
              <a:t>32</a:t>
            </a:fld>
            <a:endParaRPr lang="en-US" dirty="0"/>
          </a:p>
        </p:txBody>
      </p:sp>
    </p:spTree>
    <p:extLst>
      <p:ext uri="{BB962C8B-B14F-4D97-AF65-F5344CB8AC3E}">
        <p14:creationId xmlns:p14="http://schemas.microsoft.com/office/powerpoint/2010/main" val="24790727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6F223-4376-0062-9826-E0744219C78A}"/>
              </a:ext>
            </a:extLst>
          </p:cNvPr>
          <p:cNvSpPr>
            <a:spLocks noGrp="1"/>
          </p:cNvSpPr>
          <p:nvPr>
            <p:ph type="title"/>
          </p:nvPr>
        </p:nvSpPr>
        <p:spPr>
          <a:xfrm>
            <a:off x="687593" y="193002"/>
            <a:ext cx="8113506" cy="742913"/>
          </a:xfrm>
        </p:spPr>
        <p:txBody>
          <a:bodyPr>
            <a:normAutofit fontScale="90000"/>
          </a:bodyPr>
          <a:lstStyle/>
          <a:p>
            <a:pPr algn="ctr"/>
            <a:r>
              <a:rPr lang="en-NZ" sz="2800" dirty="0">
                <a:solidFill>
                  <a:schemeClr val="tx1"/>
                </a:solidFill>
              </a:rPr>
              <a:t>Start by constructing two axes: a vertical one for price, and a horizontal one for quantity</a:t>
            </a:r>
          </a:p>
        </p:txBody>
      </p:sp>
      <p:cxnSp>
        <p:nvCxnSpPr>
          <p:cNvPr id="4" name="Straight Connector 3">
            <a:extLst>
              <a:ext uri="{FF2B5EF4-FFF2-40B4-BE49-F238E27FC236}">
                <a16:creationId xmlns:a16="http://schemas.microsoft.com/office/drawing/2014/main" id="{A11A11ED-A63C-C104-D749-87E1756AF841}"/>
              </a:ext>
            </a:extLst>
          </p:cNvPr>
          <p:cNvCxnSpPr/>
          <p:nvPr/>
        </p:nvCxnSpPr>
        <p:spPr>
          <a:xfrm>
            <a:off x="1170791" y="1570616"/>
            <a:ext cx="0" cy="45612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C560A7A-3E42-4B00-3B8E-74A58842EBC6}"/>
              </a:ext>
            </a:extLst>
          </p:cNvPr>
          <p:cNvCxnSpPr>
            <a:cxnSpLocks/>
          </p:cNvCxnSpPr>
          <p:nvPr/>
        </p:nvCxnSpPr>
        <p:spPr>
          <a:xfrm flipH="1">
            <a:off x="1071282" y="6131859"/>
            <a:ext cx="76146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FDAE711-32DF-B1B5-4956-B6157B8C2269}"/>
              </a:ext>
            </a:extLst>
          </p:cNvPr>
          <p:cNvSpPr txBox="1"/>
          <p:nvPr/>
        </p:nvSpPr>
        <p:spPr>
          <a:xfrm>
            <a:off x="521254" y="1068599"/>
            <a:ext cx="649537" cy="369332"/>
          </a:xfrm>
          <a:prstGeom prst="rect">
            <a:avLst/>
          </a:prstGeom>
          <a:noFill/>
        </p:spPr>
        <p:txBody>
          <a:bodyPr wrap="none" rtlCol="0">
            <a:spAutoFit/>
          </a:bodyPr>
          <a:lstStyle/>
          <a:p>
            <a:r>
              <a:rPr lang="en-NZ" dirty="0"/>
              <a:t>Price</a:t>
            </a:r>
          </a:p>
        </p:txBody>
      </p:sp>
      <p:sp>
        <p:nvSpPr>
          <p:cNvPr id="8" name="TextBox 7">
            <a:extLst>
              <a:ext uri="{FF2B5EF4-FFF2-40B4-BE49-F238E27FC236}">
                <a16:creationId xmlns:a16="http://schemas.microsoft.com/office/drawing/2014/main" id="{11ED2DAF-9C6F-8D56-2B3D-9496B2D2DDD1}"/>
              </a:ext>
            </a:extLst>
          </p:cNvPr>
          <p:cNvSpPr txBox="1"/>
          <p:nvPr/>
        </p:nvSpPr>
        <p:spPr>
          <a:xfrm>
            <a:off x="8447374" y="6131859"/>
            <a:ext cx="1003288" cy="369332"/>
          </a:xfrm>
          <a:prstGeom prst="rect">
            <a:avLst/>
          </a:prstGeom>
          <a:noFill/>
        </p:spPr>
        <p:txBody>
          <a:bodyPr wrap="none" rtlCol="0">
            <a:spAutoFit/>
          </a:bodyPr>
          <a:lstStyle/>
          <a:p>
            <a:r>
              <a:rPr lang="en-NZ" dirty="0"/>
              <a:t>Quantity</a:t>
            </a:r>
          </a:p>
        </p:txBody>
      </p:sp>
      <p:sp>
        <p:nvSpPr>
          <p:cNvPr id="3" name="Footer Placeholder 2">
            <a:extLst>
              <a:ext uri="{FF2B5EF4-FFF2-40B4-BE49-F238E27FC236}">
                <a16:creationId xmlns:a16="http://schemas.microsoft.com/office/drawing/2014/main" id="{33F4FE9E-F253-4777-21FA-40574039346F}"/>
              </a:ext>
            </a:extLst>
          </p:cNvPr>
          <p:cNvSpPr>
            <a:spLocks noGrp="1"/>
          </p:cNvSpPr>
          <p:nvPr>
            <p:ph type="ftr" sz="quarter" idx="11"/>
          </p:nvPr>
        </p:nvSpPr>
        <p:spPr>
          <a:xfrm>
            <a:off x="687593" y="6406487"/>
            <a:ext cx="6297612" cy="365125"/>
          </a:xfrm>
        </p:spPr>
        <p:txBody>
          <a:bodyPr/>
          <a:lstStyle/>
          <a:p>
            <a:r>
              <a:rPr lang="en-US"/>
              <a:t>Geoff Bertram Takaka U3A  December 9 2022</a:t>
            </a:r>
            <a:endParaRPr lang="en-US" dirty="0"/>
          </a:p>
        </p:txBody>
      </p:sp>
      <p:sp>
        <p:nvSpPr>
          <p:cNvPr id="6" name="Slide Number Placeholder 5">
            <a:extLst>
              <a:ext uri="{FF2B5EF4-FFF2-40B4-BE49-F238E27FC236}">
                <a16:creationId xmlns:a16="http://schemas.microsoft.com/office/drawing/2014/main" id="{DD345EF2-67F9-09E0-B433-50DE84AEE0F4}"/>
              </a:ext>
            </a:extLst>
          </p:cNvPr>
          <p:cNvSpPr>
            <a:spLocks noGrp="1"/>
          </p:cNvSpPr>
          <p:nvPr>
            <p:ph type="sldNum" sz="quarter" idx="12"/>
          </p:nvPr>
        </p:nvSpPr>
        <p:spPr/>
        <p:txBody>
          <a:bodyPr/>
          <a:lstStyle/>
          <a:p>
            <a:fld id="{D57F1E4F-1CFF-5643-939E-217C01CDF565}" type="slidenum">
              <a:rPr lang="en-US" sz="1400" smtClean="0"/>
              <a:pPr/>
              <a:t>33</a:t>
            </a:fld>
            <a:endParaRPr lang="en-US" sz="1400" dirty="0"/>
          </a:p>
        </p:txBody>
      </p:sp>
    </p:spTree>
    <p:extLst>
      <p:ext uri="{BB962C8B-B14F-4D97-AF65-F5344CB8AC3E}">
        <p14:creationId xmlns:p14="http://schemas.microsoft.com/office/powerpoint/2010/main" val="34187255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11A11ED-A63C-C104-D749-87E1756AF841}"/>
              </a:ext>
            </a:extLst>
          </p:cNvPr>
          <p:cNvCxnSpPr/>
          <p:nvPr/>
        </p:nvCxnSpPr>
        <p:spPr>
          <a:xfrm>
            <a:off x="1038200" y="1570616"/>
            <a:ext cx="0" cy="45612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C560A7A-3E42-4B00-3B8E-74A58842EBC6}"/>
              </a:ext>
            </a:extLst>
          </p:cNvPr>
          <p:cNvCxnSpPr>
            <a:cxnSpLocks/>
          </p:cNvCxnSpPr>
          <p:nvPr/>
        </p:nvCxnSpPr>
        <p:spPr>
          <a:xfrm flipH="1">
            <a:off x="1038200" y="6131859"/>
            <a:ext cx="75151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FDAE711-32DF-B1B5-4956-B6157B8C2269}"/>
              </a:ext>
            </a:extLst>
          </p:cNvPr>
          <p:cNvSpPr txBox="1"/>
          <p:nvPr/>
        </p:nvSpPr>
        <p:spPr>
          <a:xfrm>
            <a:off x="388663" y="1068599"/>
            <a:ext cx="649537" cy="369332"/>
          </a:xfrm>
          <a:prstGeom prst="rect">
            <a:avLst/>
          </a:prstGeom>
          <a:noFill/>
        </p:spPr>
        <p:txBody>
          <a:bodyPr wrap="none" rtlCol="0">
            <a:spAutoFit/>
          </a:bodyPr>
          <a:lstStyle/>
          <a:p>
            <a:r>
              <a:rPr lang="en-NZ" dirty="0"/>
              <a:t>Price</a:t>
            </a:r>
          </a:p>
        </p:txBody>
      </p:sp>
      <p:sp>
        <p:nvSpPr>
          <p:cNvPr id="8" name="TextBox 7">
            <a:extLst>
              <a:ext uri="{FF2B5EF4-FFF2-40B4-BE49-F238E27FC236}">
                <a16:creationId xmlns:a16="http://schemas.microsoft.com/office/drawing/2014/main" id="{11ED2DAF-9C6F-8D56-2B3D-9496B2D2DDD1}"/>
              </a:ext>
            </a:extLst>
          </p:cNvPr>
          <p:cNvSpPr txBox="1"/>
          <p:nvPr/>
        </p:nvSpPr>
        <p:spPr>
          <a:xfrm>
            <a:off x="8304499" y="6131859"/>
            <a:ext cx="1003288" cy="369332"/>
          </a:xfrm>
          <a:prstGeom prst="rect">
            <a:avLst/>
          </a:prstGeom>
          <a:noFill/>
        </p:spPr>
        <p:txBody>
          <a:bodyPr wrap="none" rtlCol="0">
            <a:spAutoFit/>
          </a:bodyPr>
          <a:lstStyle/>
          <a:p>
            <a:r>
              <a:rPr lang="en-NZ" dirty="0"/>
              <a:t>Quantity</a:t>
            </a:r>
          </a:p>
        </p:txBody>
      </p:sp>
      <p:cxnSp>
        <p:nvCxnSpPr>
          <p:cNvPr id="6" name="Straight Connector 5">
            <a:extLst>
              <a:ext uri="{FF2B5EF4-FFF2-40B4-BE49-F238E27FC236}">
                <a16:creationId xmlns:a16="http://schemas.microsoft.com/office/drawing/2014/main" id="{5C08AE22-6278-04CB-7749-E273F71F74ED}"/>
              </a:ext>
            </a:extLst>
          </p:cNvPr>
          <p:cNvCxnSpPr>
            <a:cxnSpLocks/>
          </p:cNvCxnSpPr>
          <p:nvPr/>
        </p:nvCxnSpPr>
        <p:spPr>
          <a:xfrm>
            <a:off x="1038200" y="1913074"/>
            <a:ext cx="6250193" cy="4218785"/>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8609C2F-6EC3-93C6-6132-005CD760D385}"/>
              </a:ext>
            </a:extLst>
          </p:cNvPr>
          <p:cNvSpPr txBox="1"/>
          <p:nvPr/>
        </p:nvSpPr>
        <p:spPr>
          <a:xfrm>
            <a:off x="3911215" y="3415563"/>
            <a:ext cx="2350131" cy="523220"/>
          </a:xfrm>
          <a:prstGeom prst="rect">
            <a:avLst/>
          </a:prstGeom>
          <a:noFill/>
        </p:spPr>
        <p:txBody>
          <a:bodyPr wrap="none" rtlCol="0">
            <a:spAutoFit/>
          </a:bodyPr>
          <a:lstStyle/>
          <a:p>
            <a:r>
              <a:rPr lang="en-NZ" sz="2800" b="1" dirty="0">
                <a:solidFill>
                  <a:schemeClr val="accent2">
                    <a:lumMod val="75000"/>
                  </a:schemeClr>
                </a:solidFill>
              </a:rPr>
              <a:t>Demand curve</a:t>
            </a:r>
          </a:p>
        </p:txBody>
      </p:sp>
      <p:sp>
        <p:nvSpPr>
          <p:cNvPr id="20" name="Title 19">
            <a:extLst>
              <a:ext uri="{FF2B5EF4-FFF2-40B4-BE49-F238E27FC236}">
                <a16:creationId xmlns:a16="http://schemas.microsoft.com/office/drawing/2014/main" id="{A9A7A088-4821-FDB3-64F8-A63D7BDE1B54}"/>
              </a:ext>
            </a:extLst>
          </p:cNvPr>
          <p:cNvSpPr>
            <a:spLocks noGrp="1"/>
          </p:cNvSpPr>
          <p:nvPr>
            <p:ph type="title"/>
          </p:nvPr>
        </p:nvSpPr>
        <p:spPr>
          <a:xfrm>
            <a:off x="781399" y="-19392"/>
            <a:ext cx="8124472" cy="955306"/>
          </a:xfrm>
        </p:spPr>
        <p:txBody>
          <a:bodyPr>
            <a:normAutofit fontScale="90000"/>
          </a:bodyPr>
          <a:lstStyle/>
          <a:p>
            <a:pPr algn="ctr"/>
            <a:r>
              <a:rPr lang="en-NZ" sz="2800" dirty="0">
                <a:solidFill>
                  <a:schemeClr val="tx1"/>
                </a:solidFill>
              </a:rPr>
              <a:t>Now draw a line to represent the [rather grandly named] “law of demand”</a:t>
            </a:r>
            <a:br>
              <a:rPr lang="en-NZ" sz="2800" dirty="0">
                <a:solidFill>
                  <a:schemeClr val="tx1"/>
                </a:solidFill>
              </a:rPr>
            </a:br>
            <a:endParaRPr lang="en-NZ" sz="2800" dirty="0">
              <a:solidFill>
                <a:schemeClr val="tx1"/>
              </a:solidFill>
            </a:endParaRPr>
          </a:p>
        </p:txBody>
      </p:sp>
      <p:sp>
        <p:nvSpPr>
          <p:cNvPr id="21" name="TextBox 20">
            <a:extLst>
              <a:ext uri="{FF2B5EF4-FFF2-40B4-BE49-F238E27FC236}">
                <a16:creationId xmlns:a16="http://schemas.microsoft.com/office/drawing/2014/main" id="{6B1F4838-0DA1-2A79-8BEF-4C09C2E12264}"/>
              </a:ext>
            </a:extLst>
          </p:cNvPr>
          <p:cNvSpPr txBox="1"/>
          <p:nvPr/>
        </p:nvSpPr>
        <p:spPr>
          <a:xfrm>
            <a:off x="6096000" y="1278372"/>
            <a:ext cx="5590488" cy="830997"/>
          </a:xfrm>
          <a:prstGeom prst="rect">
            <a:avLst/>
          </a:prstGeom>
          <a:solidFill>
            <a:schemeClr val="bg1"/>
          </a:solidFill>
        </p:spPr>
        <p:txBody>
          <a:bodyPr wrap="square" rtlCol="0">
            <a:spAutoFit/>
          </a:bodyPr>
          <a:lstStyle/>
          <a:p>
            <a:r>
              <a:rPr lang="en-NZ" sz="1600" dirty="0"/>
              <a:t>Imagine ranking units of the product in order by the highest price anyone would be willing to pay for that unit, from highest willingness to pay to lowest</a:t>
            </a:r>
          </a:p>
        </p:txBody>
      </p:sp>
      <p:sp>
        <p:nvSpPr>
          <p:cNvPr id="3" name="Footer Placeholder 2">
            <a:extLst>
              <a:ext uri="{FF2B5EF4-FFF2-40B4-BE49-F238E27FC236}">
                <a16:creationId xmlns:a16="http://schemas.microsoft.com/office/drawing/2014/main" id="{5A2A380E-5E1E-F60C-E136-712552FC02DE}"/>
              </a:ext>
            </a:extLst>
          </p:cNvPr>
          <p:cNvSpPr>
            <a:spLocks noGrp="1"/>
          </p:cNvSpPr>
          <p:nvPr>
            <p:ph type="ftr" sz="quarter" idx="11"/>
          </p:nvPr>
        </p:nvSpPr>
        <p:spPr>
          <a:xfrm>
            <a:off x="1184349" y="6318628"/>
            <a:ext cx="6297612" cy="365125"/>
          </a:xfrm>
        </p:spPr>
        <p:txBody>
          <a:bodyPr/>
          <a:lstStyle/>
          <a:p>
            <a:r>
              <a:rPr lang="en-US"/>
              <a:t>Geoff Bertram Takaka U3A  December 9 2022</a:t>
            </a:r>
            <a:endParaRPr lang="en-US" dirty="0"/>
          </a:p>
        </p:txBody>
      </p:sp>
      <p:sp>
        <p:nvSpPr>
          <p:cNvPr id="9" name="Slide Number Placeholder 8">
            <a:extLst>
              <a:ext uri="{FF2B5EF4-FFF2-40B4-BE49-F238E27FC236}">
                <a16:creationId xmlns:a16="http://schemas.microsoft.com/office/drawing/2014/main" id="{19DCF6FA-F405-99AB-5B63-664D6C1BAE9D}"/>
              </a:ext>
            </a:extLst>
          </p:cNvPr>
          <p:cNvSpPr>
            <a:spLocks noGrp="1"/>
          </p:cNvSpPr>
          <p:nvPr>
            <p:ph type="sldNum" sz="quarter" idx="12"/>
          </p:nvPr>
        </p:nvSpPr>
        <p:spPr/>
        <p:txBody>
          <a:bodyPr/>
          <a:lstStyle/>
          <a:p>
            <a:fld id="{D57F1E4F-1CFF-5643-939E-217C01CDF565}" type="slidenum">
              <a:rPr lang="en-US" sz="1400" smtClean="0"/>
              <a:pPr/>
              <a:t>34</a:t>
            </a:fld>
            <a:endParaRPr lang="en-US" sz="1400" dirty="0"/>
          </a:p>
        </p:txBody>
      </p:sp>
    </p:spTree>
    <p:extLst>
      <p:ext uri="{BB962C8B-B14F-4D97-AF65-F5344CB8AC3E}">
        <p14:creationId xmlns:p14="http://schemas.microsoft.com/office/powerpoint/2010/main" val="94775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11A11ED-A63C-C104-D749-87E1756AF841}"/>
              </a:ext>
            </a:extLst>
          </p:cNvPr>
          <p:cNvCxnSpPr/>
          <p:nvPr/>
        </p:nvCxnSpPr>
        <p:spPr>
          <a:xfrm>
            <a:off x="980291" y="1482297"/>
            <a:ext cx="0" cy="45612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C560A7A-3E42-4B00-3B8E-74A58842EBC6}"/>
              </a:ext>
            </a:extLst>
          </p:cNvPr>
          <p:cNvCxnSpPr>
            <a:cxnSpLocks/>
          </p:cNvCxnSpPr>
          <p:nvPr/>
        </p:nvCxnSpPr>
        <p:spPr>
          <a:xfrm flipH="1">
            <a:off x="880782" y="6043540"/>
            <a:ext cx="76146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FDAE711-32DF-B1B5-4956-B6157B8C2269}"/>
              </a:ext>
            </a:extLst>
          </p:cNvPr>
          <p:cNvSpPr txBox="1"/>
          <p:nvPr/>
        </p:nvSpPr>
        <p:spPr>
          <a:xfrm>
            <a:off x="330754" y="980280"/>
            <a:ext cx="649537" cy="369332"/>
          </a:xfrm>
          <a:prstGeom prst="rect">
            <a:avLst/>
          </a:prstGeom>
          <a:noFill/>
        </p:spPr>
        <p:txBody>
          <a:bodyPr wrap="none" rtlCol="0">
            <a:spAutoFit/>
          </a:bodyPr>
          <a:lstStyle/>
          <a:p>
            <a:r>
              <a:rPr lang="en-NZ" dirty="0"/>
              <a:t>Price</a:t>
            </a:r>
          </a:p>
        </p:txBody>
      </p:sp>
      <p:sp>
        <p:nvSpPr>
          <p:cNvPr id="8" name="TextBox 7">
            <a:extLst>
              <a:ext uri="{FF2B5EF4-FFF2-40B4-BE49-F238E27FC236}">
                <a16:creationId xmlns:a16="http://schemas.microsoft.com/office/drawing/2014/main" id="{11ED2DAF-9C6F-8D56-2B3D-9496B2D2DDD1}"/>
              </a:ext>
            </a:extLst>
          </p:cNvPr>
          <p:cNvSpPr txBox="1"/>
          <p:nvPr/>
        </p:nvSpPr>
        <p:spPr>
          <a:xfrm>
            <a:off x="8294974" y="6043540"/>
            <a:ext cx="1003288" cy="369332"/>
          </a:xfrm>
          <a:prstGeom prst="rect">
            <a:avLst/>
          </a:prstGeom>
          <a:noFill/>
        </p:spPr>
        <p:txBody>
          <a:bodyPr wrap="none" rtlCol="0">
            <a:spAutoFit/>
          </a:bodyPr>
          <a:lstStyle/>
          <a:p>
            <a:r>
              <a:rPr lang="en-NZ" dirty="0"/>
              <a:t>Quantity</a:t>
            </a:r>
          </a:p>
        </p:txBody>
      </p:sp>
      <p:cxnSp>
        <p:nvCxnSpPr>
          <p:cNvPr id="6" name="Straight Connector 5">
            <a:extLst>
              <a:ext uri="{FF2B5EF4-FFF2-40B4-BE49-F238E27FC236}">
                <a16:creationId xmlns:a16="http://schemas.microsoft.com/office/drawing/2014/main" id="{5C08AE22-6278-04CB-7749-E273F71F74ED}"/>
              </a:ext>
            </a:extLst>
          </p:cNvPr>
          <p:cNvCxnSpPr>
            <a:cxnSpLocks/>
          </p:cNvCxnSpPr>
          <p:nvPr/>
        </p:nvCxnSpPr>
        <p:spPr>
          <a:xfrm>
            <a:off x="980291" y="1824755"/>
            <a:ext cx="6250193" cy="4218785"/>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8609C2F-6EC3-93C6-6132-005CD760D385}"/>
              </a:ext>
            </a:extLst>
          </p:cNvPr>
          <p:cNvSpPr txBox="1"/>
          <p:nvPr/>
        </p:nvSpPr>
        <p:spPr>
          <a:xfrm>
            <a:off x="3745869" y="3167390"/>
            <a:ext cx="2350131" cy="523220"/>
          </a:xfrm>
          <a:prstGeom prst="rect">
            <a:avLst/>
          </a:prstGeom>
          <a:noFill/>
        </p:spPr>
        <p:txBody>
          <a:bodyPr wrap="none" rtlCol="0">
            <a:spAutoFit/>
          </a:bodyPr>
          <a:lstStyle/>
          <a:p>
            <a:r>
              <a:rPr lang="en-NZ" sz="2800" b="1" dirty="0">
                <a:solidFill>
                  <a:schemeClr val="accent2">
                    <a:lumMod val="75000"/>
                  </a:schemeClr>
                </a:solidFill>
              </a:rPr>
              <a:t>Demand curve</a:t>
            </a:r>
          </a:p>
        </p:txBody>
      </p:sp>
      <p:sp>
        <p:nvSpPr>
          <p:cNvPr id="11" name="TextBox 10">
            <a:extLst>
              <a:ext uri="{FF2B5EF4-FFF2-40B4-BE49-F238E27FC236}">
                <a16:creationId xmlns:a16="http://schemas.microsoft.com/office/drawing/2014/main" id="{7C6AAB19-EF2B-7504-5F63-26887EAC84D8}"/>
              </a:ext>
            </a:extLst>
          </p:cNvPr>
          <p:cNvSpPr txBox="1"/>
          <p:nvPr/>
        </p:nvSpPr>
        <p:spPr>
          <a:xfrm>
            <a:off x="1852663" y="1171685"/>
            <a:ext cx="5670858" cy="707886"/>
          </a:xfrm>
          <a:prstGeom prst="rect">
            <a:avLst/>
          </a:prstGeom>
          <a:noFill/>
        </p:spPr>
        <p:txBody>
          <a:bodyPr wrap="square" rtlCol="0">
            <a:spAutoFit/>
          </a:bodyPr>
          <a:lstStyle/>
          <a:p>
            <a:r>
              <a:rPr lang="en-NZ" sz="2000" b="1" dirty="0"/>
              <a:t>Choke price</a:t>
            </a:r>
            <a:r>
              <a:rPr lang="en-NZ" sz="2000" dirty="0"/>
              <a:t>: nobody is willing to pay more than this for any of the product</a:t>
            </a:r>
          </a:p>
        </p:txBody>
      </p:sp>
      <p:cxnSp>
        <p:nvCxnSpPr>
          <p:cNvPr id="13" name="Straight Arrow Connector 12">
            <a:extLst>
              <a:ext uri="{FF2B5EF4-FFF2-40B4-BE49-F238E27FC236}">
                <a16:creationId xmlns:a16="http://schemas.microsoft.com/office/drawing/2014/main" id="{B129E819-EC8F-4176-6A0D-385AF6383F76}"/>
              </a:ext>
            </a:extLst>
          </p:cNvPr>
          <p:cNvCxnSpPr/>
          <p:nvPr/>
        </p:nvCxnSpPr>
        <p:spPr>
          <a:xfrm flipH="1">
            <a:off x="1021092" y="1668554"/>
            <a:ext cx="806823" cy="15779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A0CD467D-242E-54A9-BD7B-4C97B0A4E66C}"/>
              </a:ext>
            </a:extLst>
          </p:cNvPr>
          <p:cNvSpPr txBox="1"/>
          <p:nvPr/>
        </p:nvSpPr>
        <p:spPr>
          <a:xfrm>
            <a:off x="6560127" y="3959448"/>
            <a:ext cx="3870551" cy="1015663"/>
          </a:xfrm>
          <a:prstGeom prst="rect">
            <a:avLst/>
          </a:prstGeom>
          <a:noFill/>
        </p:spPr>
        <p:txBody>
          <a:bodyPr wrap="square" rtlCol="0">
            <a:spAutoFit/>
          </a:bodyPr>
          <a:lstStyle/>
          <a:p>
            <a:pPr algn="ctr"/>
            <a:r>
              <a:rPr lang="en-NZ" sz="2000" b="1" dirty="0"/>
              <a:t>Satiation</a:t>
            </a:r>
            <a:r>
              <a:rPr lang="en-NZ" sz="2000" dirty="0"/>
              <a:t>: nobody wants any more than this even if it is given away</a:t>
            </a:r>
          </a:p>
        </p:txBody>
      </p:sp>
      <p:cxnSp>
        <p:nvCxnSpPr>
          <p:cNvPr id="15" name="Straight Arrow Connector 14">
            <a:extLst>
              <a:ext uri="{FF2B5EF4-FFF2-40B4-BE49-F238E27FC236}">
                <a16:creationId xmlns:a16="http://schemas.microsoft.com/office/drawing/2014/main" id="{B511C4DA-C82E-D6A8-D442-063BFBA00909}"/>
              </a:ext>
            </a:extLst>
          </p:cNvPr>
          <p:cNvCxnSpPr>
            <a:cxnSpLocks/>
          </p:cNvCxnSpPr>
          <p:nvPr/>
        </p:nvCxnSpPr>
        <p:spPr>
          <a:xfrm flipH="1">
            <a:off x="7282105" y="5063430"/>
            <a:ext cx="795095" cy="94585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864CA458-F610-CC70-BBD2-2E22A65FA0E4}"/>
              </a:ext>
            </a:extLst>
          </p:cNvPr>
          <p:cNvSpPr>
            <a:spLocks noGrp="1"/>
          </p:cNvSpPr>
          <p:nvPr>
            <p:ph type="title"/>
          </p:nvPr>
        </p:nvSpPr>
        <p:spPr>
          <a:xfrm>
            <a:off x="1516177" y="128151"/>
            <a:ext cx="7093122" cy="610538"/>
          </a:xfrm>
        </p:spPr>
        <p:txBody>
          <a:bodyPr>
            <a:normAutofit fontScale="90000"/>
          </a:bodyPr>
          <a:lstStyle/>
          <a:p>
            <a:r>
              <a:rPr lang="en-NZ" sz="2800" dirty="0">
                <a:solidFill>
                  <a:schemeClr val="tx1"/>
                </a:solidFill>
              </a:rPr>
              <a:t>The two end-points of the simple demand curve</a:t>
            </a:r>
          </a:p>
        </p:txBody>
      </p:sp>
      <p:sp>
        <p:nvSpPr>
          <p:cNvPr id="3" name="TextBox 2">
            <a:extLst>
              <a:ext uri="{FF2B5EF4-FFF2-40B4-BE49-F238E27FC236}">
                <a16:creationId xmlns:a16="http://schemas.microsoft.com/office/drawing/2014/main" id="{6F59516E-4B3E-E15F-5ABE-6F2216C5B7B5}"/>
              </a:ext>
            </a:extLst>
          </p:cNvPr>
          <p:cNvSpPr txBox="1"/>
          <p:nvPr/>
        </p:nvSpPr>
        <p:spPr>
          <a:xfrm>
            <a:off x="7084897" y="1896189"/>
            <a:ext cx="4934753" cy="1323439"/>
          </a:xfrm>
          <a:prstGeom prst="rect">
            <a:avLst/>
          </a:prstGeom>
          <a:solidFill>
            <a:schemeClr val="bg1"/>
          </a:solidFill>
        </p:spPr>
        <p:txBody>
          <a:bodyPr wrap="square" rtlCol="0">
            <a:spAutoFit/>
          </a:bodyPr>
          <a:lstStyle/>
          <a:p>
            <a:r>
              <a:rPr lang="en-NZ" sz="1600" dirty="0"/>
              <a:t>The position of the curve depends on</a:t>
            </a:r>
          </a:p>
          <a:p>
            <a:pPr marL="285750" indent="-285750">
              <a:buFont typeface="Arial" panose="020B0604020202020204" pitchFamily="34" charset="0"/>
              <a:buChar char="•"/>
            </a:pPr>
            <a:r>
              <a:rPr lang="en-NZ" sz="1600" dirty="0"/>
              <a:t>How much income consumers have to spend</a:t>
            </a:r>
          </a:p>
          <a:p>
            <a:pPr marL="285750" indent="-285750">
              <a:buFont typeface="Arial" panose="020B0604020202020204" pitchFamily="34" charset="0"/>
              <a:buChar char="•"/>
            </a:pPr>
            <a:r>
              <a:rPr lang="en-NZ" sz="1600" dirty="0"/>
              <a:t>How income is distributed across the population</a:t>
            </a:r>
          </a:p>
          <a:p>
            <a:pPr marL="285750" indent="-285750">
              <a:buFont typeface="Arial" panose="020B0604020202020204" pitchFamily="34" charset="0"/>
              <a:buChar char="•"/>
            </a:pPr>
            <a:r>
              <a:rPr lang="en-NZ" sz="1600" dirty="0"/>
              <a:t>What tastes (“preferences”) people have for this product versus alternatives (“substitutes”)</a:t>
            </a:r>
          </a:p>
        </p:txBody>
      </p:sp>
      <p:sp>
        <p:nvSpPr>
          <p:cNvPr id="9" name="Footer Placeholder 8">
            <a:extLst>
              <a:ext uri="{FF2B5EF4-FFF2-40B4-BE49-F238E27FC236}">
                <a16:creationId xmlns:a16="http://schemas.microsoft.com/office/drawing/2014/main" id="{F03A172B-9867-2C36-AB0D-2C5065004C99}"/>
              </a:ext>
            </a:extLst>
          </p:cNvPr>
          <p:cNvSpPr>
            <a:spLocks noGrp="1"/>
          </p:cNvSpPr>
          <p:nvPr>
            <p:ph type="ftr" sz="quarter" idx="11"/>
          </p:nvPr>
        </p:nvSpPr>
        <p:spPr>
          <a:xfrm>
            <a:off x="1021092" y="6336120"/>
            <a:ext cx="6297612" cy="365125"/>
          </a:xfrm>
        </p:spPr>
        <p:txBody>
          <a:bodyPr/>
          <a:lstStyle/>
          <a:p>
            <a:r>
              <a:rPr lang="en-US"/>
              <a:t>Geoff Bertram Takaka U3A  December 9 2022</a:t>
            </a:r>
            <a:endParaRPr lang="en-US" dirty="0"/>
          </a:p>
        </p:txBody>
      </p:sp>
      <p:sp>
        <p:nvSpPr>
          <p:cNvPr id="16" name="Slide Number Placeholder 15">
            <a:extLst>
              <a:ext uri="{FF2B5EF4-FFF2-40B4-BE49-F238E27FC236}">
                <a16:creationId xmlns:a16="http://schemas.microsoft.com/office/drawing/2014/main" id="{A3E62A56-8F58-88DD-A441-9CACBBCE0FA3}"/>
              </a:ext>
            </a:extLst>
          </p:cNvPr>
          <p:cNvSpPr>
            <a:spLocks noGrp="1"/>
          </p:cNvSpPr>
          <p:nvPr>
            <p:ph type="sldNum" sz="quarter" idx="12"/>
          </p:nvPr>
        </p:nvSpPr>
        <p:spPr/>
        <p:txBody>
          <a:bodyPr/>
          <a:lstStyle/>
          <a:p>
            <a:fld id="{D57F1E4F-1CFF-5643-939E-217C01CDF565}" type="slidenum">
              <a:rPr lang="en-US" sz="1400" smtClean="0"/>
              <a:pPr/>
              <a:t>35</a:t>
            </a:fld>
            <a:endParaRPr lang="en-US" sz="1400" dirty="0"/>
          </a:p>
        </p:txBody>
      </p:sp>
    </p:spTree>
    <p:extLst>
      <p:ext uri="{BB962C8B-B14F-4D97-AF65-F5344CB8AC3E}">
        <p14:creationId xmlns:p14="http://schemas.microsoft.com/office/powerpoint/2010/main" val="118747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8E38B08-621A-8438-8F08-869785E4180D}"/>
              </a:ext>
            </a:extLst>
          </p:cNvPr>
          <p:cNvSpPr/>
          <p:nvPr/>
        </p:nvSpPr>
        <p:spPr>
          <a:xfrm>
            <a:off x="1453862" y="3720529"/>
            <a:ext cx="2876598" cy="226888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4" name="Straight Connector 3">
            <a:extLst>
              <a:ext uri="{FF2B5EF4-FFF2-40B4-BE49-F238E27FC236}">
                <a16:creationId xmlns:a16="http://schemas.microsoft.com/office/drawing/2014/main" id="{A11A11ED-A63C-C104-D749-87E1756AF841}"/>
              </a:ext>
            </a:extLst>
          </p:cNvPr>
          <p:cNvCxnSpPr/>
          <p:nvPr/>
        </p:nvCxnSpPr>
        <p:spPr>
          <a:xfrm>
            <a:off x="1447016" y="1434040"/>
            <a:ext cx="0" cy="45612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C560A7A-3E42-4B00-3B8E-74A58842EBC6}"/>
              </a:ext>
            </a:extLst>
          </p:cNvPr>
          <p:cNvCxnSpPr>
            <a:cxnSpLocks/>
          </p:cNvCxnSpPr>
          <p:nvPr/>
        </p:nvCxnSpPr>
        <p:spPr>
          <a:xfrm flipH="1">
            <a:off x="1347507" y="5995283"/>
            <a:ext cx="76146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FDAE711-32DF-B1B5-4956-B6157B8C2269}"/>
              </a:ext>
            </a:extLst>
          </p:cNvPr>
          <p:cNvSpPr txBox="1"/>
          <p:nvPr/>
        </p:nvSpPr>
        <p:spPr>
          <a:xfrm>
            <a:off x="797479" y="932023"/>
            <a:ext cx="649537" cy="369332"/>
          </a:xfrm>
          <a:prstGeom prst="rect">
            <a:avLst/>
          </a:prstGeom>
          <a:noFill/>
        </p:spPr>
        <p:txBody>
          <a:bodyPr wrap="none" rtlCol="0">
            <a:spAutoFit/>
          </a:bodyPr>
          <a:lstStyle/>
          <a:p>
            <a:r>
              <a:rPr lang="en-NZ" dirty="0"/>
              <a:t>Price</a:t>
            </a:r>
          </a:p>
        </p:txBody>
      </p:sp>
      <p:sp>
        <p:nvSpPr>
          <p:cNvPr id="8" name="TextBox 7">
            <a:extLst>
              <a:ext uri="{FF2B5EF4-FFF2-40B4-BE49-F238E27FC236}">
                <a16:creationId xmlns:a16="http://schemas.microsoft.com/office/drawing/2014/main" id="{11ED2DAF-9C6F-8D56-2B3D-9496B2D2DDD1}"/>
              </a:ext>
            </a:extLst>
          </p:cNvPr>
          <p:cNvSpPr txBox="1"/>
          <p:nvPr/>
        </p:nvSpPr>
        <p:spPr>
          <a:xfrm>
            <a:off x="8381032" y="5997148"/>
            <a:ext cx="1003288" cy="369332"/>
          </a:xfrm>
          <a:prstGeom prst="rect">
            <a:avLst/>
          </a:prstGeom>
          <a:noFill/>
        </p:spPr>
        <p:txBody>
          <a:bodyPr wrap="none" rtlCol="0">
            <a:spAutoFit/>
          </a:bodyPr>
          <a:lstStyle/>
          <a:p>
            <a:r>
              <a:rPr lang="en-NZ" dirty="0"/>
              <a:t>Quantity</a:t>
            </a:r>
          </a:p>
        </p:txBody>
      </p:sp>
      <p:cxnSp>
        <p:nvCxnSpPr>
          <p:cNvPr id="6" name="Straight Connector 5">
            <a:extLst>
              <a:ext uri="{FF2B5EF4-FFF2-40B4-BE49-F238E27FC236}">
                <a16:creationId xmlns:a16="http://schemas.microsoft.com/office/drawing/2014/main" id="{5C08AE22-6278-04CB-7749-E273F71F74ED}"/>
              </a:ext>
            </a:extLst>
          </p:cNvPr>
          <p:cNvCxnSpPr>
            <a:cxnSpLocks/>
          </p:cNvCxnSpPr>
          <p:nvPr/>
        </p:nvCxnSpPr>
        <p:spPr>
          <a:xfrm>
            <a:off x="1447016" y="1776498"/>
            <a:ext cx="6250193" cy="4218785"/>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85E648E-3EB9-CB8E-FDCC-305F48414ECF}"/>
              </a:ext>
            </a:extLst>
          </p:cNvPr>
          <p:cNvCxnSpPr/>
          <p:nvPr/>
        </p:nvCxnSpPr>
        <p:spPr>
          <a:xfrm>
            <a:off x="1447016" y="3720529"/>
            <a:ext cx="683990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A5ABBB1-4AA6-4356-36C4-744A7B91AD95}"/>
              </a:ext>
            </a:extLst>
          </p:cNvPr>
          <p:cNvSpPr txBox="1"/>
          <p:nvPr/>
        </p:nvSpPr>
        <p:spPr>
          <a:xfrm>
            <a:off x="797479" y="3355931"/>
            <a:ext cx="417102" cy="400110"/>
          </a:xfrm>
          <a:prstGeom prst="rect">
            <a:avLst/>
          </a:prstGeom>
          <a:noFill/>
        </p:spPr>
        <p:txBody>
          <a:bodyPr wrap="none" rtlCol="0">
            <a:spAutoFit/>
          </a:bodyPr>
          <a:lstStyle/>
          <a:p>
            <a:r>
              <a:rPr lang="en-NZ" sz="2000" dirty="0"/>
              <a:t>p</a:t>
            </a:r>
            <a:r>
              <a:rPr lang="en-NZ" sz="2000" baseline="-25000" dirty="0"/>
              <a:t>1</a:t>
            </a:r>
          </a:p>
        </p:txBody>
      </p:sp>
      <p:sp>
        <p:nvSpPr>
          <p:cNvPr id="9" name="TextBox 8">
            <a:extLst>
              <a:ext uri="{FF2B5EF4-FFF2-40B4-BE49-F238E27FC236}">
                <a16:creationId xmlns:a16="http://schemas.microsoft.com/office/drawing/2014/main" id="{EAEB3661-9525-1F54-8C78-CAD843034A2B}"/>
              </a:ext>
            </a:extLst>
          </p:cNvPr>
          <p:cNvSpPr txBox="1"/>
          <p:nvPr/>
        </p:nvSpPr>
        <p:spPr>
          <a:xfrm>
            <a:off x="4167515" y="5992350"/>
            <a:ext cx="417102" cy="400110"/>
          </a:xfrm>
          <a:prstGeom prst="rect">
            <a:avLst/>
          </a:prstGeom>
          <a:noFill/>
        </p:spPr>
        <p:txBody>
          <a:bodyPr wrap="none" rtlCol="0">
            <a:spAutoFit/>
          </a:bodyPr>
          <a:lstStyle/>
          <a:p>
            <a:r>
              <a:rPr lang="en-NZ" sz="2000" dirty="0"/>
              <a:t>q</a:t>
            </a:r>
            <a:r>
              <a:rPr lang="en-NZ" sz="2000" baseline="-25000" dirty="0"/>
              <a:t>1</a:t>
            </a:r>
          </a:p>
        </p:txBody>
      </p:sp>
      <p:sp>
        <p:nvSpPr>
          <p:cNvPr id="13" name="TextBox 12">
            <a:extLst>
              <a:ext uri="{FF2B5EF4-FFF2-40B4-BE49-F238E27FC236}">
                <a16:creationId xmlns:a16="http://schemas.microsoft.com/office/drawing/2014/main" id="{4019502F-3F7B-ACB8-892E-2FDDC2C55024}"/>
              </a:ext>
            </a:extLst>
          </p:cNvPr>
          <p:cNvSpPr txBox="1"/>
          <p:nvPr/>
        </p:nvSpPr>
        <p:spPr>
          <a:xfrm>
            <a:off x="2933525" y="1660190"/>
            <a:ext cx="4238211" cy="830997"/>
          </a:xfrm>
          <a:prstGeom prst="rect">
            <a:avLst/>
          </a:prstGeom>
          <a:noFill/>
        </p:spPr>
        <p:txBody>
          <a:bodyPr wrap="square" rtlCol="0">
            <a:spAutoFit/>
          </a:bodyPr>
          <a:lstStyle/>
          <a:p>
            <a:pPr algn="ctr"/>
            <a:r>
              <a:rPr lang="en-NZ" sz="2400" dirty="0">
                <a:solidFill>
                  <a:schemeClr val="accent5">
                    <a:lumMod val="50000"/>
                  </a:schemeClr>
                </a:solidFill>
              </a:rPr>
              <a:t>Consumers pay to suppliers the money amount </a:t>
            </a:r>
            <a:r>
              <a:rPr lang="en-NZ" sz="2400" b="1" dirty="0">
                <a:solidFill>
                  <a:schemeClr val="accent5">
                    <a:lumMod val="50000"/>
                  </a:schemeClr>
                </a:solidFill>
              </a:rPr>
              <a:t>p</a:t>
            </a:r>
            <a:r>
              <a:rPr lang="en-NZ" sz="2400" b="1" baseline="-25000" dirty="0">
                <a:solidFill>
                  <a:schemeClr val="accent5">
                    <a:lumMod val="50000"/>
                  </a:schemeClr>
                </a:solidFill>
              </a:rPr>
              <a:t>1</a:t>
            </a:r>
            <a:r>
              <a:rPr lang="en-NZ" sz="2400" b="1" dirty="0">
                <a:solidFill>
                  <a:schemeClr val="accent5">
                    <a:lumMod val="50000"/>
                  </a:schemeClr>
                </a:solidFill>
              </a:rPr>
              <a:t> x q</a:t>
            </a:r>
            <a:r>
              <a:rPr lang="en-NZ" sz="2400" b="1" baseline="-25000" dirty="0">
                <a:solidFill>
                  <a:schemeClr val="accent5">
                    <a:lumMod val="50000"/>
                  </a:schemeClr>
                </a:solidFill>
              </a:rPr>
              <a:t>1</a:t>
            </a:r>
          </a:p>
        </p:txBody>
      </p:sp>
      <p:cxnSp>
        <p:nvCxnSpPr>
          <p:cNvPr id="14" name="Straight Arrow Connector 13">
            <a:extLst>
              <a:ext uri="{FF2B5EF4-FFF2-40B4-BE49-F238E27FC236}">
                <a16:creationId xmlns:a16="http://schemas.microsoft.com/office/drawing/2014/main" id="{1556835F-024F-F0D9-B2AE-44F2A98138BA}"/>
              </a:ext>
            </a:extLst>
          </p:cNvPr>
          <p:cNvCxnSpPr>
            <a:cxnSpLocks/>
          </p:cNvCxnSpPr>
          <p:nvPr/>
        </p:nvCxnSpPr>
        <p:spPr>
          <a:xfrm flipH="1">
            <a:off x="3241615" y="2491187"/>
            <a:ext cx="1484314" cy="2045677"/>
          </a:xfrm>
          <a:prstGeom prst="straightConnector1">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8" name="Title 17">
            <a:extLst>
              <a:ext uri="{FF2B5EF4-FFF2-40B4-BE49-F238E27FC236}">
                <a16:creationId xmlns:a16="http://schemas.microsoft.com/office/drawing/2014/main" id="{E82AC1DE-63A3-97B6-B4B2-606B4DE7EA96}"/>
              </a:ext>
            </a:extLst>
          </p:cNvPr>
          <p:cNvSpPr>
            <a:spLocks noGrp="1"/>
          </p:cNvSpPr>
          <p:nvPr>
            <p:ph type="title"/>
          </p:nvPr>
        </p:nvSpPr>
        <p:spPr>
          <a:xfrm>
            <a:off x="677334" y="203266"/>
            <a:ext cx="6807843" cy="728757"/>
          </a:xfrm>
        </p:spPr>
        <p:txBody>
          <a:bodyPr>
            <a:noAutofit/>
          </a:bodyPr>
          <a:lstStyle/>
          <a:p>
            <a:pPr algn="ctr"/>
            <a:r>
              <a:rPr lang="en-NZ" sz="2400" dirty="0">
                <a:solidFill>
                  <a:schemeClr val="tx1"/>
                </a:solidFill>
              </a:rPr>
              <a:t>The role of price is to ration the quantity demanded to </a:t>
            </a:r>
            <a:r>
              <a:rPr lang="en-NZ" sz="2400" b="1" dirty="0">
                <a:solidFill>
                  <a:schemeClr val="tx1"/>
                </a:solidFill>
              </a:rPr>
              <a:t>q</a:t>
            </a:r>
            <a:r>
              <a:rPr lang="en-NZ" sz="2400" b="1" baseline="-25000" dirty="0">
                <a:solidFill>
                  <a:schemeClr val="tx1"/>
                </a:solidFill>
              </a:rPr>
              <a:t>1</a:t>
            </a:r>
            <a:endParaRPr lang="en-NZ" sz="2400" dirty="0">
              <a:solidFill>
                <a:schemeClr val="tx1"/>
              </a:solidFill>
            </a:endParaRPr>
          </a:p>
        </p:txBody>
      </p:sp>
      <p:sp>
        <p:nvSpPr>
          <p:cNvPr id="23" name="Footer Placeholder 22">
            <a:extLst>
              <a:ext uri="{FF2B5EF4-FFF2-40B4-BE49-F238E27FC236}">
                <a16:creationId xmlns:a16="http://schemas.microsoft.com/office/drawing/2014/main" id="{F6AB1FF9-5AB0-F574-4479-A750F1A9E898}"/>
              </a:ext>
            </a:extLst>
          </p:cNvPr>
          <p:cNvSpPr>
            <a:spLocks noGrp="1"/>
          </p:cNvSpPr>
          <p:nvPr>
            <p:ph type="ftr" sz="quarter" idx="11"/>
          </p:nvPr>
        </p:nvSpPr>
        <p:spPr/>
        <p:txBody>
          <a:bodyPr/>
          <a:lstStyle/>
          <a:p>
            <a:r>
              <a:rPr lang="en-US"/>
              <a:t>Geoff Bertram Takaka U3A  December 9 2022</a:t>
            </a:r>
            <a:endParaRPr lang="en-US" dirty="0"/>
          </a:p>
        </p:txBody>
      </p:sp>
      <p:sp>
        <p:nvSpPr>
          <p:cNvPr id="24" name="Slide Number Placeholder 23">
            <a:extLst>
              <a:ext uri="{FF2B5EF4-FFF2-40B4-BE49-F238E27FC236}">
                <a16:creationId xmlns:a16="http://schemas.microsoft.com/office/drawing/2014/main" id="{CE03B3DF-3C59-2030-9546-8F6C2D129AFA}"/>
              </a:ext>
            </a:extLst>
          </p:cNvPr>
          <p:cNvSpPr>
            <a:spLocks noGrp="1"/>
          </p:cNvSpPr>
          <p:nvPr>
            <p:ph type="sldNum" sz="quarter" idx="12"/>
          </p:nvPr>
        </p:nvSpPr>
        <p:spPr/>
        <p:txBody>
          <a:bodyPr/>
          <a:lstStyle/>
          <a:p>
            <a:fld id="{D57F1E4F-1CFF-5643-939E-217C01CDF565}" type="slidenum">
              <a:rPr lang="en-US" smtClean="0"/>
              <a:pPr/>
              <a:t>36</a:t>
            </a:fld>
            <a:endParaRPr lang="en-US" dirty="0"/>
          </a:p>
        </p:txBody>
      </p:sp>
    </p:spTree>
    <p:extLst>
      <p:ext uri="{BB962C8B-B14F-4D97-AF65-F5344CB8AC3E}">
        <p14:creationId xmlns:p14="http://schemas.microsoft.com/office/powerpoint/2010/main" val="2002786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11A11ED-A63C-C104-D749-87E1756AF841}"/>
              </a:ext>
            </a:extLst>
          </p:cNvPr>
          <p:cNvCxnSpPr/>
          <p:nvPr/>
        </p:nvCxnSpPr>
        <p:spPr>
          <a:xfrm>
            <a:off x="1634136" y="1517806"/>
            <a:ext cx="0" cy="45612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C560A7A-3E42-4B00-3B8E-74A58842EBC6}"/>
              </a:ext>
            </a:extLst>
          </p:cNvPr>
          <p:cNvCxnSpPr>
            <a:cxnSpLocks/>
          </p:cNvCxnSpPr>
          <p:nvPr/>
        </p:nvCxnSpPr>
        <p:spPr>
          <a:xfrm flipH="1" flipV="1">
            <a:off x="1634136" y="6074649"/>
            <a:ext cx="7515112" cy="4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FDAE711-32DF-B1B5-4956-B6157B8C2269}"/>
              </a:ext>
            </a:extLst>
          </p:cNvPr>
          <p:cNvSpPr txBox="1"/>
          <p:nvPr/>
        </p:nvSpPr>
        <p:spPr>
          <a:xfrm>
            <a:off x="984599" y="1015789"/>
            <a:ext cx="649537" cy="369332"/>
          </a:xfrm>
          <a:prstGeom prst="rect">
            <a:avLst/>
          </a:prstGeom>
          <a:noFill/>
        </p:spPr>
        <p:txBody>
          <a:bodyPr wrap="none" rtlCol="0">
            <a:spAutoFit/>
          </a:bodyPr>
          <a:lstStyle/>
          <a:p>
            <a:r>
              <a:rPr lang="en-NZ" dirty="0"/>
              <a:t>Price</a:t>
            </a:r>
          </a:p>
        </p:txBody>
      </p:sp>
      <p:sp>
        <p:nvSpPr>
          <p:cNvPr id="8" name="TextBox 7">
            <a:extLst>
              <a:ext uri="{FF2B5EF4-FFF2-40B4-BE49-F238E27FC236}">
                <a16:creationId xmlns:a16="http://schemas.microsoft.com/office/drawing/2014/main" id="{11ED2DAF-9C6F-8D56-2B3D-9496B2D2DDD1}"/>
              </a:ext>
            </a:extLst>
          </p:cNvPr>
          <p:cNvSpPr txBox="1"/>
          <p:nvPr/>
        </p:nvSpPr>
        <p:spPr>
          <a:xfrm>
            <a:off x="7983788" y="6098403"/>
            <a:ext cx="1003288" cy="369332"/>
          </a:xfrm>
          <a:prstGeom prst="rect">
            <a:avLst/>
          </a:prstGeom>
          <a:solidFill>
            <a:schemeClr val="bg1"/>
          </a:solidFill>
        </p:spPr>
        <p:txBody>
          <a:bodyPr wrap="none" rtlCol="0">
            <a:spAutoFit/>
          </a:bodyPr>
          <a:lstStyle/>
          <a:p>
            <a:r>
              <a:rPr lang="en-NZ" dirty="0"/>
              <a:t>Quantity</a:t>
            </a:r>
          </a:p>
        </p:txBody>
      </p:sp>
      <p:cxnSp>
        <p:nvCxnSpPr>
          <p:cNvPr id="6" name="Straight Connector 5">
            <a:extLst>
              <a:ext uri="{FF2B5EF4-FFF2-40B4-BE49-F238E27FC236}">
                <a16:creationId xmlns:a16="http://schemas.microsoft.com/office/drawing/2014/main" id="{5C08AE22-6278-04CB-7749-E273F71F74ED}"/>
              </a:ext>
            </a:extLst>
          </p:cNvPr>
          <p:cNvCxnSpPr>
            <a:cxnSpLocks/>
          </p:cNvCxnSpPr>
          <p:nvPr/>
        </p:nvCxnSpPr>
        <p:spPr>
          <a:xfrm>
            <a:off x="1634136" y="1860264"/>
            <a:ext cx="6250193" cy="4218785"/>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864CA458-F610-CC70-BBD2-2E22A65FA0E4}"/>
              </a:ext>
            </a:extLst>
          </p:cNvPr>
          <p:cNvSpPr>
            <a:spLocks noGrp="1"/>
          </p:cNvSpPr>
          <p:nvPr>
            <p:ph type="title"/>
          </p:nvPr>
        </p:nvSpPr>
        <p:spPr>
          <a:xfrm>
            <a:off x="551065" y="129698"/>
            <a:ext cx="7107036" cy="610538"/>
          </a:xfrm>
        </p:spPr>
        <p:txBody>
          <a:bodyPr>
            <a:normAutofit fontScale="90000"/>
          </a:bodyPr>
          <a:lstStyle/>
          <a:p>
            <a:pPr algn="ctr"/>
            <a:r>
              <a:rPr lang="en-NZ" sz="2800" dirty="0">
                <a:solidFill>
                  <a:schemeClr val="tx1"/>
                </a:solidFill>
              </a:rPr>
              <a:t>An example of the price constraint is a carbon tax on emissions (or price of emission permits)</a:t>
            </a:r>
            <a:endParaRPr lang="en-NZ" sz="2800" b="1" baseline="-25000" dirty="0">
              <a:solidFill>
                <a:schemeClr val="tx1"/>
              </a:solidFill>
            </a:endParaRPr>
          </a:p>
        </p:txBody>
      </p:sp>
      <p:cxnSp>
        <p:nvCxnSpPr>
          <p:cNvPr id="10" name="Straight Connector 9">
            <a:extLst>
              <a:ext uri="{FF2B5EF4-FFF2-40B4-BE49-F238E27FC236}">
                <a16:creationId xmlns:a16="http://schemas.microsoft.com/office/drawing/2014/main" id="{785E648E-3EB9-CB8E-FDCC-305F48414ECF}"/>
              </a:ext>
            </a:extLst>
          </p:cNvPr>
          <p:cNvCxnSpPr>
            <a:cxnSpLocks/>
          </p:cNvCxnSpPr>
          <p:nvPr/>
        </p:nvCxnSpPr>
        <p:spPr>
          <a:xfrm flipV="1">
            <a:off x="1625476" y="3804295"/>
            <a:ext cx="2908334" cy="244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A5ABBB1-4AA6-4356-36C4-744A7B91AD95}"/>
              </a:ext>
            </a:extLst>
          </p:cNvPr>
          <p:cNvSpPr txBox="1"/>
          <p:nvPr/>
        </p:nvSpPr>
        <p:spPr>
          <a:xfrm>
            <a:off x="16425" y="3360372"/>
            <a:ext cx="1216077" cy="707886"/>
          </a:xfrm>
          <a:prstGeom prst="rect">
            <a:avLst/>
          </a:prstGeom>
          <a:noFill/>
        </p:spPr>
        <p:txBody>
          <a:bodyPr wrap="square" rtlCol="0">
            <a:spAutoFit/>
          </a:bodyPr>
          <a:lstStyle/>
          <a:p>
            <a:pPr algn="ctr"/>
            <a:r>
              <a:rPr lang="en-NZ" sz="2000" dirty="0"/>
              <a:t>Carbon price</a:t>
            </a:r>
            <a:endParaRPr lang="en-NZ" sz="2000" baseline="-25000" dirty="0"/>
          </a:p>
        </p:txBody>
      </p:sp>
      <p:sp>
        <p:nvSpPr>
          <p:cNvPr id="9" name="TextBox 8">
            <a:extLst>
              <a:ext uri="{FF2B5EF4-FFF2-40B4-BE49-F238E27FC236}">
                <a16:creationId xmlns:a16="http://schemas.microsoft.com/office/drawing/2014/main" id="{EAEB3661-9525-1F54-8C78-CAD843034A2B}"/>
              </a:ext>
            </a:extLst>
          </p:cNvPr>
          <p:cNvSpPr txBox="1"/>
          <p:nvPr/>
        </p:nvSpPr>
        <p:spPr>
          <a:xfrm>
            <a:off x="4354635" y="6076116"/>
            <a:ext cx="417102" cy="400110"/>
          </a:xfrm>
          <a:prstGeom prst="rect">
            <a:avLst/>
          </a:prstGeom>
          <a:noFill/>
        </p:spPr>
        <p:txBody>
          <a:bodyPr wrap="none" rtlCol="0">
            <a:spAutoFit/>
          </a:bodyPr>
          <a:lstStyle/>
          <a:p>
            <a:r>
              <a:rPr lang="en-NZ" sz="2000" dirty="0"/>
              <a:t>q</a:t>
            </a:r>
            <a:r>
              <a:rPr lang="en-NZ" sz="2000" baseline="-25000" dirty="0"/>
              <a:t>1</a:t>
            </a:r>
          </a:p>
        </p:txBody>
      </p:sp>
      <p:sp>
        <p:nvSpPr>
          <p:cNvPr id="15" name="TextBox 14">
            <a:extLst>
              <a:ext uri="{FF2B5EF4-FFF2-40B4-BE49-F238E27FC236}">
                <a16:creationId xmlns:a16="http://schemas.microsoft.com/office/drawing/2014/main" id="{7E64E217-E705-C0E8-F8D8-AFE2DFE238E5}"/>
              </a:ext>
            </a:extLst>
          </p:cNvPr>
          <p:cNvSpPr txBox="1"/>
          <p:nvPr/>
        </p:nvSpPr>
        <p:spPr>
          <a:xfrm>
            <a:off x="5929111" y="4191369"/>
            <a:ext cx="3924123" cy="646331"/>
          </a:xfrm>
          <a:prstGeom prst="rect">
            <a:avLst/>
          </a:prstGeom>
          <a:noFill/>
        </p:spPr>
        <p:txBody>
          <a:bodyPr wrap="square" rtlCol="0">
            <a:spAutoFit/>
          </a:bodyPr>
          <a:lstStyle/>
          <a:p>
            <a:pPr algn="ctr"/>
            <a:r>
              <a:rPr lang="en-NZ" b="1" dirty="0">
                <a:solidFill>
                  <a:schemeClr val="accent2">
                    <a:lumMod val="75000"/>
                  </a:schemeClr>
                </a:solidFill>
              </a:rPr>
              <a:t>Demand for emissions (i.e. people’s desire to emit CO2</a:t>
            </a:r>
          </a:p>
        </p:txBody>
      </p:sp>
      <p:sp>
        <p:nvSpPr>
          <p:cNvPr id="16" name="TextBox 15">
            <a:extLst>
              <a:ext uri="{FF2B5EF4-FFF2-40B4-BE49-F238E27FC236}">
                <a16:creationId xmlns:a16="http://schemas.microsoft.com/office/drawing/2014/main" id="{9AA08821-6698-A5ED-8FE1-DA562EBF36BE}"/>
              </a:ext>
            </a:extLst>
          </p:cNvPr>
          <p:cNvSpPr txBox="1"/>
          <p:nvPr/>
        </p:nvSpPr>
        <p:spPr>
          <a:xfrm>
            <a:off x="4354635" y="1655321"/>
            <a:ext cx="5132375" cy="646331"/>
          </a:xfrm>
          <a:prstGeom prst="rect">
            <a:avLst/>
          </a:prstGeom>
          <a:noFill/>
          <a:ln w="28575">
            <a:solidFill>
              <a:srgbClr val="7030A0"/>
            </a:solidFill>
          </a:ln>
        </p:spPr>
        <p:txBody>
          <a:bodyPr wrap="square" rtlCol="0">
            <a:spAutoFit/>
          </a:bodyPr>
          <a:lstStyle/>
          <a:p>
            <a:pPr algn="ctr"/>
            <a:r>
              <a:rPr lang="en-NZ" dirty="0"/>
              <a:t>Having to pay the carbon price means people have an incentive to cut their emissions to q1 </a:t>
            </a:r>
          </a:p>
        </p:txBody>
      </p:sp>
      <p:cxnSp>
        <p:nvCxnSpPr>
          <p:cNvPr id="22" name="Straight Connector 21">
            <a:extLst>
              <a:ext uri="{FF2B5EF4-FFF2-40B4-BE49-F238E27FC236}">
                <a16:creationId xmlns:a16="http://schemas.microsoft.com/office/drawing/2014/main" id="{F27BF0E6-179C-8681-2C47-C2BFD93127EB}"/>
              </a:ext>
            </a:extLst>
          </p:cNvPr>
          <p:cNvCxnSpPr>
            <a:cxnSpLocks/>
          </p:cNvCxnSpPr>
          <p:nvPr/>
        </p:nvCxnSpPr>
        <p:spPr>
          <a:xfrm flipH="1" flipV="1">
            <a:off x="4516487" y="3796960"/>
            <a:ext cx="1" cy="227768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5088B78-E186-E73E-B553-0C5465EDF73F}"/>
              </a:ext>
            </a:extLst>
          </p:cNvPr>
          <p:cNvCxnSpPr>
            <a:cxnSpLocks/>
          </p:cNvCxnSpPr>
          <p:nvPr/>
        </p:nvCxnSpPr>
        <p:spPr>
          <a:xfrm flipH="1">
            <a:off x="4631766" y="2317666"/>
            <a:ext cx="1547964" cy="1486629"/>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F10A74D-9A00-7D55-9291-1D9213988FC0}"/>
              </a:ext>
            </a:extLst>
          </p:cNvPr>
          <p:cNvCxnSpPr>
            <a:cxnSpLocks/>
          </p:cNvCxnSpPr>
          <p:nvPr/>
        </p:nvCxnSpPr>
        <p:spPr>
          <a:xfrm>
            <a:off x="1199218" y="3805515"/>
            <a:ext cx="42625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4BFB110E-2139-13E6-C76C-1BA71215AA96}"/>
              </a:ext>
            </a:extLst>
          </p:cNvPr>
          <p:cNvSpPr>
            <a:spLocks noGrp="1"/>
          </p:cNvSpPr>
          <p:nvPr>
            <p:ph type="ftr" sz="quarter" idx="11"/>
          </p:nvPr>
        </p:nvSpPr>
        <p:spPr>
          <a:xfrm>
            <a:off x="1564688" y="6418228"/>
            <a:ext cx="6297612" cy="365125"/>
          </a:xfrm>
        </p:spPr>
        <p:txBody>
          <a:bodyPr/>
          <a:lstStyle/>
          <a:p>
            <a:r>
              <a:rPr lang="en-US"/>
              <a:t>Geoff Bertram Takaka U3A  December 9 2022</a:t>
            </a:r>
            <a:endParaRPr lang="en-US" dirty="0"/>
          </a:p>
        </p:txBody>
      </p:sp>
      <p:sp>
        <p:nvSpPr>
          <p:cNvPr id="3" name="Slide Number Placeholder 2">
            <a:extLst>
              <a:ext uri="{FF2B5EF4-FFF2-40B4-BE49-F238E27FC236}">
                <a16:creationId xmlns:a16="http://schemas.microsoft.com/office/drawing/2014/main" id="{B8DBCC2C-B0F6-DB12-E769-1FC3DCB3B28B}"/>
              </a:ext>
            </a:extLst>
          </p:cNvPr>
          <p:cNvSpPr>
            <a:spLocks noGrp="1"/>
          </p:cNvSpPr>
          <p:nvPr>
            <p:ph type="sldNum" sz="quarter" idx="12"/>
          </p:nvPr>
        </p:nvSpPr>
        <p:spPr>
          <a:xfrm>
            <a:off x="10924288" y="6235665"/>
            <a:ext cx="683339" cy="365125"/>
          </a:xfrm>
        </p:spPr>
        <p:txBody>
          <a:bodyPr/>
          <a:lstStyle/>
          <a:p>
            <a:fld id="{D57F1E4F-1CFF-5643-939E-217C01CDF565}" type="slidenum">
              <a:rPr lang="en-US" sz="1400" smtClean="0"/>
              <a:pPr/>
              <a:t>37</a:t>
            </a:fld>
            <a:endParaRPr lang="en-US" sz="1400" dirty="0"/>
          </a:p>
        </p:txBody>
      </p:sp>
    </p:spTree>
    <p:extLst>
      <p:ext uri="{BB962C8B-B14F-4D97-AF65-F5344CB8AC3E}">
        <p14:creationId xmlns:p14="http://schemas.microsoft.com/office/powerpoint/2010/main" val="532754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11A11ED-A63C-C104-D749-87E1756AF841}"/>
              </a:ext>
            </a:extLst>
          </p:cNvPr>
          <p:cNvCxnSpPr/>
          <p:nvPr/>
        </p:nvCxnSpPr>
        <p:spPr>
          <a:xfrm>
            <a:off x="561131" y="1732541"/>
            <a:ext cx="0" cy="45612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C560A7A-3E42-4B00-3B8E-74A58842EBC6}"/>
              </a:ext>
            </a:extLst>
          </p:cNvPr>
          <p:cNvCxnSpPr>
            <a:cxnSpLocks/>
          </p:cNvCxnSpPr>
          <p:nvPr/>
        </p:nvCxnSpPr>
        <p:spPr>
          <a:xfrm flipH="1">
            <a:off x="561131" y="6293784"/>
            <a:ext cx="75151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FDAE711-32DF-B1B5-4956-B6157B8C2269}"/>
              </a:ext>
            </a:extLst>
          </p:cNvPr>
          <p:cNvSpPr txBox="1"/>
          <p:nvPr/>
        </p:nvSpPr>
        <p:spPr>
          <a:xfrm>
            <a:off x="-88406" y="1230524"/>
            <a:ext cx="649537" cy="369332"/>
          </a:xfrm>
          <a:prstGeom prst="rect">
            <a:avLst/>
          </a:prstGeom>
          <a:noFill/>
        </p:spPr>
        <p:txBody>
          <a:bodyPr wrap="none" rtlCol="0">
            <a:spAutoFit/>
          </a:bodyPr>
          <a:lstStyle/>
          <a:p>
            <a:r>
              <a:rPr lang="en-NZ" dirty="0"/>
              <a:t>Price</a:t>
            </a:r>
          </a:p>
        </p:txBody>
      </p:sp>
      <p:sp>
        <p:nvSpPr>
          <p:cNvPr id="8" name="TextBox 7">
            <a:extLst>
              <a:ext uri="{FF2B5EF4-FFF2-40B4-BE49-F238E27FC236}">
                <a16:creationId xmlns:a16="http://schemas.microsoft.com/office/drawing/2014/main" id="{11ED2DAF-9C6F-8D56-2B3D-9496B2D2DDD1}"/>
              </a:ext>
            </a:extLst>
          </p:cNvPr>
          <p:cNvSpPr txBox="1"/>
          <p:nvPr/>
        </p:nvSpPr>
        <p:spPr>
          <a:xfrm>
            <a:off x="7828249" y="6293784"/>
            <a:ext cx="1003288" cy="369332"/>
          </a:xfrm>
          <a:prstGeom prst="rect">
            <a:avLst/>
          </a:prstGeom>
          <a:noFill/>
        </p:spPr>
        <p:txBody>
          <a:bodyPr wrap="none" rtlCol="0">
            <a:spAutoFit/>
          </a:bodyPr>
          <a:lstStyle/>
          <a:p>
            <a:r>
              <a:rPr lang="en-NZ" dirty="0"/>
              <a:t>Quantity</a:t>
            </a:r>
          </a:p>
        </p:txBody>
      </p:sp>
      <p:cxnSp>
        <p:nvCxnSpPr>
          <p:cNvPr id="6" name="Straight Connector 5">
            <a:extLst>
              <a:ext uri="{FF2B5EF4-FFF2-40B4-BE49-F238E27FC236}">
                <a16:creationId xmlns:a16="http://schemas.microsoft.com/office/drawing/2014/main" id="{5C08AE22-6278-04CB-7749-E273F71F74ED}"/>
              </a:ext>
            </a:extLst>
          </p:cNvPr>
          <p:cNvCxnSpPr>
            <a:cxnSpLocks/>
          </p:cNvCxnSpPr>
          <p:nvPr/>
        </p:nvCxnSpPr>
        <p:spPr>
          <a:xfrm flipV="1">
            <a:off x="561131" y="1990725"/>
            <a:ext cx="5459994" cy="346135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8609C2F-6EC3-93C6-6132-005CD760D385}"/>
              </a:ext>
            </a:extLst>
          </p:cNvPr>
          <p:cNvSpPr txBox="1"/>
          <p:nvPr/>
        </p:nvSpPr>
        <p:spPr>
          <a:xfrm>
            <a:off x="5916350" y="1560467"/>
            <a:ext cx="1426994" cy="338554"/>
          </a:xfrm>
          <a:prstGeom prst="rect">
            <a:avLst/>
          </a:prstGeom>
          <a:noFill/>
        </p:spPr>
        <p:txBody>
          <a:bodyPr wrap="none" rtlCol="0">
            <a:spAutoFit/>
          </a:bodyPr>
          <a:lstStyle/>
          <a:p>
            <a:r>
              <a:rPr lang="en-NZ" sz="1600" b="1" dirty="0">
                <a:solidFill>
                  <a:srgbClr val="FF0000"/>
                </a:solidFill>
              </a:rPr>
              <a:t>Supply curve</a:t>
            </a:r>
          </a:p>
        </p:txBody>
      </p:sp>
      <p:sp>
        <p:nvSpPr>
          <p:cNvPr id="20" name="Title 19">
            <a:extLst>
              <a:ext uri="{FF2B5EF4-FFF2-40B4-BE49-F238E27FC236}">
                <a16:creationId xmlns:a16="http://schemas.microsoft.com/office/drawing/2014/main" id="{A9A7A088-4821-FDB3-64F8-A63D7BDE1B54}"/>
              </a:ext>
            </a:extLst>
          </p:cNvPr>
          <p:cNvSpPr>
            <a:spLocks noGrp="1"/>
          </p:cNvSpPr>
          <p:nvPr>
            <p:ph type="title"/>
          </p:nvPr>
        </p:nvSpPr>
        <p:spPr>
          <a:xfrm>
            <a:off x="781399" y="-19392"/>
            <a:ext cx="8257826" cy="867290"/>
          </a:xfrm>
        </p:spPr>
        <p:txBody>
          <a:bodyPr>
            <a:normAutofit fontScale="90000"/>
          </a:bodyPr>
          <a:lstStyle/>
          <a:p>
            <a:pPr algn="ctr"/>
            <a:r>
              <a:rPr lang="en-NZ" sz="2800" dirty="0">
                <a:solidFill>
                  <a:schemeClr val="tx1"/>
                </a:solidFill>
              </a:rPr>
              <a:t>Where does the price come from in a competitive market? Answer: the supply curve (what has to be paid to get different amounts of the product)</a:t>
            </a:r>
          </a:p>
        </p:txBody>
      </p:sp>
      <p:sp>
        <p:nvSpPr>
          <p:cNvPr id="21" name="TextBox 20">
            <a:extLst>
              <a:ext uri="{FF2B5EF4-FFF2-40B4-BE49-F238E27FC236}">
                <a16:creationId xmlns:a16="http://schemas.microsoft.com/office/drawing/2014/main" id="{6B1F4838-0DA1-2A79-8BEF-4C09C2E12264}"/>
              </a:ext>
            </a:extLst>
          </p:cNvPr>
          <p:cNvSpPr txBox="1"/>
          <p:nvPr/>
        </p:nvSpPr>
        <p:spPr>
          <a:xfrm>
            <a:off x="5835019" y="3173072"/>
            <a:ext cx="5590488" cy="923330"/>
          </a:xfrm>
          <a:prstGeom prst="rect">
            <a:avLst/>
          </a:prstGeom>
          <a:solidFill>
            <a:schemeClr val="bg1"/>
          </a:solidFill>
        </p:spPr>
        <p:txBody>
          <a:bodyPr wrap="square" rtlCol="0">
            <a:spAutoFit/>
          </a:bodyPr>
          <a:lstStyle/>
          <a:p>
            <a:pPr algn="ctr"/>
            <a:r>
              <a:rPr lang="en-NZ" dirty="0"/>
              <a:t>Imagine ranking units of the product in order by the lowest price any supplier would be willing to accept for that unit, from lowest willingness to the highest</a:t>
            </a:r>
          </a:p>
        </p:txBody>
      </p:sp>
      <p:sp>
        <p:nvSpPr>
          <p:cNvPr id="2" name="Footer Placeholder 1">
            <a:extLst>
              <a:ext uri="{FF2B5EF4-FFF2-40B4-BE49-F238E27FC236}">
                <a16:creationId xmlns:a16="http://schemas.microsoft.com/office/drawing/2014/main" id="{F11D93B8-6484-C8C7-E33B-DF351EDCA888}"/>
              </a:ext>
            </a:extLst>
          </p:cNvPr>
          <p:cNvSpPr>
            <a:spLocks noGrp="1"/>
          </p:cNvSpPr>
          <p:nvPr>
            <p:ph type="ftr" sz="quarter" idx="11"/>
          </p:nvPr>
        </p:nvSpPr>
        <p:spPr>
          <a:xfrm>
            <a:off x="1120126" y="6406486"/>
            <a:ext cx="6297612" cy="365125"/>
          </a:xfrm>
        </p:spPr>
        <p:txBody>
          <a:bodyPr/>
          <a:lstStyle/>
          <a:p>
            <a:r>
              <a:rPr lang="en-US"/>
              <a:t>Geoff Bertram Takaka U3A  December 9 2022</a:t>
            </a:r>
            <a:endParaRPr lang="en-US" dirty="0"/>
          </a:p>
        </p:txBody>
      </p:sp>
      <p:sp>
        <p:nvSpPr>
          <p:cNvPr id="3" name="Slide Number Placeholder 2">
            <a:extLst>
              <a:ext uri="{FF2B5EF4-FFF2-40B4-BE49-F238E27FC236}">
                <a16:creationId xmlns:a16="http://schemas.microsoft.com/office/drawing/2014/main" id="{FACE4B43-E1F8-AC61-F9B0-673206C07F7F}"/>
              </a:ext>
            </a:extLst>
          </p:cNvPr>
          <p:cNvSpPr>
            <a:spLocks noGrp="1"/>
          </p:cNvSpPr>
          <p:nvPr>
            <p:ph type="sldNum" sz="quarter" idx="12"/>
          </p:nvPr>
        </p:nvSpPr>
        <p:spPr/>
        <p:txBody>
          <a:bodyPr/>
          <a:lstStyle/>
          <a:p>
            <a:fld id="{D57F1E4F-1CFF-5643-939E-217C01CDF565}" type="slidenum">
              <a:rPr lang="en-US" sz="1200" smtClean="0"/>
              <a:pPr/>
              <a:t>38</a:t>
            </a:fld>
            <a:endParaRPr lang="en-US" sz="1200" dirty="0"/>
          </a:p>
        </p:txBody>
      </p:sp>
    </p:spTree>
    <p:extLst>
      <p:ext uri="{BB962C8B-B14F-4D97-AF65-F5344CB8AC3E}">
        <p14:creationId xmlns:p14="http://schemas.microsoft.com/office/powerpoint/2010/main" val="8374103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11A11ED-A63C-C104-D749-87E1756AF841}"/>
              </a:ext>
            </a:extLst>
          </p:cNvPr>
          <p:cNvCxnSpPr/>
          <p:nvPr/>
        </p:nvCxnSpPr>
        <p:spPr>
          <a:xfrm>
            <a:off x="1466006" y="1349915"/>
            <a:ext cx="0" cy="45612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C560A7A-3E42-4B00-3B8E-74A58842EBC6}"/>
              </a:ext>
            </a:extLst>
          </p:cNvPr>
          <p:cNvCxnSpPr>
            <a:cxnSpLocks/>
          </p:cNvCxnSpPr>
          <p:nvPr/>
        </p:nvCxnSpPr>
        <p:spPr>
          <a:xfrm flipH="1">
            <a:off x="1366497" y="5911158"/>
            <a:ext cx="76146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FDAE711-32DF-B1B5-4956-B6157B8C2269}"/>
              </a:ext>
            </a:extLst>
          </p:cNvPr>
          <p:cNvSpPr txBox="1"/>
          <p:nvPr/>
        </p:nvSpPr>
        <p:spPr>
          <a:xfrm>
            <a:off x="824484" y="1017969"/>
            <a:ext cx="641522" cy="338554"/>
          </a:xfrm>
          <a:prstGeom prst="rect">
            <a:avLst/>
          </a:prstGeom>
          <a:noFill/>
        </p:spPr>
        <p:txBody>
          <a:bodyPr wrap="none" rtlCol="0">
            <a:spAutoFit/>
          </a:bodyPr>
          <a:lstStyle/>
          <a:p>
            <a:r>
              <a:rPr lang="en-NZ" sz="1600" dirty="0"/>
              <a:t>Price</a:t>
            </a:r>
          </a:p>
        </p:txBody>
      </p:sp>
      <p:sp>
        <p:nvSpPr>
          <p:cNvPr id="8" name="TextBox 7">
            <a:extLst>
              <a:ext uri="{FF2B5EF4-FFF2-40B4-BE49-F238E27FC236}">
                <a16:creationId xmlns:a16="http://schemas.microsoft.com/office/drawing/2014/main" id="{11ED2DAF-9C6F-8D56-2B3D-9496B2D2DDD1}"/>
              </a:ext>
            </a:extLst>
          </p:cNvPr>
          <p:cNvSpPr txBox="1"/>
          <p:nvPr/>
        </p:nvSpPr>
        <p:spPr>
          <a:xfrm>
            <a:off x="8491240" y="5911158"/>
            <a:ext cx="979755" cy="338554"/>
          </a:xfrm>
          <a:prstGeom prst="rect">
            <a:avLst/>
          </a:prstGeom>
          <a:noFill/>
        </p:spPr>
        <p:txBody>
          <a:bodyPr wrap="none" rtlCol="0">
            <a:spAutoFit/>
          </a:bodyPr>
          <a:lstStyle/>
          <a:p>
            <a:r>
              <a:rPr lang="en-NZ" sz="1600" dirty="0"/>
              <a:t>Quantity</a:t>
            </a:r>
          </a:p>
        </p:txBody>
      </p:sp>
      <p:cxnSp>
        <p:nvCxnSpPr>
          <p:cNvPr id="6" name="Straight Connector 5">
            <a:extLst>
              <a:ext uri="{FF2B5EF4-FFF2-40B4-BE49-F238E27FC236}">
                <a16:creationId xmlns:a16="http://schemas.microsoft.com/office/drawing/2014/main" id="{5C08AE22-6278-04CB-7749-E273F71F74ED}"/>
              </a:ext>
            </a:extLst>
          </p:cNvPr>
          <p:cNvCxnSpPr>
            <a:cxnSpLocks/>
          </p:cNvCxnSpPr>
          <p:nvPr/>
        </p:nvCxnSpPr>
        <p:spPr>
          <a:xfrm flipV="1">
            <a:off x="1466006" y="1608099"/>
            <a:ext cx="5459994" cy="346135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8609C2F-6EC3-93C6-6132-005CD760D385}"/>
              </a:ext>
            </a:extLst>
          </p:cNvPr>
          <p:cNvSpPr txBox="1"/>
          <p:nvPr/>
        </p:nvSpPr>
        <p:spPr>
          <a:xfrm>
            <a:off x="6745025" y="1286549"/>
            <a:ext cx="1426994" cy="338554"/>
          </a:xfrm>
          <a:prstGeom prst="rect">
            <a:avLst/>
          </a:prstGeom>
          <a:noFill/>
        </p:spPr>
        <p:txBody>
          <a:bodyPr wrap="none" rtlCol="0">
            <a:spAutoFit/>
          </a:bodyPr>
          <a:lstStyle/>
          <a:p>
            <a:r>
              <a:rPr lang="en-NZ" sz="1600" b="1" dirty="0">
                <a:solidFill>
                  <a:srgbClr val="FF0000"/>
                </a:solidFill>
              </a:rPr>
              <a:t>Supply curve</a:t>
            </a:r>
          </a:p>
        </p:txBody>
      </p:sp>
      <p:sp>
        <p:nvSpPr>
          <p:cNvPr id="20" name="Title 19">
            <a:extLst>
              <a:ext uri="{FF2B5EF4-FFF2-40B4-BE49-F238E27FC236}">
                <a16:creationId xmlns:a16="http://schemas.microsoft.com/office/drawing/2014/main" id="{A9A7A088-4821-FDB3-64F8-A63D7BDE1B54}"/>
              </a:ext>
            </a:extLst>
          </p:cNvPr>
          <p:cNvSpPr>
            <a:spLocks noGrp="1"/>
          </p:cNvSpPr>
          <p:nvPr>
            <p:ph type="title"/>
          </p:nvPr>
        </p:nvSpPr>
        <p:spPr>
          <a:xfrm>
            <a:off x="781399" y="-19392"/>
            <a:ext cx="8199718" cy="867290"/>
          </a:xfrm>
        </p:spPr>
        <p:txBody>
          <a:bodyPr>
            <a:normAutofit/>
          </a:bodyPr>
          <a:lstStyle/>
          <a:p>
            <a:pPr algn="ctr"/>
            <a:r>
              <a:rPr lang="en-NZ" sz="2800" dirty="0"/>
              <a:t>Two key features of the simple supply curve</a:t>
            </a:r>
          </a:p>
        </p:txBody>
      </p:sp>
      <p:sp>
        <p:nvSpPr>
          <p:cNvPr id="21" name="TextBox 20">
            <a:extLst>
              <a:ext uri="{FF2B5EF4-FFF2-40B4-BE49-F238E27FC236}">
                <a16:creationId xmlns:a16="http://schemas.microsoft.com/office/drawing/2014/main" id="{6B1F4838-0DA1-2A79-8BEF-4C09C2E12264}"/>
              </a:ext>
            </a:extLst>
          </p:cNvPr>
          <p:cNvSpPr txBox="1"/>
          <p:nvPr/>
        </p:nvSpPr>
        <p:spPr>
          <a:xfrm>
            <a:off x="4104828" y="3746012"/>
            <a:ext cx="5590488" cy="995144"/>
          </a:xfrm>
          <a:prstGeom prst="rect">
            <a:avLst/>
          </a:prstGeom>
          <a:noFill/>
        </p:spPr>
        <p:txBody>
          <a:bodyPr wrap="square" rtlCol="0">
            <a:spAutoFit/>
          </a:bodyPr>
          <a:lstStyle/>
          <a:p>
            <a:pPr algn="ctr"/>
            <a:r>
              <a:rPr lang="en-NZ" sz="1600" dirty="0"/>
              <a:t>No supply at all is available below p</a:t>
            </a:r>
            <a:r>
              <a:rPr lang="en-NZ" sz="1600" baseline="-25000" dirty="0"/>
              <a:t>0</a:t>
            </a:r>
          </a:p>
          <a:p>
            <a:pPr algn="ctr"/>
            <a:endParaRPr lang="en-NZ" sz="1600" baseline="-25000" dirty="0"/>
          </a:p>
          <a:p>
            <a:pPr algn="ctr"/>
            <a:r>
              <a:rPr lang="en-NZ" sz="1600" dirty="0"/>
              <a:t>At higher prices, greater quantity supplied becomes available to buyers</a:t>
            </a:r>
          </a:p>
        </p:txBody>
      </p:sp>
      <p:sp>
        <p:nvSpPr>
          <p:cNvPr id="2" name="TextBox 1">
            <a:extLst>
              <a:ext uri="{FF2B5EF4-FFF2-40B4-BE49-F238E27FC236}">
                <a16:creationId xmlns:a16="http://schemas.microsoft.com/office/drawing/2014/main" id="{8DCB3845-F5BF-DFB0-16B6-49DB54345FD8}"/>
              </a:ext>
            </a:extLst>
          </p:cNvPr>
          <p:cNvSpPr txBox="1"/>
          <p:nvPr/>
        </p:nvSpPr>
        <p:spPr>
          <a:xfrm>
            <a:off x="1156727" y="4861099"/>
            <a:ext cx="507397" cy="338554"/>
          </a:xfrm>
          <a:prstGeom prst="rect">
            <a:avLst/>
          </a:prstGeom>
          <a:noFill/>
        </p:spPr>
        <p:txBody>
          <a:bodyPr wrap="square" rtlCol="0">
            <a:spAutoFit/>
          </a:bodyPr>
          <a:lstStyle/>
          <a:p>
            <a:r>
              <a:rPr lang="en-NZ" sz="1600" dirty="0"/>
              <a:t>p</a:t>
            </a:r>
            <a:r>
              <a:rPr lang="en-NZ" sz="1600" baseline="-25000" dirty="0"/>
              <a:t>0</a:t>
            </a:r>
          </a:p>
        </p:txBody>
      </p:sp>
      <p:sp>
        <p:nvSpPr>
          <p:cNvPr id="3" name="TextBox 2">
            <a:extLst>
              <a:ext uri="{FF2B5EF4-FFF2-40B4-BE49-F238E27FC236}">
                <a16:creationId xmlns:a16="http://schemas.microsoft.com/office/drawing/2014/main" id="{5B89EE3A-D563-1C34-8120-D4CA4762D5C7}"/>
              </a:ext>
            </a:extLst>
          </p:cNvPr>
          <p:cNvSpPr txBox="1"/>
          <p:nvPr/>
        </p:nvSpPr>
        <p:spPr>
          <a:xfrm>
            <a:off x="-62183" y="4764871"/>
            <a:ext cx="1311836" cy="584775"/>
          </a:xfrm>
          <a:prstGeom prst="rect">
            <a:avLst/>
          </a:prstGeom>
          <a:noFill/>
        </p:spPr>
        <p:txBody>
          <a:bodyPr wrap="square" rtlCol="0">
            <a:spAutoFit/>
          </a:bodyPr>
          <a:lstStyle/>
          <a:p>
            <a:pPr algn="ctr"/>
            <a:r>
              <a:rPr lang="en-NZ" sz="1600" dirty="0"/>
              <a:t>1. Entry price</a:t>
            </a:r>
          </a:p>
        </p:txBody>
      </p:sp>
      <p:cxnSp>
        <p:nvCxnSpPr>
          <p:cNvPr id="12" name="Straight Arrow Connector 11">
            <a:extLst>
              <a:ext uri="{FF2B5EF4-FFF2-40B4-BE49-F238E27FC236}">
                <a16:creationId xmlns:a16="http://schemas.microsoft.com/office/drawing/2014/main" id="{4227D63D-28BC-0229-5343-6B67CC81F05D}"/>
              </a:ext>
            </a:extLst>
          </p:cNvPr>
          <p:cNvCxnSpPr>
            <a:cxnSpLocks/>
          </p:cNvCxnSpPr>
          <p:nvPr/>
        </p:nvCxnSpPr>
        <p:spPr>
          <a:xfrm>
            <a:off x="781399" y="5057259"/>
            <a:ext cx="476387"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Footer Placeholder 8">
            <a:extLst>
              <a:ext uri="{FF2B5EF4-FFF2-40B4-BE49-F238E27FC236}">
                <a16:creationId xmlns:a16="http://schemas.microsoft.com/office/drawing/2014/main" id="{08C6303D-7962-40A9-3AF7-7C3C0831220B}"/>
              </a:ext>
            </a:extLst>
          </p:cNvPr>
          <p:cNvSpPr>
            <a:spLocks noGrp="1"/>
          </p:cNvSpPr>
          <p:nvPr>
            <p:ph type="ftr" sz="quarter" idx="11"/>
          </p:nvPr>
        </p:nvSpPr>
        <p:spPr>
          <a:xfrm>
            <a:off x="1263019" y="6299219"/>
            <a:ext cx="6297612" cy="365125"/>
          </a:xfrm>
        </p:spPr>
        <p:txBody>
          <a:bodyPr/>
          <a:lstStyle/>
          <a:p>
            <a:r>
              <a:rPr lang="en-US"/>
              <a:t>Geoff Bertram Takaka U3A  December 9 2022</a:t>
            </a:r>
            <a:endParaRPr lang="en-US" dirty="0"/>
          </a:p>
        </p:txBody>
      </p:sp>
      <p:sp>
        <p:nvSpPr>
          <p:cNvPr id="11" name="Slide Number Placeholder 10">
            <a:extLst>
              <a:ext uri="{FF2B5EF4-FFF2-40B4-BE49-F238E27FC236}">
                <a16:creationId xmlns:a16="http://schemas.microsoft.com/office/drawing/2014/main" id="{5505DDEE-33D9-88A7-E381-034576436767}"/>
              </a:ext>
            </a:extLst>
          </p:cNvPr>
          <p:cNvSpPr>
            <a:spLocks noGrp="1"/>
          </p:cNvSpPr>
          <p:nvPr>
            <p:ph type="sldNum" sz="quarter" idx="12"/>
          </p:nvPr>
        </p:nvSpPr>
        <p:spPr>
          <a:xfrm>
            <a:off x="11003149" y="6223923"/>
            <a:ext cx="683339" cy="365125"/>
          </a:xfrm>
        </p:spPr>
        <p:txBody>
          <a:bodyPr/>
          <a:lstStyle/>
          <a:p>
            <a:fld id="{D57F1E4F-1CFF-5643-939E-217C01CDF565}" type="slidenum">
              <a:rPr lang="en-US" sz="1400" smtClean="0"/>
              <a:pPr/>
              <a:t>39</a:t>
            </a:fld>
            <a:endParaRPr lang="en-US" sz="1400" dirty="0"/>
          </a:p>
        </p:txBody>
      </p:sp>
    </p:spTree>
    <p:extLst>
      <p:ext uri="{BB962C8B-B14F-4D97-AF65-F5344CB8AC3E}">
        <p14:creationId xmlns:p14="http://schemas.microsoft.com/office/powerpoint/2010/main" val="36271227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11A11ED-A63C-C104-D749-87E1756AF841}"/>
              </a:ext>
            </a:extLst>
          </p:cNvPr>
          <p:cNvCxnSpPr/>
          <p:nvPr/>
        </p:nvCxnSpPr>
        <p:spPr>
          <a:xfrm>
            <a:off x="1466006" y="1349915"/>
            <a:ext cx="0" cy="45612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C560A7A-3E42-4B00-3B8E-74A58842EBC6}"/>
              </a:ext>
            </a:extLst>
          </p:cNvPr>
          <p:cNvCxnSpPr>
            <a:cxnSpLocks/>
          </p:cNvCxnSpPr>
          <p:nvPr/>
        </p:nvCxnSpPr>
        <p:spPr>
          <a:xfrm flipH="1">
            <a:off x="1366497" y="5911158"/>
            <a:ext cx="76146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FDAE711-32DF-B1B5-4956-B6157B8C2269}"/>
              </a:ext>
            </a:extLst>
          </p:cNvPr>
          <p:cNvSpPr txBox="1"/>
          <p:nvPr/>
        </p:nvSpPr>
        <p:spPr>
          <a:xfrm>
            <a:off x="824484" y="1017969"/>
            <a:ext cx="641522" cy="338554"/>
          </a:xfrm>
          <a:prstGeom prst="rect">
            <a:avLst/>
          </a:prstGeom>
          <a:noFill/>
        </p:spPr>
        <p:txBody>
          <a:bodyPr wrap="none" rtlCol="0">
            <a:spAutoFit/>
          </a:bodyPr>
          <a:lstStyle/>
          <a:p>
            <a:r>
              <a:rPr lang="en-NZ" sz="1600" dirty="0"/>
              <a:t>Price</a:t>
            </a:r>
          </a:p>
        </p:txBody>
      </p:sp>
      <p:sp>
        <p:nvSpPr>
          <p:cNvPr id="8" name="TextBox 7">
            <a:extLst>
              <a:ext uri="{FF2B5EF4-FFF2-40B4-BE49-F238E27FC236}">
                <a16:creationId xmlns:a16="http://schemas.microsoft.com/office/drawing/2014/main" id="{11ED2DAF-9C6F-8D56-2B3D-9496B2D2DDD1}"/>
              </a:ext>
            </a:extLst>
          </p:cNvPr>
          <p:cNvSpPr txBox="1"/>
          <p:nvPr/>
        </p:nvSpPr>
        <p:spPr>
          <a:xfrm>
            <a:off x="8491240" y="5911158"/>
            <a:ext cx="979755" cy="338554"/>
          </a:xfrm>
          <a:prstGeom prst="rect">
            <a:avLst/>
          </a:prstGeom>
          <a:noFill/>
        </p:spPr>
        <p:txBody>
          <a:bodyPr wrap="none" rtlCol="0">
            <a:spAutoFit/>
          </a:bodyPr>
          <a:lstStyle/>
          <a:p>
            <a:r>
              <a:rPr lang="en-NZ" sz="1600" dirty="0"/>
              <a:t>Quantity</a:t>
            </a:r>
          </a:p>
        </p:txBody>
      </p:sp>
      <p:cxnSp>
        <p:nvCxnSpPr>
          <p:cNvPr id="6" name="Straight Connector 5">
            <a:extLst>
              <a:ext uri="{FF2B5EF4-FFF2-40B4-BE49-F238E27FC236}">
                <a16:creationId xmlns:a16="http://schemas.microsoft.com/office/drawing/2014/main" id="{5C08AE22-6278-04CB-7749-E273F71F74ED}"/>
              </a:ext>
            </a:extLst>
          </p:cNvPr>
          <p:cNvCxnSpPr>
            <a:cxnSpLocks/>
          </p:cNvCxnSpPr>
          <p:nvPr/>
        </p:nvCxnSpPr>
        <p:spPr>
          <a:xfrm flipV="1">
            <a:off x="1466006" y="1608099"/>
            <a:ext cx="5459994" cy="346135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8609C2F-6EC3-93C6-6132-005CD760D385}"/>
              </a:ext>
            </a:extLst>
          </p:cNvPr>
          <p:cNvSpPr txBox="1"/>
          <p:nvPr/>
        </p:nvSpPr>
        <p:spPr>
          <a:xfrm>
            <a:off x="6745025" y="1286549"/>
            <a:ext cx="1949573" cy="338554"/>
          </a:xfrm>
          <a:prstGeom prst="rect">
            <a:avLst/>
          </a:prstGeom>
          <a:noFill/>
        </p:spPr>
        <p:txBody>
          <a:bodyPr wrap="none" rtlCol="0">
            <a:spAutoFit/>
          </a:bodyPr>
          <a:lstStyle/>
          <a:p>
            <a:r>
              <a:rPr lang="en-NZ" sz="1600" b="1" dirty="0">
                <a:solidFill>
                  <a:srgbClr val="FF0000"/>
                </a:solidFill>
              </a:rPr>
              <a:t>Supply curve = MC</a:t>
            </a:r>
          </a:p>
        </p:txBody>
      </p:sp>
      <p:sp>
        <p:nvSpPr>
          <p:cNvPr id="20" name="Title 19">
            <a:extLst>
              <a:ext uri="{FF2B5EF4-FFF2-40B4-BE49-F238E27FC236}">
                <a16:creationId xmlns:a16="http://schemas.microsoft.com/office/drawing/2014/main" id="{A9A7A088-4821-FDB3-64F8-A63D7BDE1B54}"/>
              </a:ext>
            </a:extLst>
          </p:cNvPr>
          <p:cNvSpPr>
            <a:spLocks noGrp="1"/>
          </p:cNvSpPr>
          <p:nvPr>
            <p:ph type="title"/>
          </p:nvPr>
        </p:nvSpPr>
        <p:spPr>
          <a:xfrm>
            <a:off x="781399" y="-19392"/>
            <a:ext cx="8199718" cy="867290"/>
          </a:xfrm>
        </p:spPr>
        <p:txBody>
          <a:bodyPr>
            <a:normAutofit/>
          </a:bodyPr>
          <a:lstStyle/>
          <a:p>
            <a:pPr algn="ctr"/>
            <a:r>
              <a:rPr lang="en-NZ" sz="2800" dirty="0"/>
              <a:t>Two key features of the simple supply curve</a:t>
            </a:r>
          </a:p>
        </p:txBody>
      </p:sp>
      <p:sp>
        <p:nvSpPr>
          <p:cNvPr id="9" name="Footer Placeholder 8">
            <a:extLst>
              <a:ext uri="{FF2B5EF4-FFF2-40B4-BE49-F238E27FC236}">
                <a16:creationId xmlns:a16="http://schemas.microsoft.com/office/drawing/2014/main" id="{08C6303D-7962-40A9-3AF7-7C3C0831220B}"/>
              </a:ext>
            </a:extLst>
          </p:cNvPr>
          <p:cNvSpPr>
            <a:spLocks noGrp="1"/>
          </p:cNvSpPr>
          <p:nvPr>
            <p:ph type="ftr" sz="quarter" idx="11"/>
          </p:nvPr>
        </p:nvSpPr>
        <p:spPr>
          <a:xfrm>
            <a:off x="1263019" y="6299219"/>
            <a:ext cx="6297612" cy="365125"/>
          </a:xfrm>
        </p:spPr>
        <p:txBody>
          <a:bodyPr/>
          <a:lstStyle/>
          <a:p>
            <a:r>
              <a:rPr lang="en-US"/>
              <a:t>Geoff Bertram Takaka U3A  December 9 2022</a:t>
            </a:r>
            <a:endParaRPr lang="en-US" dirty="0"/>
          </a:p>
        </p:txBody>
      </p:sp>
      <p:sp>
        <p:nvSpPr>
          <p:cNvPr id="11" name="Slide Number Placeholder 10">
            <a:extLst>
              <a:ext uri="{FF2B5EF4-FFF2-40B4-BE49-F238E27FC236}">
                <a16:creationId xmlns:a16="http://schemas.microsoft.com/office/drawing/2014/main" id="{5505DDEE-33D9-88A7-E381-034576436767}"/>
              </a:ext>
            </a:extLst>
          </p:cNvPr>
          <p:cNvSpPr>
            <a:spLocks noGrp="1"/>
          </p:cNvSpPr>
          <p:nvPr>
            <p:ph type="sldNum" sz="quarter" idx="12"/>
          </p:nvPr>
        </p:nvSpPr>
        <p:spPr>
          <a:xfrm>
            <a:off x="11003149" y="6223923"/>
            <a:ext cx="683339" cy="365125"/>
          </a:xfrm>
        </p:spPr>
        <p:txBody>
          <a:bodyPr/>
          <a:lstStyle/>
          <a:p>
            <a:fld id="{D57F1E4F-1CFF-5643-939E-217C01CDF565}" type="slidenum">
              <a:rPr lang="en-US" sz="1400" smtClean="0"/>
              <a:pPr/>
              <a:t>40</a:t>
            </a:fld>
            <a:endParaRPr lang="en-US" sz="1400" dirty="0"/>
          </a:p>
        </p:txBody>
      </p:sp>
      <p:sp>
        <p:nvSpPr>
          <p:cNvPr id="13" name="TextBox 12">
            <a:extLst>
              <a:ext uri="{FF2B5EF4-FFF2-40B4-BE49-F238E27FC236}">
                <a16:creationId xmlns:a16="http://schemas.microsoft.com/office/drawing/2014/main" id="{BFE4A864-D8E3-4505-5753-6B9CA8397F6C}"/>
              </a:ext>
            </a:extLst>
          </p:cNvPr>
          <p:cNvSpPr txBox="1"/>
          <p:nvPr/>
        </p:nvSpPr>
        <p:spPr>
          <a:xfrm>
            <a:off x="5675955" y="3274313"/>
            <a:ext cx="4056609" cy="1477328"/>
          </a:xfrm>
          <a:prstGeom prst="rect">
            <a:avLst/>
          </a:prstGeom>
          <a:noFill/>
        </p:spPr>
        <p:txBody>
          <a:bodyPr wrap="square" rtlCol="0">
            <a:spAutoFit/>
          </a:bodyPr>
          <a:lstStyle/>
          <a:p>
            <a:pPr algn="ctr"/>
            <a:r>
              <a:rPr lang="en-NZ" dirty="0"/>
              <a:t>2. Each point on the supply curve shows the marginal cost of supply – that is, the price that has to be paid to bring one more unit of the product into the market</a:t>
            </a:r>
          </a:p>
        </p:txBody>
      </p:sp>
    </p:spTree>
    <p:extLst>
      <p:ext uri="{BB962C8B-B14F-4D97-AF65-F5344CB8AC3E}">
        <p14:creationId xmlns:p14="http://schemas.microsoft.com/office/powerpoint/2010/main" val="2091603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C8BBDD3A-10BE-A6F6-E63C-FF8786902737}"/>
              </a:ext>
            </a:extLst>
          </p:cNvPr>
          <p:cNvSpPr/>
          <p:nvPr/>
        </p:nvSpPr>
        <p:spPr>
          <a:xfrm>
            <a:off x="1086908" y="2327645"/>
            <a:ext cx="4671753" cy="3840480"/>
          </a:xfrm>
          <a:custGeom>
            <a:avLst/>
            <a:gdLst>
              <a:gd name="connsiteX0" fmla="*/ 0 w 4671753"/>
              <a:gd name="connsiteY0" fmla="*/ 2959331 h 3840480"/>
              <a:gd name="connsiteX1" fmla="*/ 4671753 w 4671753"/>
              <a:gd name="connsiteY1" fmla="*/ 0 h 3840480"/>
              <a:gd name="connsiteX2" fmla="*/ 4671753 w 4671753"/>
              <a:gd name="connsiteY2" fmla="*/ 3823855 h 3840480"/>
              <a:gd name="connsiteX3" fmla="*/ 0 w 4671753"/>
              <a:gd name="connsiteY3" fmla="*/ 3840480 h 3840480"/>
              <a:gd name="connsiteX4" fmla="*/ 0 w 4671753"/>
              <a:gd name="connsiteY4" fmla="*/ 2959331 h 3840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1753" h="3840480">
                <a:moveTo>
                  <a:pt x="0" y="2959331"/>
                </a:moveTo>
                <a:lnTo>
                  <a:pt x="4671753" y="0"/>
                </a:lnTo>
                <a:lnTo>
                  <a:pt x="4671753" y="3823855"/>
                </a:lnTo>
                <a:lnTo>
                  <a:pt x="0" y="3840480"/>
                </a:lnTo>
                <a:lnTo>
                  <a:pt x="0" y="2959331"/>
                </a:lnTo>
                <a:close/>
              </a:path>
            </a:pathLst>
          </a:cu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4" name="Straight Connector 3">
            <a:extLst>
              <a:ext uri="{FF2B5EF4-FFF2-40B4-BE49-F238E27FC236}">
                <a16:creationId xmlns:a16="http://schemas.microsoft.com/office/drawing/2014/main" id="{A11A11ED-A63C-C104-D749-87E1756AF841}"/>
              </a:ext>
            </a:extLst>
          </p:cNvPr>
          <p:cNvCxnSpPr/>
          <p:nvPr/>
        </p:nvCxnSpPr>
        <p:spPr>
          <a:xfrm>
            <a:off x="1086909" y="1587324"/>
            <a:ext cx="0" cy="45612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C560A7A-3E42-4B00-3B8E-74A58842EBC6}"/>
              </a:ext>
            </a:extLst>
          </p:cNvPr>
          <p:cNvCxnSpPr>
            <a:cxnSpLocks/>
          </p:cNvCxnSpPr>
          <p:nvPr/>
        </p:nvCxnSpPr>
        <p:spPr>
          <a:xfrm flipH="1">
            <a:off x="1073497" y="6148567"/>
            <a:ext cx="76146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FDAE711-32DF-B1B5-4956-B6157B8C2269}"/>
              </a:ext>
            </a:extLst>
          </p:cNvPr>
          <p:cNvSpPr txBox="1"/>
          <p:nvPr/>
        </p:nvSpPr>
        <p:spPr>
          <a:xfrm>
            <a:off x="469953" y="1199900"/>
            <a:ext cx="649537" cy="369332"/>
          </a:xfrm>
          <a:prstGeom prst="rect">
            <a:avLst/>
          </a:prstGeom>
          <a:noFill/>
        </p:spPr>
        <p:txBody>
          <a:bodyPr wrap="none" rtlCol="0">
            <a:spAutoFit/>
          </a:bodyPr>
          <a:lstStyle/>
          <a:p>
            <a:r>
              <a:rPr lang="en-NZ" dirty="0"/>
              <a:t>Price</a:t>
            </a:r>
          </a:p>
        </p:txBody>
      </p:sp>
      <p:sp>
        <p:nvSpPr>
          <p:cNvPr id="8" name="TextBox 7">
            <a:extLst>
              <a:ext uri="{FF2B5EF4-FFF2-40B4-BE49-F238E27FC236}">
                <a16:creationId xmlns:a16="http://schemas.microsoft.com/office/drawing/2014/main" id="{11ED2DAF-9C6F-8D56-2B3D-9496B2D2DDD1}"/>
              </a:ext>
            </a:extLst>
          </p:cNvPr>
          <p:cNvSpPr txBox="1"/>
          <p:nvPr/>
        </p:nvSpPr>
        <p:spPr>
          <a:xfrm>
            <a:off x="8401592" y="6148567"/>
            <a:ext cx="1003288" cy="369332"/>
          </a:xfrm>
          <a:prstGeom prst="rect">
            <a:avLst/>
          </a:prstGeom>
          <a:noFill/>
        </p:spPr>
        <p:txBody>
          <a:bodyPr wrap="none" rtlCol="0">
            <a:spAutoFit/>
          </a:bodyPr>
          <a:lstStyle/>
          <a:p>
            <a:r>
              <a:rPr lang="en-NZ" dirty="0"/>
              <a:t>Quantity</a:t>
            </a:r>
          </a:p>
        </p:txBody>
      </p:sp>
      <p:cxnSp>
        <p:nvCxnSpPr>
          <p:cNvPr id="6" name="Straight Connector 5">
            <a:extLst>
              <a:ext uri="{FF2B5EF4-FFF2-40B4-BE49-F238E27FC236}">
                <a16:creationId xmlns:a16="http://schemas.microsoft.com/office/drawing/2014/main" id="{5C08AE22-6278-04CB-7749-E273F71F74ED}"/>
              </a:ext>
            </a:extLst>
          </p:cNvPr>
          <p:cNvCxnSpPr>
            <a:cxnSpLocks/>
          </p:cNvCxnSpPr>
          <p:nvPr/>
        </p:nvCxnSpPr>
        <p:spPr>
          <a:xfrm flipV="1">
            <a:off x="1086909" y="1551139"/>
            <a:ext cx="5942133" cy="375572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8609C2F-6EC3-93C6-6132-005CD760D385}"/>
              </a:ext>
            </a:extLst>
          </p:cNvPr>
          <p:cNvSpPr txBox="1"/>
          <p:nvPr/>
        </p:nvSpPr>
        <p:spPr>
          <a:xfrm>
            <a:off x="6869016" y="1320966"/>
            <a:ext cx="1426994" cy="338554"/>
          </a:xfrm>
          <a:prstGeom prst="rect">
            <a:avLst/>
          </a:prstGeom>
          <a:noFill/>
        </p:spPr>
        <p:txBody>
          <a:bodyPr wrap="none" rtlCol="0">
            <a:spAutoFit/>
          </a:bodyPr>
          <a:lstStyle/>
          <a:p>
            <a:r>
              <a:rPr lang="en-NZ" sz="1600" b="1" dirty="0">
                <a:solidFill>
                  <a:srgbClr val="FF0000"/>
                </a:solidFill>
              </a:rPr>
              <a:t>Supply curve</a:t>
            </a:r>
          </a:p>
        </p:txBody>
      </p:sp>
      <p:sp>
        <p:nvSpPr>
          <p:cNvPr id="20" name="Title 19">
            <a:extLst>
              <a:ext uri="{FF2B5EF4-FFF2-40B4-BE49-F238E27FC236}">
                <a16:creationId xmlns:a16="http://schemas.microsoft.com/office/drawing/2014/main" id="{A9A7A088-4821-FDB3-64F8-A63D7BDE1B54}"/>
              </a:ext>
            </a:extLst>
          </p:cNvPr>
          <p:cNvSpPr>
            <a:spLocks noGrp="1"/>
          </p:cNvSpPr>
          <p:nvPr>
            <p:ph type="title"/>
          </p:nvPr>
        </p:nvSpPr>
        <p:spPr>
          <a:xfrm>
            <a:off x="781399" y="0"/>
            <a:ext cx="7906719" cy="1324971"/>
          </a:xfrm>
        </p:spPr>
        <p:txBody>
          <a:bodyPr>
            <a:normAutofit/>
          </a:bodyPr>
          <a:lstStyle/>
          <a:p>
            <a:pPr algn="ctr"/>
            <a:r>
              <a:rPr lang="en-NZ" sz="2000" dirty="0">
                <a:solidFill>
                  <a:schemeClr val="tx1"/>
                </a:solidFill>
              </a:rPr>
              <a:t>We can think of the area under the curve up to any quantity q* as the total cost of supplying the product, calculated by adding up the supply price of all successive units of quantity supplied</a:t>
            </a:r>
          </a:p>
        </p:txBody>
      </p:sp>
      <p:cxnSp>
        <p:nvCxnSpPr>
          <p:cNvPr id="12" name="Straight Connector 11">
            <a:extLst>
              <a:ext uri="{FF2B5EF4-FFF2-40B4-BE49-F238E27FC236}">
                <a16:creationId xmlns:a16="http://schemas.microsoft.com/office/drawing/2014/main" id="{0091008B-FB8F-7051-3A17-F45BCFBB8EC5}"/>
              </a:ext>
            </a:extLst>
          </p:cNvPr>
          <p:cNvCxnSpPr>
            <a:cxnSpLocks/>
          </p:cNvCxnSpPr>
          <p:nvPr/>
        </p:nvCxnSpPr>
        <p:spPr>
          <a:xfrm flipV="1">
            <a:off x="5765507" y="2327646"/>
            <a:ext cx="0" cy="382092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02D9962-4A42-0845-B9FD-A0619B378273}"/>
              </a:ext>
            </a:extLst>
          </p:cNvPr>
          <p:cNvSpPr txBox="1"/>
          <p:nvPr/>
        </p:nvSpPr>
        <p:spPr>
          <a:xfrm>
            <a:off x="5585162" y="6088307"/>
            <a:ext cx="373820" cy="338554"/>
          </a:xfrm>
          <a:prstGeom prst="rect">
            <a:avLst/>
          </a:prstGeom>
          <a:noFill/>
        </p:spPr>
        <p:txBody>
          <a:bodyPr wrap="none" rtlCol="0">
            <a:spAutoFit/>
          </a:bodyPr>
          <a:lstStyle/>
          <a:p>
            <a:r>
              <a:rPr lang="en-NZ" sz="1600" dirty="0"/>
              <a:t>q*</a:t>
            </a:r>
          </a:p>
        </p:txBody>
      </p:sp>
      <p:sp>
        <p:nvSpPr>
          <p:cNvPr id="16" name="TextBox 15">
            <a:extLst>
              <a:ext uri="{FF2B5EF4-FFF2-40B4-BE49-F238E27FC236}">
                <a16:creationId xmlns:a16="http://schemas.microsoft.com/office/drawing/2014/main" id="{73F91C9B-9E9D-05C5-0759-E875496AA514}"/>
              </a:ext>
            </a:extLst>
          </p:cNvPr>
          <p:cNvSpPr txBox="1"/>
          <p:nvPr/>
        </p:nvSpPr>
        <p:spPr>
          <a:xfrm>
            <a:off x="2810593" y="4799028"/>
            <a:ext cx="2249014" cy="461665"/>
          </a:xfrm>
          <a:prstGeom prst="rect">
            <a:avLst/>
          </a:prstGeom>
          <a:noFill/>
        </p:spPr>
        <p:txBody>
          <a:bodyPr wrap="none" rtlCol="0">
            <a:spAutoFit/>
          </a:bodyPr>
          <a:lstStyle/>
          <a:p>
            <a:r>
              <a:rPr lang="en-NZ" sz="2400" dirty="0"/>
              <a:t>Total supply cost</a:t>
            </a:r>
          </a:p>
        </p:txBody>
      </p:sp>
      <p:sp>
        <p:nvSpPr>
          <p:cNvPr id="2" name="Footer Placeholder 1">
            <a:extLst>
              <a:ext uri="{FF2B5EF4-FFF2-40B4-BE49-F238E27FC236}">
                <a16:creationId xmlns:a16="http://schemas.microsoft.com/office/drawing/2014/main" id="{4F4C3125-6E68-A922-F6D6-82B8499D7A78}"/>
              </a:ext>
            </a:extLst>
          </p:cNvPr>
          <p:cNvSpPr>
            <a:spLocks noGrp="1"/>
          </p:cNvSpPr>
          <p:nvPr>
            <p:ph type="ftr" sz="quarter" idx="11"/>
          </p:nvPr>
        </p:nvSpPr>
        <p:spPr>
          <a:xfrm>
            <a:off x="1119490" y="6365998"/>
            <a:ext cx="6297612" cy="365125"/>
          </a:xfrm>
        </p:spPr>
        <p:txBody>
          <a:bodyPr/>
          <a:lstStyle/>
          <a:p>
            <a:r>
              <a:rPr lang="en-US"/>
              <a:t>Geoff Bertram Takaka U3A  December 9 2022</a:t>
            </a:r>
            <a:endParaRPr lang="en-US" dirty="0"/>
          </a:p>
        </p:txBody>
      </p:sp>
      <p:sp>
        <p:nvSpPr>
          <p:cNvPr id="3" name="Slide Number Placeholder 2">
            <a:extLst>
              <a:ext uri="{FF2B5EF4-FFF2-40B4-BE49-F238E27FC236}">
                <a16:creationId xmlns:a16="http://schemas.microsoft.com/office/drawing/2014/main" id="{A3953DED-4BE2-67EA-A25B-8BA5661ADEB8}"/>
              </a:ext>
            </a:extLst>
          </p:cNvPr>
          <p:cNvSpPr>
            <a:spLocks noGrp="1"/>
          </p:cNvSpPr>
          <p:nvPr>
            <p:ph type="sldNum" sz="quarter" idx="12"/>
          </p:nvPr>
        </p:nvSpPr>
        <p:spPr/>
        <p:txBody>
          <a:bodyPr/>
          <a:lstStyle/>
          <a:p>
            <a:fld id="{D57F1E4F-1CFF-5643-939E-217C01CDF565}" type="slidenum">
              <a:rPr lang="en-US" sz="1400" smtClean="0"/>
              <a:pPr/>
              <a:t>41</a:t>
            </a:fld>
            <a:endParaRPr lang="en-US" sz="1400" dirty="0"/>
          </a:p>
        </p:txBody>
      </p:sp>
    </p:spTree>
    <p:extLst>
      <p:ext uri="{BB962C8B-B14F-4D97-AF65-F5344CB8AC3E}">
        <p14:creationId xmlns:p14="http://schemas.microsoft.com/office/powerpoint/2010/main" val="2953228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6A92D6DE-6A73-09E9-43B8-2BB93F02FEBE}"/>
              </a:ext>
            </a:extLst>
          </p:cNvPr>
          <p:cNvSpPr/>
          <p:nvPr/>
        </p:nvSpPr>
        <p:spPr>
          <a:xfrm rot="10800000" flipH="1">
            <a:off x="989959" y="2196197"/>
            <a:ext cx="4646069" cy="2942706"/>
          </a:xfrm>
          <a:prstGeom prst="rtTriangl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5" name="Freeform: Shape 14">
            <a:extLst>
              <a:ext uri="{FF2B5EF4-FFF2-40B4-BE49-F238E27FC236}">
                <a16:creationId xmlns:a16="http://schemas.microsoft.com/office/drawing/2014/main" id="{C8BBDD3A-10BE-A6F6-E63C-FF8786902737}"/>
              </a:ext>
            </a:extLst>
          </p:cNvPr>
          <p:cNvSpPr/>
          <p:nvPr/>
        </p:nvSpPr>
        <p:spPr>
          <a:xfrm>
            <a:off x="997527" y="2196198"/>
            <a:ext cx="4671753" cy="3840480"/>
          </a:xfrm>
          <a:custGeom>
            <a:avLst/>
            <a:gdLst>
              <a:gd name="connsiteX0" fmla="*/ 0 w 4671753"/>
              <a:gd name="connsiteY0" fmla="*/ 2959331 h 3840480"/>
              <a:gd name="connsiteX1" fmla="*/ 4671753 w 4671753"/>
              <a:gd name="connsiteY1" fmla="*/ 0 h 3840480"/>
              <a:gd name="connsiteX2" fmla="*/ 4671753 w 4671753"/>
              <a:gd name="connsiteY2" fmla="*/ 3823855 h 3840480"/>
              <a:gd name="connsiteX3" fmla="*/ 0 w 4671753"/>
              <a:gd name="connsiteY3" fmla="*/ 3840480 h 3840480"/>
              <a:gd name="connsiteX4" fmla="*/ 0 w 4671753"/>
              <a:gd name="connsiteY4" fmla="*/ 2959331 h 3840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1753" h="3840480">
                <a:moveTo>
                  <a:pt x="0" y="2959331"/>
                </a:moveTo>
                <a:lnTo>
                  <a:pt x="4671753" y="0"/>
                </a:lnTo>
                <a:lnTo>
                  <a:pt x="4671753" y="3823855"/>
                </a:lnTo>
                <a:lnTo>
                  <a:pt x="0" y="3840480"/>
                </a:lnTo>
                <a:lnTo>
                  <a:pt x="0" y="2959331"/>
                </a:lnTo>
                <a:close/>
              </a:path>
            </a:pathLst>
          </a:cu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4" name="Straight Connector 3">
            <a:extLst>
              <a:ext uri="{FF2B5EF4-FFF2-40B4-BE49-F238E27FC236}">
                <a16:creationId xmlns:a16="http://schemas.microsoft.com/office/drawing/2014/main" id="{A11A11ED-A63C-C104-D749-87E1756AF841}"/>
              </a:ext>
            </a:extLst>
          </p:cNvPr>
          <p:cNvCxnSpPr/>
          <p:nvPr/>
        </p:nvCxnSpPr>
        <p:spPr>
          <a:xfrm>
            <a:off x="974056" y="1455876"/>
            <a:ext cx="0" cy="45612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C560A7A-3E42-4B00-3B8E-74A58842EBC6}"/>
              </a:ext>
            </a:extLst>
          </p:cNvPr>
          <p:cNvCxnSpPr>
            <a:cxnSpLocks/>
          </p:cNvCxnSpPr>
          <p:nvPr/>
        </p:nvCxnSpPr>
        <p:spPr>
          <a:xfrm flipH="1">
            <a:off x="960644" y="6017119"/>
            <a:ext cx="76146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FDAE711-32DF-B1B5-4956-B6157B8C2269}"/>
              </a:ext>
            </a:extLst>
          </p:cNvPr>
          <p:cNvSpPr txBox="1"/>
          <p:nvPr/>
        </p:nvSpPr>
        <p:spPr>
          <a:xfrm>
            <a:off x="324519" y="953859"/>
            <a:ext cx="649537" cy="369332"/>
          </a:xfrm>
          <a:prstGeom prst="rect">
            <a:avLst/>
          </a:prstGeom>
          <a:noFill/>
        </p:spPr>
        <p:txBody>
          <a:bodyPr wrap="none" rtlCol="0">
            <a:spAutoFit/>
          </a:bodyPr>
          <a:lstStyle/>
          <a:p>
            <a:r>
              <a:rPr lang="en-NZ" dirty="0"/>
              <a:t>Price</a:t>
            </a:r>
          </a:p>
        </p:txBody>
      </p:sp>
      <p:sp>
        <p:nvSpPr>
          <p:cNvPr id="8" name="TextBox 7">
            <a:extLst>
              <a:ext uri="{FF2B5EF4-FFF2-40B4-BE49-F238E27FC236}">
                <a16:creationId xmlns:a16="http://schemas.microsoft.com/office/drawing/2014/main" id="{11ED2DAF-9C6F-8D56-2B3D-9496B2D2DDD1}"/>
              </a:ext>
            </a:extLst>
          </p:cNvPr>
          <p:cNvSpPr txBox="1"/>
          <p:nvPr/>
        </p:nvSpPr>
        <p:spPr>
          <a:xfrm>
            <a:off x="8288739" y="6017119"/>
            <a:ext cx="1003288" cy="369332"/>
          </a:xfrm>
          <a:prstGeom prst="rect">
            <a:avLst/>
          </a:prstGeom>
          <a:noFill/>
        </p:spPr>
        <p:txBody>
          <a:bodyPr wrap="none" rtlCol="0">
            <a:spAutoFit/>
          </a:bodyPr>
          <a:lstStyle/>
          <a:p>
            <a:r>
              <a:rPr lang="en-NZ" dirty="0"/>
              <a:t>Quantity</a:t>
            </a:r>
          </a:p>
        </p:txBody>
      </p:sp>
      <p:cxnSp>
        <p:nvCxnSpPr>
          <p:cNvPr id="6" name="Straight Connector 5">
            <a:extLst>
              <a:ext uri="{FF2B5EF4-FFF2-40B4-BE49-F238E27FC236}">
                <a16:creationId xmlns:a16="http://schemas.microsoft.com/office/drawing/2014/main" id="{5C08AE22-6278-04CB-7749-E273F71F74ED}"/>
              </a:ext>
            </a:extLst>
          </p:cNvPr>
          <p:cNvCxnSpPr>
            <a:cxnSpLocks/>
          </p:cNvCxnSpPr>
          <p:nvPr/>
        </p:nvCxnSpPr>
        <p:spPr>
          <a:xfrm flipV="1">
            <a:off x="974056" y="1419691"/>
            <a:ext cx="5942133" cy="375572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8609C2F-6EC3-93C6-6132-005CD760D385}"/>
              </a:ext>
            </a:extLst>
          </p:cNvPr>
          <p:cNvSpPr txBox="1"/>
          <p:nvPr/>
        </p:nvSpPr>
        <p:spPr>
          <a:xfrm>
            <a:off x="6737726" y="1073164"/>
            <a:ext cx="1426994" cy="338554"/>
          </a:xfrm>
          <a:prstGeom prst="rect">
            <a:avLst/>
          </a:prstGeom>
          <a:noFill/>
        </p:spPr>
        <p:txBody>
          <a:bodyPr wrap="none" rtlCol="0">
            <a:spAutoFit/>
          </a:bodyPr>
          <a:lstStyle/>
          <a:p>
            <a:r>
              <a:rPr lang="en-NZ" sz="1600" b="1" dirty="0">
                <a:solidFill>
                  <a:srgbClr val="FF0000"/>
                </a:solidFill>
              </a:rPr>
              <a:t>Supply curve</a:t>
            </a:r>
          </a:p>
        </p:txBody>
      </p:sp>
      <p:sp>
        <p:nvSpPr>
          <p:cNvPr id="20" name="Title 19">
            <a:extLst>
              <a:ext uri="{FF2B5EF4-FFF2-40B4-BE49-F238E27FC236}">
                <a16:creationId xmlns:a16="http://schemas.microsoft.com/office/drawing/2014/main" id="{A9A7A088-4821-FDB3-64F8-A63D7BDE1B54}"/>
              </a:ext>
            </a:extLst>
          </p:cNvPr>
          <p:cNvSpPr>
            <a:spLocks noGrp="1"/>
          </p:cNvSpPr>
          <p:nvPr>
            <p:ph type="title"/>
          </p:nvPr>
        </p:nvSpPr>
        <p:spPr>
          <a:xfrm>
            <a:off x="595574" y="84258"/>
            <a:ext cx="8286401" cy="860273"/>
          </a:xfrm>
        </p:spPr>
        <p:txBody>
          <a:bodyPr>
            <a:normAutofit/>
          </a:bodyPr>
          <a:lstStyle/>
          <a:p>
            <a:pPr algn="ctr"/>
            <a:r>
              <a:rPr lang="en-NZ" sz="2000" dirty="0">
                <a:solidFill>
                  <a:schemeClr val="tx1"/>
                </a:solidFill>
              </a:rPr>
              <a:t>The price corresponding to q* is p*. When this price prevails, suppliers collect p* x q* in total revenue of which ABC is “producer surplus”</a:t>
            </a:r>
          </a:p>
        </p:txBody>
      </p:sp>
      <p:cxnSp>
        <p:nvCxnSpPr>
          <p:cNvPr id="12" name="Straight Connector 11">
            <a:extLst>
              <a:ext uri="{FF2B5EF4-FFF2-40B4-BE49-F238E27FC236}">
                <a16:creationId xmlns:a16="http://schemas.microsoft.com/office/drawing/2014/main" id="{0091008B-FB8F-7051-3A17-F45BCFBB8EC5}"/>
              </a:ext>
            </a:extLst>
          </p:cNvPr>
          <p:cNvCxnSpPr>
            <a:cxnSpLocks/>
          </p:cNvCxnSpPr>
          <p:nvPr/>
        </p:nvCxnSpPr>
        <p:spPr>
          <a:xfrm flipV="1">
            <a:off x="5659498" y="2171956"/>
            <a:ext cx="0" cy="382092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02D9962-4A42-0845-B9FD-A0619B378273}"/>
              </a:ext>
            </a:extLst>
          </p:cNvPr>
          <p:cNvSpPr txBox="1"/>
          <p:nvPr/>
        </p:nvSpPr>
        <p:spPr>
          <a:xfrm>
            <a:off x="5479432" y="6007767"/>
            <a:ext cx="373820" cy="338554"/>
          </a:xfrm>
          <a:prstGeom prst="rect">
            <a:avLst/>
          </a:prstGeom>
          <a:noFill/>
        </p:spPr>
        <p:txBody>
          <a:bodyPr wrap="none" rtlCol="0">
            <a:spAutoFit/>
          </a:bodyPr>
          <a:lstStyle/>
          <a:p>
            <a:r>
              <a:rPr lang="en-NZ" sz="1600" dirty="0"/>
              <a:t>q*</a:t>
            </a:r>
          </a:p>
        </p:txBody>
      </p:sp>
      <p:sp>
        <p:nvSpPr>
          <p:cNvPr id="16" name="TextBox 15">
            <a:extLst>
              <a:ext uri="{FF2B5EF4-FFF2-40B4-BE49-F238E27FC236}">
                <a16:creationId xmlns:a16="http://schemas.microsoft.com/office/drawing/2014/main" id="{73F91C9B-9E9D-05C5-0759-E875496AA514}"/>
              </a:ext>
            </a:extLst>
          </p:cNvPr>
          <p:cNvSpPr txBox="1"/>
          <p:nvPr/>
        </p:nvSpPr>
        <p:spPr>
          <a:xfrm>
            <a:off x="2680248" y="4485973"/>
            <a:ext cx="2249014" cy="461665"/>
          </a:xfrm>
          <a:prstGeom prst="rect">
            <a:avLst/>
          </a:prstGeom>
          <a:noFill/>
        </p:spPr>
        <p:txBody>
          <a:bodyPr wrap="none" rtlCol="0">
            <a:spAutoFit/>
          </a:bodyPr>
          <a:lstStyle/>
          <a:p>
            <a:r>
              <a:rPr lang="en-NZ" sz="2400" dirty="0"/>
              <a:t>Total supply cost</a:t>
            </a:r>
          </a:p>
        </p:txBody>
      </p:sp>
      <p:cxnSp>
        <p:nvCxnSpPr>
          <p:cNvPr id="13" name="Straight Connector 12">
            <a:extLst>
              <a:ext uri="{FF2B5EF4-FFF2-40B4-BE49-F238E27FC236}">
                <a16:creationId xmlns:a16="http://schemas.microsoft.com/office/drawing/2014/main" id="{ED5ABB30-A246-7FDB-6FC8-22B9D1CF18DC}"/>
              </a:ext>
            </a:extLst>
          </p:cNvPr>
          <p:cNvCxnSpPr>
            <a:cxnSpLocks/>
          </p:cNvCxnSpPr>
          <p:nvPr/>
        </p:nvCxnSpPr>
        <p:spPr>
          <a:xfrm flipH="1">
            <a:off x="927392" y="2196197"/>
            <a:ext cx="470863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36DB86E-72B6-5683-9C6D-F68C5CD182B3}"/>
              </a:ext>
            </a:extLst>
          </p:cNvPr>
          <p:cNvSpPr txBox="1"/>
          <p:nvPr/>
        </p:nvSpPr>
        <p:spPr>
          <a:xfrm>
            <a:off x="529525" y="2011531"/>
            <a:ext cx="397866" cy="369332"/>
          </a:xfrm>
          <a:prstGeom prst="rect">
            <a:avLst/>
          </a:prstGeom>
          <a:noFill/>
        </p:spPr>
        <p:txBody>
          <a:bodyPr wrap="none" rtlCol="0">
            <a:spAutoFit/>
          </a:bodyPr>
          <a:lstStyle/>
          <a:p>
            <a:r>
              <a:rPr lang="en-NZ" dirty="0"/>
              <a:t>p*</a:t>
            </a:r>
            <a:endParaRPr lang="en-NZ" baseline="-25000" dirty="0"/>
          </a:p>
        </p:txBody>
      </p:sp>
      <p:sp>
        <p:nvSpPr>
          <p:cNvPr id="18" name="TextBox 17">
            <a:extLst>
              <a:ext uri="{FF2B5EF4-FFF2-40B4-BE49-F238E27FC236}">
                <a16:creationId xmlns:a16="http://schemas.microsoft.com/office/drawing/2014/main" id="{2675B8CB-5FE1-5210-21DF-65DB48037CBC}"/>
              </a:ext>
            </a:extLst>
          </p:cNvPr>
          <p:cNvSpPr txBox="1"/>
          <p:nvPr/>
        </p:nvSpPr>
        <p:spPr>
          <a:xfrm>
            <a:off x="964275" y="1754092"/>
            <a:ext cx="370614" cy="461665"/>
          </a:xfrm>
          <a:prstGeom prst="rect">
            <a:avLst/>
          </a:prstGeom>
          <a:noFill/>
        </p:spPr>
        <p:txBody>
          <a:bodyPr wrap="none" rtlCol="0">
            <a:spAutoFit/>
          </a:bodyPr>
          <a:lstStyle/>
          <a:p>
            <a:r>
              <a:rPr lang="en-NZ" sz="2400" b="1" dirty="0"/>
              <a:t>A</a:t>
            </a:r>
          </a:p>
        </p:txBody>
      </p:sp>
      <p:sp>
        <p:nvSpPr>
          <p:cNvPr id="21" name="TextBox 20">
            <a:extLst>
              <a:ext uri="{FF2B5EF4-FFF2-40B4-BE49-F238E27FC236}">
                <a16:creationId xmlns:a16="http://schemas.microsoft.com/office/drawing/2014/main" id="{16B414A1-EE84-F75D-3A61-E3D1B5314222}"/>
              </a:ext>
            </a:extLst>
          </p:cNvPr>
          <p:cNvSpPr txBox="1"/>
          <p:nvPr/>
        </p:nvSpPr>
        <p:spPr>
          <a:xfrm>
            <a:off x="5481035" y="1777470"/>
            <a:ext cx="370614" cy="461665"/>
          </a:xfrm>
          <a:prstGeom prst="rect">
            <a:avLst/>
          </a:prstGeom>
          <a:noFill/>
        </p:spPr>
        <p:txBody>
          <a:bodyPr wrap="none" rtlCol="0">
            <a:spAutoFit/>
          </a:bodyPr>
          <a:lstStyle/>
          <a:p>
            <a:r>
              <a:rPr lang="en-NZ" sz="2400" b="1" dirty="0"/>
              <a:t>B</a:t>
            </a:r>
          </a:p>
        </p:txBody>
      </p:sp>
      <p:sp>
        <p:nvSpPr>
          <p:cNvPr id="22" name="TextBox 21">
            <a:extLst>
              <a:ext uri="{FF2B5EF4-FFF2-40B4-BE49-F238E27FC236}">
                <a16:creationId xmlns:a16="http://schemas.microsoft.com/office/drawing/2014/main" id="{D3FB17D8-86F8-BC81-87AA-7A936BC555FB}"/>
              </a:ext>
            </a:extLst>
          </p:cNvPr>
          <p:cNvSpPr txBox="1"/>
          <p:nvPr/>
        </p:nvSpPr>
        <p:spPr>
          <a:xfrm>
            <a:off x="912823" y="4713423"/>
            <a:ext cx="348172" cy="461665"/>
          </a:xfrm>
          <a:prstGeom prst="rect">
            <a:avLst/>
          </a:prstGeom>
          <a:noFill/>
        </p:spPr>
        <p:txBody>
          <a:bodyPr wrap="none" rtlCol="0">
            <a:spAutoFit/>
          </a:bodyPr>
          <a:lstStyle/>
          <a:p>
            <a:r>
              <a:rPr lang="en-NZ" sz="2400" b="1" dirty="0"/>
              <a:t>C</a:t>
            </a:r>
          </a:p>
        </p:txBody>
      </p:sp>
      <p:sp>
        <p:nvSpPr>
          <p:cNvPr id="19" name="TextBox 18">
            <a:extLst>
              <a:ext uri="{FF2B5EF4-FFF2-40B4-BE49-F238E27FC236}">
                <a16:creationId xmlns:a16="http://schemas.microsoft.com/office/drawing/2014/main" id="{7FE9303E-21B9-70B8-B342-D2471AE1D83B}"/>
              </a:ext>
            </a:extLst>
          </p:cNvPr>
          <p:cNvSpPr txBox="1"/>
          <p:nvPr/>
        </p:nvSpPr>
        <p:spPr>
          <a:xfrm>
            <a:off x="1570649" y="2835886"/>
            <a:ext cx="1109599" cy="461665"/>
          </a:xfrm>
          <a:prstGeom prst="rect">
            <a:avLst/>
          </a:prstGeom>
          <a:noFill/>
        </p:spPr>
        <p:txBody>
          <a:bodyPr wrap="none" rtlCol="0">
            <a:spAutoFit/>
          </a:bodyPr>
          <a:lstStyle/>
          <a:p>
            <a:r>
              <a:rPr lang="en-NZ" sz="2400" dirty="0"/>
              <a:t>Surplus</a:t>
            </a:r>
          </a:p>
        </p:txBody>
      </p:sp>
      <p:sp>
        <p:nvSpPr>
          <p:cNvPr id="2" name="Footer Placeholder 1">
            <a:extLst>
              <a:ext uri="{FF2B5EF4-FFF2-40B4-BE49-F238E27FC236}">
                <a16:creationId xmlns:a16="http://schemas.microsoft.com/office/drawing/2014/main" id="{C28FFB36-C5B3-C8D1-1212-BC790113365F}"/>
              </a:ext>
            </a:extLst>
          </p:cNvPr>
          <p:cNvSpPr>
            <a:spLocks noGrp="1"/>
          </p:cNvSpPr>
          <p:nvPr>
            <p:ph type="ftr" sz="quarter" idx="11"/>
          </p:nvPr>
        </p:nvSpPr>
        <p:spPr>
          <a:xfrm>
            <a:off x="989958" y="6370565"/>
            <a:ext cx="6297612" cy="365125"/>
          </a:xfrm>
        </p:spPr>
        <p:txBody>
          <a:bodyPr/>
          <a:lstStyle/>
          <a:p>
            <a:r>
              <a:rPr lang="en-US"/>
              <a:t>Geoff Bertram Takaka U3A  December 9 2022</a:t>
            </a:r>
            <a:endParaRPr lang="en-US" dirty="0"/>
          </a:p>
        </p:txBody>
      </p:sp>
      <p:sp>
        <p:nvSpPr>
          <p:cNvPr id="3" name="Slide Number Placeholder 2">
            <a:extLst>
              <a:ext uri="{FF2B5EF4-FFF2-40B4-BE49-F238E27FC236}">
                <a16:creationId xmlns:a16="http://schemas.microsoft.com/office/drawing/2014/main" id="{6B072092-877D-3497-9E9E-68F3CE24DFA9}"/>
              </a:ext>
            </a:extLst>
          </p:cNvPr>
          <p:cNvSpPr>
            <a:spLocks noGrp="1"/>
          </p:cNvSpPr>
          <p:nvPr>
            <p:ph type="sldNum" sz="quarter" idx="12"/>
          </p:nvPr>
        </p:nvSpPr>
        <p:spPr/>
        <p:txBody>
          <a:bodyPr/>
          <a:lstStyle/>
          <a:p>
            <a:fld id="{D57F1E4F-1CFF-5643-939E-217C01CDF565}" type="slidenum">
              <a:rPr lang="en-US" sz="1400" smtClean="0"/>
              <a:pPr/>
              <a:t>42</a:t>
            </a:fld>
            <a:endParaRPr lang="en-US" sz="1400" dirty="0"/>
          </a:p>
        </p:txBody>
      </p:sp>
    </p:spTree>
    <p:extLst>
      <p:ext uri="{BB962C8B-B14F-4D97-AF65-F5344CB8AC3E}">
        <p14:creationId xmlns:p14="http://schemas.microsoft.com/office/powerpoint/2010/main" val="1167598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2D5E9A7-2C87-4B33-9148-B6FD3D5C00A4}"/>
              </a:ext>
            </a:extLst>
          </p:cNvPr>
          <p:cNvSpPr>
            <a:spLocks noGrp="1"/>
          </p:cNvSpPr>
          <p:nvPr>
            <p:ph type="ftr" sz="quarter" idx="11"/>
          </p:nvPr>
        </p:nvSpPr>
        <p:spPr>
          <a:xfrm>
            <a:off x="3030009" y="6404097"/>
            <a:ext cx="6297612" cy="365125"/>
          </a:xfrm>
        </p:spPr>
        <p:txBody>
          <a:bodyPr/>
          <a:lstStyle/>
          <a:p>
            <a:pPr algn="ctr"/>
            <a:r>
              <a:rPr lang="en-US" sz="1100">
                <a:solidFill>
                  <a:schemeClr val="tx1"/>
                </a:solidFill>
              </a:rPr>
              <a:t>Geoff Bertram Takaka U3A  December 9 2022</a:t>
            </a:r>
            <a:endParaRPr lang="en-US" sz="1100" dirty="0">
              <a:solidFill>
                <a:schemeClr val="tx1"/>
              </a:solidFill>
            </a:endParaRPr>
          </a:p>
        </p:txBody>
      </p:sp>
      <p:sp>
        <p:nvSpPr>
          <p:cNvPr id="3" name="Slide Number Placeholder 2">
            <a:extLst>
              <a:ext uri="{FF2B5EF4-FFF2-40B4-BE49-F238E27FC236}">
                <a16:creationId xmlns:a16="http://schemas.microsoft.com/office/drawing/2014/main" id="{B4C0C017-7494-9851-7582-E4A6F1DB50F8}"/>
              </a:ext>
            </a:extLst>
          </p:cNvPr>
          <p:cNvSpPr>
            <a:spLocks noGrp="1"/>
          </p:cNvSpPr>
          <p:nvPr>
            <p:ph type="sldNum" sz="quarter" idx="12"/>
          </p:nvPr>
        </p:nvSpPr>
        <p:spPr/>
        <p:txBody>
          <a:bodyPr/>
          <a:lstStyle/>
          <a:p>
            <a:fld id="{D57F1E4F-1CFF-5643-939E-217C01CDF565}" type="slidenum">
              <a:rPr lang="en-US" smtClean="0"/>
              <a:pPr/>
              <a:t>43</a:t>
            </a:fld>
            <a:endParaRPr lang="en-US" dirty="0"/>
          </a:p>
        </p:txBody>
      </p:sp>
      <p:sp>
        <p:nvSpPr>
          <p:cNvPr id="4" name="Freeform: Shape 3">
            <a:extLst>
              <a:ext uri="{FF2B5EF4-FFF2-40B4-BE49-F238E27FC236}">
                <a16:creationId xmlns:a16="http://schemas.microsoft.com/office/drawing/2014/main" id="{B0450A26-557C-A75E-AA53-6859498EDEFE}"/>
              </a:ext>
            </a:extLst>
          </p:cNvPr>
          <p:cNvSpPr/>
          <p:nvPr/>
        </p:nvSpPr>
        <p:spPr>
          <a:xfrm>
            <a:off x="1203049" y="3853642"/>
            <a:ext cx="3674226" cy="2244437"/>
          </a:xfrm>
          <a:custGeom>
            <a:avLst/>
            <a:gdLst>
              <a:gd name="connsiteX0" fmla="*/ 3657600 w 3674226"/>
              <a:gd name="connsiteY0" fmla="*/ 0 h 2244437"/>
              <a:gd name="connsiteX1" fmla="*/ 3674226 w 3674226"/>
              <a:gd name="connsiteY1" fmla="*/ 2244437 h 2244437"/>
              <a:gd name="connsiteX2" fmla="*/ 16626 w 3674226"/>
              <a:gd name="connsiteY2" fmla="*/ 2244437 h 2244437"/>
              <a:gd name="connsiteX3" fmla="*/ 16626 w 3674226"/>
              <a:gd name="connsiteY3" fmla="*/ 2244437 h 2244437"/>
              <a:gd name="connsiteX4" fmla="*/ 0 w 3674226"/>
              <a:gd name="connsiteY4" fmla="*/ 2094808 h 2244437"/>
              <a:gd name="connsiteX5" fmla="*/ 3657600 w 3674226"/>
              <a:gd name="connsiteY5" fmla="*/ 0 h 2244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74226" h="2244437">
                <a:moveTo>
                  <a:pt x="3657600" y="0"/>
                </a:moveTo>
                <a:lnTo>
                  <a:pt x="3674226" y="2244437"/>
                </a:lnTo>
                <a:lnTo>
                  <a:pt x="16626" y="2244437"/>
                </a:lnTo>
                <a:lnTo>
                  <a:pt x="16626" y="2244437"/>
                </a:lnTo>
                <a:lnTo>
                  <a:pt x="0" y="2094808"/>
                </a:lnTo>
                <a:lnTo>
                  <a:pt x="3657600"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 name="Right Triangle 4">
            <a:extLst>
              <a:ext uri="{FF2B5EF4-FFF2-40B4-BE49-F238E27FC236}">
                <a16:creationId xmlns:a16="http://schemas.microsoft.com/office/drawing/2014/main" id="{D9A40496-7542-46CE-8529-B42393214550}"/>
              </a:ext>
            </a:extLst>
          </p:cNvPr>
          <p:cNvSpPr/>
          <p:nvPr/>
        </p:nvSpPr>
        <p:spPr>
          <a:xfrm rot="10800000" flipH="1">
            <a:off x="1229874" y="3865715"/>
            <a:ext cx="3684080" cy="2060387"/>
          </a:xfrm>
          <a:prstGeom prst="rtTriangl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 name="Title 1">
            <a:extLst>
              <a:ext uri="{FF2B5EF4-FFF2-40B4-BE49-F238E27FC236}">
                <a16:creationId xmlns:a16="http://schemas.microsoft.com/office/drawing/2014/main" id="{89C64EF0-0FCE-E131-8EB5-F8E7989B7679}"/>
              </a:ext>
            </a:extLst>
          </p:cNvPr>
          <p:cNvSpPr txBox="1">
            <a:spLocks/>
          </p:cNvSpPr>
          <p:nvPr/>
        </p:nvSpPr>
        <p:spPr>
          <a:xfrm>
            <a:off x="687593" y="193002"/>
            <a:ext cx="8161128" cy="742913"/>
          </a:xfrm>
          <a:prstGeom prst="rect">
            <a:avLst/>
          </a:prstGeom>
        </p:spPr>
        <p:txBody>
          <a:bodyPr>
            <a:normAutofit fontScale="9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NZ" sz="2800" dirty="0">
                <a:solidFill>
                  <a:schemeClr val="tx1"/>
                </a:solidFill>
              </a:rPr>
              <a:t>Summary: competitive market equilibrium under standard assumptions</a:t>
            </a:r>
          </a:p>
        </p:txBody>
      </p:sp>
      <p:cxnSp>
        <p:nvCxnSpPr>
          <p:cNvPr id="8" name="Straight Connector 7">
            <a:extLst>
              <a:ext uri="{FF2B5EF4-FFF2-40B4-BE49-F238E27FC236}">
                <a16:creationId xmlns:a16="http://schemas.microsoft.com/office/drawing/2014/main" id="{3C19B861-F4D4-0443-821F-D2401F9AEE1D}"/>
              </a:ext>
            </a:extLst>
          </p:cNvPr>
          <p:cNvCxnSpPr/>
          <p:nvPr/>
        </p:nvCxnSpPr>
        <p:spPr>
          <a:xfrm>
            <a:off x="1216461" y="1539838"/>
            <a:ext cx="0" cy="45612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FF8AB81-5D1A-0641-49C5-8A047DBD6C95}"/>
              </a:ext>
            </a:extLst>
          </p:cNvPr>
          <p:cNvCxnSpPr>
            <a:cxnSpLocks/>
          </p:cNvCxnSpPr>
          <p:nvPr/>
        </p:nvCxnSpPr>
        <p:spPr>
          <a:xfrm flipH="1">
            <a:off x="1203049" y="6101081"/>
            <a:ext cx="76146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DD99DF4-A7DA-2AF5-EB49-DB3275E119D7}"/>
              </a:ext>
            </a:extLst>
          </p:cNvPr>
          <p:cNvSpPr txBox="1"/>
          <p:nvPr/>
        </p:nvSpPr>
        <p:spPr>
          <a:xfrm>
            <a:off x="566924" y="1037821"/>
            <a:ext cx="649537" cy="369332"/>
          </a:xfrm>
          <a:prstGeom prst="rect">
            <a:avLst/>
          </a:prstGeom>
          <a:noFill/>
        </p:spPr>
        <p:txBody>
          <a:bodyPr wrap="none" rtlCol="0">
            <a:spAutoFit/>
          </a:bodyPr>
          <a:lstStyle/>
          <a:p>
            <a:r>
              <a:rPr lang="en-NZ" dirty="0"/>
              <a:t>Price</a:t>
            </a:r>
          </a:p>
        </p:txBody>
      </p:sp>
      <p:sp>
        <p:nvSpPr>
          <p:cNvPr id="11" name="TextBox 10">
            <a:extLst>
              <a:ext uri="{FF2B5EF4-FFF2-40B4-BE49-F238E27FC236}">
                <a16:creationId xmlns:a16="http://schemas.microsoft.com/office/drawing/2014/main" id="{3E9F235B-F1D6-614E-AA95-AED65DBF0267}"/>
              </a:ext>
            </a:extLst>
          </p:cNvPr>
          <p:cNvSpPr txBox="1"/>
          <p:nvPr/>
        </p:nvSpPr>
        <p:spPr>
          <a:xfrm>
            <a:off x="8531144" y="6101081"/>
            <a:ext cx="1003288" cy="369332"/>
          </a:xfrm>
          <a:prstGeom prst="rect">
            <a:avLst/>
          </a:prstGeom>
          <a:noFill/>
        </p:spPr>
        <p:txBody>
          <a:bodyPr wrap="none" rtlCol="0">
            <a:spAutoFit/>
          </a:bodyPr>
          <a:lstStyle/>
          <a:p>
            <a:r>
              <a:rPr lang="en-NZ" dirty="0"/>
              <a:t>Quantity</a:t>
            </a:r>
          </a:p>
        </p:txBody>
      </p:sp>
      <p:cxnSp>
        <p:nvCxnSpPr>
          <p:cNvPr id="12" name="Straight Connector 11">
            <a:extLst>
              <a:ext uri="{FF2B5EF4-FFF2-40B4-BE49-F238E27FC236}">
                <a16:creationId xmlns:a16="http://schemas.microsoft.com/office/drawing/2014/main" id="{D89F1CFB-A837-2F88-8092-FCA24A0AEC22}"/>
              </a:ext>
            </a:extLst>
          </p:cNvPr>
          <p:cNvCxnSpPr>
            <a:cxnSpLocks/>
            <a:stCxn id="5" idx="0"/>
          </p:cNvCxnSpPr>
          <p:nvPr/>
        </p:nvCxnSpPr>
        <p:spPr>
          <a:xfrm flipV="1">
            <a:off x="1229874" y="2097280"/>
            <a:ext cx="6852348" cy="382882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ECAD47A-7130-E9CF-8F17-9016D527C359}"/>
              </a:ext>
            </a:extLst>
          </p:cNvPr>
          <p:cNvSpPr txBox="1"/>
          <p:nvPr/>
        </p:nvSpPr>
        <p:spPr>
          <a:xfrm>
            <a:off x="7153141" y="1539838"/>
            <a:ext cx="1729961" cy="400110"/>
          </a:xfrm>
          <a:prstGeom prst="rect">
            <a:avLst/>
          </a:prstGeom>
          <a:noFill/>
        </p:spPr>
        <p:txBody>
          <a:bodyPr wrap="none" rtlCol="0">
            <a:spAutoFit/>
          </a:bodyPr>
          <a:lstStyle/>
          <a:p>
            <a:r>
              <a:rPr lang="en-NZ" sz="2000" b="1" dirty="0">
                <a:solidFill>
                  <a:srgbClr val="FF0000"/>
                </a:solidFill>
              </a:rPr>
              <a:t>Supply curve</a:t>
            </a:r>
          </a:p>
        </p:txBody>
      </p:sp>
      <p:cxnSp>
        <p:nvCxnSpPr>
          <p:cNvPr id="14" name="Straight Connector 13">
            <a:extLst>
              <a:ext uri="{FF2B5EF4-FFF2-40B4-BE49-F238E27FC236}">
                <a16:creationId xmlns:a16="http://schemas.microsoft.com/office/drawing/2014/main" id="{7569D6A1-4D74-FCBE-5A4E-79814143C790}"/>
              </a:ext>
            </a:extLst>
          </p:cNvPr>
          <p:cNvCxnSpPr>
            <a:cxnSpLocks/>
          </p:cNvCxnSpPr>
          <p:nvPr/>
        </p:nvCxnSpPr>
        <p:spPr>
          <a:xfrm>
            <a:off x="1220297" y="1783353"/>
            <a:ext cx="6979669" cy="3986058"/>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72C240C-01A2-FD8B-9BCF-F099858F0596}"/>
              </a:ext>
            </a:extLst>
          </p:cNvPr>
          <p:cNvSpPr txBox="1"/>
          <p:nvPr/>
        </p:nvSpPr>
        <p:spPr>
          <a:xfrm>
            <a:off x="7432421" y="4975860"/>
            <a:ext cx="1906291" cy="400110"/>
          </a:xfrm>
          <a:prstGeom prst="rect">
            <a:avLst/>
          </a:prstGeom>
          <a:noFill/>
        </p:spPr>
        <p:txBody>
          <a:bodyPr wrap="none" rtlCol="0">
            <a:spAutoFit/>
          </a:bodyPr>
          <a:lstStyle/>
          <a:p>
            <a:r>
              <a:rPr lang="en-NZ" sz="2000" b="1" dirty="0">
                <a:solidFill>
                  <a:schemeClr val="accent2">
                    <a:lumMod val="75000"/>
                  </a:schemeClr>
                </a:solidFill>
              </a:rPr>
              <a:t>Demand curve</a:t>
            </a:r>
          </a:p>
        </p:txBody>
      </p:sp>
      <p:cxnSp>
        <p:nvCxnSpPr>
          <p:cNvPr id="16" name="Straight Connector 15">
            <a:extLst>
              <a:ext uri="{FF2B5EF4-FFF2-40B4-BE49-F238E27FC236}">
                <a16:creationId xmlns:a16="http://schemas.microsoft.com/office/drawing/2014/main" id="{70167BF8-9BDB-F425-AE93-A53E95BAE67F}"/>
              </a:ext>
            </a:extLst>
          </p:cNvPr>
          <p:cNvCxnSpPr>
            <a:cxnSpLocks/>
          </p:cNvCxnSpPr>
          <p:nvPr/>
        </p:nvCxnSpPr>
        <p:spPr>
          <a:xfrm flipV="1">
            <a:off x="4877275" y="3875958"/>
            <a:ext cx="0" cy="225652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11EEE91-1B73-F12D-31D8-24864AD3FA82}"/>
              </a:ext>
            </a:extLst>
          </p:cNvPr>
          <p:cNvSpPr txBox="1"/>
          <p:nvPr/>
        </p:nvSpPr>
        <p:spPr>
          <a:xfrm>
            <a:off x="4727044" y="6084139"/>
            <a:ext cx="373820" cy="338554"/>
          </a:xfrm>
          <a:prstGeom prst="rect">
            <a:avLst/>
          </a:prstGeom>
          <a:noFill/>
        </p:spPr>
        <p:txBody>
          <a:bodyPr wrap="none" rtlCol="0">
            <a:spAutoFit/>
          </a:bodyPr>
          <a:lstStyle/>
          <a:p>
            <a:r>
              <a:rPr lang="en-NZ" sz="1600" dirty="0"/>
              <a:t>q*</a:t>
            </a:r>
          </a:p>
        </p:txBody>
      </p:sp>
      <p:cxnSp>
        <p:nvCxnSpPr>
          <p:cNvPr id="18" name="Straight Connector 17">
            <a:extLst>
              <a:ext uri="{FF2B5EF4-FFF2-40B4-BE49-F238E27FC236}">
                <a16:creationId xmlns:a16="http://schemas.microsoft.com/office/drawing/2014/main" id="{A2E4F8CA-1A38-83DA-C3C9-7AC8D4AED6F2}"/>
              </a:ext>
            </a:extLst>
          </p:cNvPr>
          <p:cNvCxnSpPr>
            <a:cxnSpLocks/>
          </p:cNvCxnSpPr>
          <p:nvPr/>
        </p:nvCxnSpPr>
        <p:spPr>
          <a:xfrm flipH="1" flipV="1">
            <a:off x="1143691" y="3859578"/>
            <a:ext cx="3728795" cy="6135"/>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1487EA03-CFFE-9F71-6B95-404E6BA0EF88}"/>
              </a:ext>
            </a:extLst>
          </p:cNvPr>
          <p:cNvSpPr txBox="1"/>
          <p:nvPr/>
        </p:nvSpPr>
        <p:spPr>
          <a:xfrm>
            <a:off x="830920" y="3699438"/>
            <a:ext cx="649537" cy="338554"/>
          </a:xfrm>
          <a:prstGeom prst="rect">
            <a:avLst/>
          </a:prstGeom>
          <a:noFill/>
        </p:spPr>
        <p:txBody>
          <a:bodyPr wrap="square" rtlCol="0">
            <a:spAutoFit/>
          </a:bodyPr>
          <a:lstStyle/>
          <a:p>
            <a:r>
              <a:rPr lang="en-NZ" sz="1600" dirty="0"/>
              <a:t>p*</a:t>
            </a:r>
            <a:endParaRPr lang="en-NZ" sz="1600" baseline="-25000" dirty="0"/>
          </a:p>
        </p:txBody>
      </p:sp>
      <p:sp>
        <p:nvSpPr>
          <p:cNvPr id="20" name="TextBox 19">
            <a:extLst>
              <a:ext uri="{FF2B5EF4-FFF2-40B4-BE49-F238E27FC236}">
                <a16:creationId xmlns:a16="http://schemas.microsoft.com/office/drawing/2014/main" id="{A5266276-C872-7B31-599E-EE169B6020C3}"/>
              </a:ext>
            </a:extLst>
          </p:cNvPr>
          <p:cNvSpPr txBox="1"/>
          <p:nvPr/>
        </p:nvSpPr>
        <p:spPr>
          <a:xfrm>
            <a:off x="2751976" y="5336401"/>
            <a:ext cx="1939698" cy="461665"/>
          </a:xfrm>
          <a:prstGeom prst="rect">
            <a:avLst/>
          </a:prstGeom>
          <a:noFill/>
        </p:spPr>
        <p:txBody>
          <a:bodyPr wrap="none" rtlCol="0">
            <a:spAutoFit/>
          </a:bodyPr>
          <a:lstStyle/>
          <a:p>
            <a:r>
              <a:rPr lang="en-NZ" sz="2400" dirty="0"/>
              <a:t>Cost of supply</a:t>
            </a:r>
          </a:p>
        </p:txBody>
      </p:sp>
      <p:sp>
        <p:nvSpPr>
          <p:cNvPr id="21" name="TextBox 20">
            <a:extLst>
              <a:ext uri="{FF2B5EF4-FFF2-40B4-BE49-F238E27FC236}">
                <a16:creationId xmlns:a16="http://schemas.microsoft.com/office/drawing/2014/main" id="{BAB18D30-943F-17AF-9424-F4694DCA9AD3}"/>
              </a:ext>
            </a:extLst>
          </p:cNvPr>
          <p:cNvSpPr txBox="1"/>
          <p:nvPr/>
        </p:nvSpPr>
        <p:spPr>
          <a:xfrm>
            <a:off x="1267198" y="4137332"/>
            <a:ext cx="2295693" cy="461665"/>
          </a:xfrm>
          <a:prstGeom prst="rect">
            <a:avLst/>
          </a:prstGeom>
          <a:noFill/>
        </p:spPr>
        <p:txBody>
          <a:bodyPr wrap="none" rtlCol="0">
            <a:spAutoFit/>
          </a:bodyPr>
          <a:lstStyle/>
          <a:p>
            <a:r>
              <a:rPr lang="en-NZ" sz="2400" dirty="0"/>
              <a:t>Producer surplus</a:t>
            </a:r>
          </a:p>
        </p:txBody>
      </p:sp>
    </p:spTree>
    <p:extLst>
      <p:ext uri="{BB962C8B-B14F-4D97-AF65-F5344CB8AC3E}">
        <p14:creationId xmlns:p14="http://schemas.microsoft.com/office/powerpoint/2010/main" val="117266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ight Triangle 6">
            <a:extLst>
              <a:ext uri="{FF2B5EF4-FFF2-40B4-BE49-F238E27FC236}">
                <a16:creationId xmlns:a16="http://schemas.microsoft.com/office/drawing/2014/main" id="{06B7F921-0BF6-1DED-D52B-5B28AB7FDB8E}"/>
              </a:ext>
            </a:extLst>
          </p:cNvPr>
          <p:cNvSpPr/>
          <p:nvPr/>
        </p:nvSpPr>
        <p:spPr>
          <a:xfrm flipH="1">
            <a:off x="4868708" y="2968238"/>
            <a:ext cx="1507778" cy="3032588"/>
          </a:xfrm>
          <a:prstGeom prst="rtTriangl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0" name="Freeform: Shape 49">
            <a:extLst>
              <a:ext uri="{FF2B5EF4-FFF2-40B4-BE49-F238E27FC236}">
                <a16:creationId xmlns:a16="http://schemas.microsoft.com/office/drawing/2014/main" id="{0D9B920B-2704-E70F-D56B-342EB56D1148}"/>
              </a:ext>
            </a:extLst>
          </p:cNvPr>
          <p:cNvSpPr/>
          <p:nvPr/>
        </p:nvSpPr>
        <p:spPr>
          <a:xfrm>
            <a:off x="2094213" y="2884047"/>
            <a:ext cx="4324841" cy="3098290"/>
          </a:xfrm>
          <a:custGeom>
            <a:avLst/>
            <a:gdLst>
              <a:gd name="connsiteX0" fmla="*/ 9144 w 4873752"/>
              <a:gd name="connsiteY0" fmla="*/ 0 h 2267712"/>
              <a:gd name="connsiteX1" fmla="*/ 4873752 w 4873752"/>
              <a:gd name="connsiteY1" fmla="*/ 18288 h 2267712"/>
              <a:gd name="connsiteX2" fmla="*/ 3145536 w 4873752"/>
              <a:gd name="connsiteY2" fmla="*/ 2267712 h 2267712"/>
              <a:gd name="connsiteX3" fmla="*/ 0 w 4873752"/>
              <a:gd name="connsiteY3" fmla="*/ 2267712 h 2267712"/>
              <a:gd name="connsiteX4" fmla="*/ 9144 w 4873752"/>
              <a:gd name="connsiteY4" fmla="*/ 0 h 226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3752" h="2267712">
                <a:moveTo>
                  <a:pt x="9144" y="0"/>
                </a:moveTo>
                <a:lnTo>
                  <a:pt x="4873752" y="18288"/>
                </a:lnTo>
                <a:lnTo>
                  <a:pt x="3145536" y="2267712"/>
                </a:lnTo>
                <a:lnTo>
                  <a:pt x="0" y="2267712"/>
                </a:lnTo>
                <a:lnTo>
                  <a:pt x="9144" y="0"/>
                </a:lnTo>
                <a:close/>
              </a:path>
            </a:pathLst>
          </a:custGeom>
          <a:solidFill>
            <a:srgbClr val="ABDB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a:extLst>
              <a:ext uri="{FF2B5EF4-FFF2-40B4-BE49-F238E27FC236}">
                <a16:creationId xmlns:a16="http://schemas.microsoft.com/office/drawing/2014/main" id="{C80D2F3C-35E2-5E38-A4C9-B503D04D8ABC}"/>
              </a:ext>
            </a:extLst>
          </p:cNvPr>
          <p:cNvSpPr>
            <a:spLocks noGrp="1"/>
          </p:cNvSpPr>
          <p:nvPr>
            <p:ph type="title"/>
          </p:nvPr>
        </p:nvSpPr>
        <p:spPr>
          <a:xfrm>
            <a:off x="837678" y="42733"/>
            <a:ext cx="10068447" cy="923330"/>
          </a:xfrm>
          <a:solidFill>
            <a:schemeClr val="bg1"/>
          </a:solidFill>
        </p:spPr>
        <p:txBody>
          <a:bodyPr>
            <a:noAutofit/>
          </a:bodyPr>
          <a:lstStyle/>
          <a:p>
            <a:pPr algn="ctr"/>
            <a:r>
              <a:rPr lang="en-US" sz="2400" dirty="0">
                <a:solidFill>
                  <a:schemeClr val="tx1"/>
                </a:solidFill>
              </a:rPr>
              <a:t>The New Zealand electricity wholesale market has a distinctive (short-run) supply curve and a very steep demand curve</a:t>
            </a:r>
            <a:endParaRPr lang="en-NZ" sz="2400" dirty="0">
              <a:solidFill>
                <a:schemeClr val="tx1"/>
              </a:solidFill>
            </a:endParaRPr>
          </a:p>
        </p:txBody>
      </p:sp>
      <p:cxnSp>
        <p:nvCxnSpPr>
          <p:cNvPr id="5" name="Straight Connector 4">
            <a:extLst>
              <a:ext uri="{FF2B5EF4-FFF2-40B4-BE49-F238E27FC236}">
                <a16:creationId xmlns:a16="http://schemas.microsoft.com/office/drawing/2014/main" id="{303408B3-E913-0539-3496-6299B49CD5F9}"/>
              </a:ext>
            </a:extLst>
          </p:cNvPr>
          <p:cNvCxnSpPr/>
          <p:nvPr/>
        </p:nvCxnSpPr>
        <p:spPr>
          <a:xfrm>
            <a:off x="2084832" y="1399032"/>
            <a:ext cx="0" cy="4581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E01EE6D-46BC-99B0-CC4A-45A467973D37}"/>
              </a:ext>
            </a:extLst>
          </p:cNvPr>
          <p:cNvCxnSpPr>
            <a:cxnSpLocks/>
          </p:cNvCxnSpPr>
          <p:nvPr/>
        </p:nvCxnSpPr>
        <p:spPr>
          <a:xfrm flipH="1">
            <a:off x="2103120" y="5967984"/>
            <a:ext cx="79400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C8049CD-C6EF-4B93-6001-9777A8EE9FAA}"/>
              </a:ext>
            </a:extLst>
          </p:cNvPr>
          <p:cNvSpPr txBox="1"/>
          <p:nvPr/>
        </p:nvSpPr>
        <p:spPr>
          <a:xfrm>
            <a:off x="7444671" y="5996691"/>
            <a:ext cx="3461454" cy="369332"/>
          </a:xfrm>
          <a:prstGeom prst="rect">
            <a:avLst/>
          </a:prstGeom>
          <a:solidFill>
            <a:schemeClr val="bg1"/>
          </a:solidFill>
        </p:spPr>
        <p:txBody>
          <a:bodyPr wrap="square" rtlCol="0">
            <a:spAutoFit/>
          </a:bodyPr>
          <a:lstStyle/>
          <a:p>
            <a:r>
              <a:rPr lang="en-US" dirty="0"/>
              <a:t>Quantity (e.g. MWh) per period</a:t>
            </a:r>
            <a:endParaRPr lang="en-NZ" dirty="0"/>
          </a:p>
        </p:txBody>
      </p:sp>
      <p:sp>
        <p:nvSpPr>
          <p:cNvPr id="9" name="TextBox 8">
            <a:extLst>
              <a:ext uri="{FF2B5EF4-FFF2-40B4-BE49-F238E27FC236}">
                <a16:creationId xmlns:a16="http://schemas.microsoft.com/office/drawing/2014/main" id="{11D89F09-0337-51C2-311C-85F77757103F}"/>
              </a:ext>
            </a:extLst>
          </p:cNvPr>
          <p:cNvSpPr txBox="1"/>
          <p:nvPr/>
        </p:nvSpPr>
        <p:spPr>
          <a:xfrm>
            <a:off x="918166" y="998048"/>
            <a:ext cx="1344887" cy="646331"/>
          </a:xfrm>
          <a:prstGeom prst="rect">
            <a:avLst/>
          </a:prstGeom>
          <a:noFill/>
        </p:spPr>
        <p:txBody>
          <a:bodyPr wrap="square" rtlCol="0">
            <a:spAutoFit/>
          </a:bodyPr>
          <a:lstStyle/>
          <a:p>
            <a:pPr algn="ctr"/>
            <a:r>
              <a:rPr lang="en-US" dirty="0"/>
              <a:t>Price (e.g. $ per </a:t>
            </a:r>
            <a:r>
              <a:rPr lang="en-US" dirty="0" err="1"/>
              <a:t>Mwh</a:t>
            </a:r>
            <a:r>
              <a:rPr lang="en-US" dirty="0"/>
              <a:t>)</a:t>
            </a:r>
            <a:endParaRPr lang="en-NZ" dirty="0"/>
          </a:p>
        </p:txBody>
      </p:sp>
      <p:cxnSp>
        <p:nvCxnSpPr>
          <p:cNvPr id="11" name="Straight Connector 10">
            <a:extLst>
              <a:ext uri="{FF2B5EF4-FFF2-40B4-BE49-F238E27FC236}">
                <a16:creationId xmlns:a16="http://schemas.microsoft.com/office/drawing/2014/main" id="{C02ADD61-8EDC-1481-07D2-35185759ECB3}"/>
              </a:ext>
            </a:extLst>
          </p:cNvPr>
          <p:cNvCxnSpPr>
            <a:cxnSpLocks/>
          </p:cNvCxnSpPr>
          <p:nvPr/>
        </p:nvCxnSpPr>
        <p:spPr>
          <a:xfrm>
            <a:off x="6230728" y="890015"/>
            <a:ext cx="422217" cy="4787144"/>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840CB7E-C7E6-7AAD-4CFF-37638E9CC628}"/>
              </a:ext>
            </a:extLst>
          </p:cNvPr>
          <p:cNvCxnSpPr>
            <a:cxnSpLocks/>
          </p:cNvCxnSpPr>
          <p:nvPr/>
        </p:nvCxnSpPr>
        <p:spPr>
          <a:xfrm flipV="1">
            <a:off x="4879561" y="966063"/>
            <a:ext cx="2465921" cy="500192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C82C05D-D814-7D55-FD21-CECA1FFE94C1}"/>
              </a:ext>
            </a:extLst>
          </p:cNvPr>
          <p:cNvSpPr txBox="1"/>
          <p:nvPr/>
        </p:nvSpPr>
        <p:spPr>
          <a:xfrm>
            <a:off x="7356335" y="1074683"/>
            <a:ext cx="1385187" cy="369332"/>
          </a:xfrm>
          <a:prstGeom prst="rect">
            <a:avLst/>
          </a:prstGeom>
          <a:noFill/>
        </p:spPr>
        <p:txBody>
          <a:bodyPr wrap="none" rtlCol="0">
            <a:spAutoFit/>
          </a:bodyPr>
          <a:lstStyle/>
          <a:p>
            <a:r>
              <a:rPr lang="en-US" dirty="0"/>
              <a:t>Supply curve</a:t>
            </a:r>
            <a:endParaRPr lang="en-NZ" dirty="0"/>
          </a:p>
        </p:txBody>
      </p:sp>
      <p:sp>
        <p:nvSpPr>
          <p:cNvPr id="16" name="TextBox 15">
            <a:extLst>
              <a:ext uri="{FF2B5EF4-FFF2-40B4-BE49-F238E27FC236}">
                <a16:creationId xmlns:a16="http://schemas.microsoft.com/office/drawing/2014/main" id="{A1B84D54-C9BA-A064-E891-D8EF1BF2AAEE}"/>
              </a:ext>
            </a:extLst>
          </p:cNvPr>
          <p:cNvSpPr txBox="1"/>
          <p:nvPr/>
        </p:nvSpPr>
        <p:spPr>
          <a:xfrm>
            <a:off x="6696846" y="5358618"/>
            <a:ext cx="1553502" cy="369332"/>
          </a:xfrm>
          <a:prstGeom prst="rect">
            <a:avLst/>
          </a:prstGeom>
          <a:noFill/>
        </p:spPr>
        <p:txBody>
          <a:bodyPr wrap="none" rtlCol="0">
            <a:spAutoFit/>
          </a:bodyPr>
          <a:lstStyle/>
          <a:p>
            <a:r>
              <a:rPr lang="en-US" dirty="0"/>
              <a:t>Demand curve</a:t>
            </a:r>
            <a:endParaRPr lang="en-NZ" dirty="0"/>
          </a:p>
        </p:txBody>
      </p:sp>
      <p:cxnSp>
        <p:nvCxnSpPr>
          <p:cNvPr id="18" name="Straight Connector 17">
            <a:extLst>
              <a:ext uri="{FF2B5EF4-FFF2-40B4-BE49-F238E27FC236}">
                <a16:creationId xmlns:a16="http://schemas.microsoft.com/office/drawing/2014/main" id="{B754FA67-5EBA-C491-2BD5-E17B2A426426}"/>
              </a:ext>
            </a:extLst>
          </p:cNvPr>
          <p:cNvCxnSpPr>
            <a:cxnSpLocks/>
          </p:cNvCxnSpPr>
          <p:nvPr/>
        </p:nvCxnSpPr>
        <p:spPr>
          <a:xfrm flipH="1" flipV="1">
            <a:off x="2094213" y="2881296"/>
            <a:ext cx="4274038" cy="2066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2706DECF-08D6-F12C-AEA8-3261351CF4F3}"/>
              </a:ext>
            </a:extLst>
          </p:cNvPr>
          <p:cNvSpPr txBox="1"/>
          <p:nvPr/>
        </p:nvSpPr>
        <p:spPr>
          <a:xfrm>
            <a:off x="286930" y="2559673"/>
            <a:ext cx="1344886" cy="923330"/>
          </a:xfrm>
          <a:prstGeom prst="rect">
            <a:avLst/>
          </a:prstGeom>
          <a:noFill/>
        </p:spPr>
        <p:txBody>
          <a:bodyPr wrap="square" rtlCol="0">
            <a:spAutoFit/>
          </a:bodyPr>
          <a:lstStyle/>
          <a:p>
            <a:pPr algn="ctr"/>
            <a:r>
              <a:rPr lang="en-US" dirty="0"/>
              <a:t>Market-clearing price</a:t>
            </a:r>
            <a:endParaRPr lang="en-NZ" dirty="0"/>
          </a:p>
        </p:txBody>
      </p:sp>
      <p:sp>
        <p:nvSpPr>
          <p:cNvPr id="20" name="TextBox 19">
            <a:extLst>
              <a:ext uri="{FF2B5EF4-FFF2-40B4-BE49-F238E27FC236}">
                <a16:creationId xmlns:a16="http://schemas.microsoft.com/office/drawing/2014/main" id="{DB8039B1-2328-D1E1-3B93-A136BAF2E99B}"/>
              </a:ext>
            </a:extLst>
          </p:cNvPr>
          <p:cNvSpPr txBox="1"/>
          <p:nvPr/>
        </p:nvSpPr>
        <p:spPr>
          <a:xfrm>
            <a:off x="1721284" y="2718554"/>
            <a:ext cx="381836" cy="369332"/>
          </a:xfrm>
          <a:prstGeom prst="rect">
            <a:avLst/>
          </a:prstGeom>
          <a:noFill/>
        </p:spPr>
        <p:txBody>
          <a:bodyPr wrap="none" rtlCol="0">
            <a:spAutoFit/>
          </a:bodyPr>
          <a:lstStyle/>
          <a:p>
            <a:r>
              <a:rPr lang="en-US" dirty="0" err="1"/>
              <a:t>p</a:t>
            </a:r>
            <a:r>
              <a:rPr lang="en-US" baseline="-25000" dirty="0" err="1"/>
              <a:t>E</a:t>
            </a:r>
            <a:endParaRPr lang="en-NZ" baseline="-25000" dirty="0"/>
          </a:p>
        </p:txBody>
      </p:sp>
      <p:sp>
        <p:nvSpPr>
          <p:cNvPr id="21" name="Arrow: Right 20">
            <a:extLst>
              <a:ext uri="{FF2B5EF4-FFF2-40B4-BE49-F238E27FC236}">
                <a16:creationId xmlns:a16="http://schemas.microsoft.com/office/drawing/2014/main" id="{102D09A5-A0EF-BF8C-F42B-4004E9FA7AA6}"/>
              </a:ext>
            </a:extLst>
          </p:cNvPr>
          <p:cNvSpPr/>
          <p:nvPr/>
        </p:nvSpPr>
        <p:spPr>
          <a:xfrm>
            <a:off x="1428441" y="2816352"/>
            <a:ext cx="290605" cy="22860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24" name="Straight Connector 23">
            <a:extLst>
              <a:ext uri="{FF2B5EF4-FFF2-40B4-BE49-F238E27FC236}">
                <a16:creationId xmlns:a16="http://schemas.microsoft.com/office/drawing/2014/main" id="{85054204-FCFC-9673-6C3E-D044096235B6}"/>
              </a:ext>
            </a:extLst>
          </p:cNvPr>
          <p:cNvCxnSpPr>
            <a:cxnSpLocks/>
          </p:cNvCxnSpPr>
          <p:nvPr/>
        </p:nvCxnSpPr>
        <p:spPr>
          <a:xfrm>
            <a:off x="6376980" y="2918460"/>
            <a:ext cx="0" cy="3049524"/>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46A14DB6-0C3B-D763-7116-D70E65BF44DF}"/>
              </a:ext>
            </a:extLst>
          </p:cNvPr>
          <p:cNvSpPr txBox="1"/>
          <p:nvPr/>
        </p:nvSpPr>
        <p:spPr>
          <a:xfrm>
            <a:off x="5275719" y="6164842"/>
            <a:ext cx="2257403" cy="646331"/>
          </a:xfrm>
          <a:prstGeom prst="rect">
            <a:avLst/>
          </a:prstGeom>
          <a:noFill/>
        </p:spPr>
        <p:txBody>
          <a:bodyPr wrap="square" rtlCol="0">
            <a:spAutoFit/>
          </a:bodyPr>
          <a:lstStyle/>
          <a:p>
            <a:pPr algn="ctr"/>
            <a:r>
              <a:rPr lang="en-US" dirty="0"/>
              <a:t>Market-clearing quantity</a:t>
            </a:r>
            <a:endParaRPr lang="en-NZ" dirty="0"/>
          </a:p>
        </p:txBody>
      </p:sp>
      <p:sp>
        <p:nvSpPr>
          <p:cNvPr id="29" name="TextBox 28">
            <a:extLst>
              <a:ext uri="{FF2B5EF4-FFF2-40B4-BE49-F238E27FC236}">
                <a16:creationId xmlns:a16="http://schemas.microsoft.com/office/drawing/2014/main" id="{08FD6F63-B683-B455-E74D-840BD3B59E62}"/>
              </a:ext>
            </a:extLst>
          </p:cNvPr>
          <p:cNvSpPr txBox="1"/>
          <p:nvPr/>
        </p:nvSpPr>
        <p:spPr>
          <a:xfrm>
            <a:off x="6213503" y="5918182"/>
            <a:ext cx="381836" cy="369332"/>
          </a:xfrm>
          <a:prstGeom prst="rect">
            <a:avLst/>
          </a:prstGeom>
          <a:noFill/>
        </p:spPr>
        <p:txBody>
          <a:bodyPr wrap="none" rtlCol="0">
            <a:spAutoFit/>
          </a:bodyPr>
          <a:lstStyle/>
          <a:p>
            <a:r>
              <a:rPr lang="en-NZ" dirty="0" err="1"/>
              <a:t>q</a:t>
            </a:r>
            <a:r>
              <a:rPr lang="en-NZ" baseline="-25000" dirty="0" err="1"/>
              <a:t>E</a:t>
            </a:r>
            <a:endParaRPr lang="en-NZ" baseline="-25000" dirty="0"/>
          </a:p>
        </p:txBody>
      </p:sp>
      <p:cxnSp>
        <p:nvCxnSpPr>
          <p:cNvPr id="36" name="Straight Connector 35">
            <a:extLst>
              <a:ext uri="{FF2B5EF4-FFF2-40B4-BE49-F238E27FC236}">
                <a16:creationId xmlns:a16="http://schemas.microsoft.com/office/drawing/2014/main" id="{EF9228CF-C2DB-6DCB-DEC4-2A32165B4F9A}"/>
              </a:ext>
            </a:extLst>
          </p:cNvPr>
          <p:cNvCxnSpPr>
            <a:cxnSpLocks/>
          </p:cNvCxnSpPr>
          <p:nvPr/>
        </p:nvCxnSpPr>
        <p:spPr>
          <a:xfrm>
            <a:off x="2103120" y="5967984"/>
            <a:ext cx="279425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4583A299-CB49-646F-F680-E134D523B0AE}"/>
              </a:ext>
            </a:extLst>
          </p:cNvPr>
          <p:cNvSpPr txBox="1"/>
          <p:nvPr/>
        </p:nvSpPr>
        <p:spPr>
          <a:xfrm>
            <a:off x="7630176" y="2020952"/>
            <a:ext cx="2250860" cy="1200329"/>
          </a:xfrm>
          <a:prstGeom prst="rect">
            <a:avLst/>
          </a:prstGeom>
          <a:noFill/>
        </p:spPr>
        <p:txBody>
          <a:bodyPr wrap="square" rtlCol="0">
            <a:spAutoFit/>
          </a:bodyPr>
          <a:lstStyle/>
          <a:p>
            <a:pPr algn="ctr"/>
            <a:r>
              <a:rPr lang="en-NZ" dirty="0"/>
              <a:t>Supply-price is the marginal cost of supplying the last unit of quantity</a:t>
            </a:r>
          </a:p>
        </p:txBody>
      </p:sp>
      <p:sp>
        <p:nvSpPr>
          <p:cNvPr id="51" name="TextBox 50">
            <a:extLst>
              <a:ext uri="{FF2B5EF4-FFF2-40B4-BE49-F238E27FC236}">
                <a16:creationId xmlns:a16="http://schemas.microsoft.com/office/drawing/2014/main" id="{692080BB-7805-5B2C-22DC-236A9EE70A65}"/>
              </a:ext>
            </a:extLst>
          </p:cNvPr>
          <p:cNvSpPr txBox="1"/>
          <p:nvPr/>
        </p:nvSpPr>
        <p:spPr>
          <a:xfrm>
            <a:off x="2996783" y="3858006"/>
            <a:ext cx="1849737" cy="369332"/>
          </a:xfrm>
          <a:prstGeom prst="rect">
            <a:avLst/>
          </a:prstGeom>
          <a:noFill/>
        </p:spPr>
        <p:txBody>
          <a:bodyPr wrap="none" rtlCol="0">
            <a:spAutoFit/>
          </a:bodyPr>
          <a:lstStyle/>
          <a:p>
            <a:r>
              <a:rPr lang="en-NZ" dirty="0"/>
              <a:t>Operating surplus</a:t>
            </a:r>
          </a:p>
        </p:txBody>
      </p:sp>
      <p:cxnSp>
        <p:nvCxnSpPr>
          <p:cNvPr id="17" name="Straight Arrow Connector 16">
            <a:extLst>
              <a:ext uri="{FF2B5EF4-FFF2-40B4-BE49-F238E27FC236}">
                <a16:creationId xmlns:a16="http://schemas.microsoft.com/office/drawing/2014/main" id="{AB0297BC-9A61-541C-0313-06ABAA1D3088}"/>
              </a:ext>
            </a:extLst>
          </p:cNvPr>
          <p:cNvCxnSpPr>
            <a:endCxn id="15" idx="2"/>
          </p:cNvCxnSpPr>
          <p:nvPr/>
        </p:nvCxnSpPr>
        <p:spPr>
          <a:xfrm flipH="1" flipV="1">
            <a:off x="8048929" y="1444015"/>
            <a:ext cx="440420" cy="6570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Footer Placeholder 21">
            <a:extLst>
              <a:ext uri="{FF2B5EF4-FFF2-40B4-BE49-F238E27FC236}">
                <a16:creationId xmlns:a16="http://schemas.microsoft.com/office/drawing/2014/main" id="{64D31814-DC1C-92F1-1CB5-108DD893A35A}"/>
              </a:ext>
            </a:extLst>
          </p:cNvPr>
          <p:cNvSpPr>
            <a:spLocks noGrp="1"/>
          </p:cNvSpPr>
          <p:nvPr>
            <p:ph type="ftr" sz="quarter" idx="11"/>
          </p:nvPr>
        </p:nvSpPr>
        <p:spPr>
          <a:xfrm>
            <a:off x="686681" y="6492875"/>
            <a:ext cx="6297612" cy="365125"/>
          </a:xfrm>
        </p:spPr>
        <p:txBody>
          <a:bodyPr/>
          <a:lstStyle/>
          <a:p>
            <a:r>
              <a:rPr lang="en-US"/>
              <a:t>Geoff Bertram Takaka U3A  December 9 2022</a:t>
            </a:r>
            <a:endParaRPr lang="en-US" dirty="0"/>
          </a:p>
        </p:txBody>
      </p:sp>
      <p:sp>
        <p:nvSpPr>
          <p:cNvPr id="23" name="Slide Number Placeholder 22">
            <a:extLst>
              <a:ext uri="{FF2B5EF4-FFF2-40B4-BE49-F238E27FC236}">
                <a16:creationId xmlns:a16="http://schemas.microsoft.com/office/drawing/2014/main" id="{9C72FE35-FE56-1F50-0A64-74328809AA52}"/>
              </a:ext>
            </a:extLst>
          </p:cNvPr>
          <p:cNvSpPr>
            <a:spLocks noGrp="1"/>
          </p:cNvSpPr>
          <p:nvPr>
            <p:ph type="sldNum" sz="quarter" idx="12"/>
          </p:nvPr>
        </p:nvSpPr>
        <p:spPr/>
        <p:txBody>
          <a:bodyPr/>
          <a:lstStyle/>
          <a:p>
            <a:fld id="{D57F1E4F-1CFF-5643-939E-217C01CDF565}" type="slidenum">
              <a:rPr lang="en-US" smtClean="0"/>
              <a:pPr/>
              <a:t>44</a:t>
            </a:fld>
            <a:endParaRPr lang="en-US" dirty="0"/>
          </a:p>
        </p:txBody>
      </p:sp>
      <p:cxnSp>
        <p:nvCxnSpPr>
          <p:cNvPr id="14" name="Straight Arrow Connector 13">
            <a:extLst>
              <a:ext uri="{FF2B5EF4-FFF2-40B4-BE49-F238E27FC236}">
                <a16:creationId xmlns:a16="http://schemas.microsoft.com/office/drawing/2014/main" id="{D981DD26-54BE-22BC-5E58-6B2DF77838F2}"/>
              </a:ext>
            </a:extLst>
          </p:cNvPr>
          <p:cNvCxnSpPr/>
          <p:nvPr/>
        </p:nvCxnSpPr>
        <p:spPr>
          <a:xfrm>
            <a:off x="2103120" y="6164842"/>
            <a:ext cx="2776441" cy="0"/>
          </a:xfrm>
          <a:prstGeom prst="straightConnector1">
            <a:avLst/>
          </a:prstGeom>
          <a:ln w="38100">
            <a:solidFill>
              <a:schemeClr val="tx1"/>
            </a:solidFill>
            <a:headEnd type="triangle"/>
            <a:tailEnd type="arrow"/>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0EA62C94-A122-6378-F038-7206B8135280}"/>
              </a:ext>
            </a:extLst>
          </p:cNvPr>
          <p:cNvSpPr txBox="1"/>
          <p:nvPr/>
        </p:nvSpPr>
        <p:spPr>
          <a:xfrm>
            <a:off x="2823507" y="6157466"/>
            <a:ext cx="1186543" cy="369332"/>
          </a:xfrm>
          <a:prstGeom prst="rect">
            <a:avLst/>
          </a:prstGeom>
          <a:noFill/>
        </p:spPr>
        <p:txBody>
          <a:bodyPr wrap="none" rtlCol="0">
            <a:spAutoFit/>
          </a:bodyPr>
          <a:lstStyle/>
          <a:p>
            <a:r>
              <a:rPr lang="en-NZ" dirty="0"/>
              <a:t>Old hydro</a:t>
            </a:r>
          </a:p>
        </p:txBody>
      </p:sp>
    </p:spTree>
    <p:extLst>
      <p:ext uri="{BB962C8B-B14F-4D97-AF65-F5344CB8AC3E}">
        <p14:creationId xmlns:p14="http://schemas.microsoft.com/office/powerpoint/2010/main" val="2064726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descr="bidstack-wairau-2003-04-14_period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B7C06668-D12D-048A-BA6C-F154991D9BA7}"/>
              </a:ext>
            </a:extLst>
          </p:cNvPr>
          <p:cNvSpPr>
            <a:spLocks noGrp="1"/>
          </p:cNvSpPr>
          <p:nvPr>
            <p:ph type="sldNum" sz="quarter" idx="12"/>
          </p:nvPr>
        </p:nvSpPr>
        <p:spPr/>
        <p:txBody>
          <a:bodyPr/>
          <a:lstStyle/>
          <a:p>
            <a:fld id="{D57F1E4F-1CFF-5643-939E-217C01CDF565}" type="slidenum">
              <a:rPr lang="en-US" smtClean="0"/>
              <a:pPr/>
              <a:t>45</a:t>
            </a:fld>
            <a:endParaRPr lang="en-US" dirty="0"/>
          </a:p>
        </p:txBody>
      </p:sp>
      <p:sp>
        <p:nvSpPr>
          <p:cNvPr id="5" name="TextBox 4">
            <a:extLst>
              <a:ext uri="{FF2B5EF4-FFF2-40B4-BE49-F238E27FC236}">
                <a16:creationId xmlns:a16="http://schemas.microsoft.com/office/drawing/2014/main" id="{305C5A07-D0BC-D3CD-07A4-380AA22FC0FC}"/>
              </a:ext>
            </a:extLst>
          </p:cNvPr>
          <p:cNvSpPr txBox="1"/>
          <p:nvPr/>
        </p:nvSpPr>
        <p:spPr>
          <a:xfrm>
            <a:off x="2381250" y="4467225"/>
            <a:ext cx="1367682" cy="369332"/>
          </a:xfrm>
          <a:prstGeom prst="rect">
            <a:avLst/>
          </a:prstGeom>
          <a:noFill/>
        </p:spPr>
        <p:txBody>
          <a:bodyPr wrap="none" rtlCol="0">
            <a:spAutoFit/>
          </a:bodyPr>
          <a:lstStyle/>
          <a:p>
            <a:r>
              <a:rPr lang="en-NZ" dirty="0"/>
              <a:t>6.00-6.30am</a:t>
            </a:r>
          </a:p>
        </p:txBody>
      </p:sp>
    </p:spTree>
    <p:extLst>
      <p:ext uri="{BB962C8B-B14F-4D97-AF65-F5344CB8AC3E}">
        <p14:creationId xmlns:p14="http://schemas.microsoft.com/office/powerpoint/2010/main" val="31931975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bidstack-wairau-2003-04-14_period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72455463-39A8-1898-27A5-9251A8033407}"/>
              </a:ext>
            </a:extLst>
          </p:cNvPr>
          <p:cNvSpPr>
            <a:spLocks noGrp="1"/>
          </p:cNvSpPr>
          <p:nvPr>
            <p:ph type="sldNum" sz="quarter" idx="12"/>
          </p:nvPr>
        </p:nvSpPr>
        <p:spPr/>
        <p:txBody>
          <a:bodyPr/>
          <a:lstStyle/>
          <a:p>
            <a:fld id="{D57F1E4F-1CFF-5643-939E-217C01CDF565}" type="slidenum">
              <a:rPr lang="en-US" smtClean="0"/>
              <a:pPr/>
              <a:t>46</a:t>
            </a:fld>
            <a:endParaRPr lang="en-US" dirty="0"/>
          </a:p>
        </p:txBody>
      </p:sp>
      <p:sp>
        <p:nvSpPr>
          <p:cNvPr id="5" name="TextBox 4">
            <a:extLst>
              <a:ext uri="{FF2B5EF4-FFF2-40B4-BE49-F238E27FC236}">
                <a16:creationId xmlns:a16="http://schemas.microsoft.com/office/drawing/2014/main" id="{31899FCF-AAAA-C30F-D0F2-1A46A3F4F32A}"/>
              </a:ext>
            </a:extLst>
          </p:cNvPr>
          <p:cNvSpPr txBox="1"/>
          <p:nvPr/>
        </p:nvSpPr>
        <p:spPr>
          <a:xfrm>
            <a:off x="2381250" y="4467225"/>
            <a:ext cx="1484702" cy="369332"/>
          </a:xfrm>
          <a:prstGeom prst="rect">
            <a:avLst/>
          </a:prstGeom>
          <a:noFill/>
        </p:spPr>
        <p:txBody>
          <a:bodyPr wrap="none" rtlCol="0">
            <a:spAutoFit/>
          </a:bodyPr>
          <a:lstStyle/>
          <a:p>
            <a:r>
              <a:rPr lang="en-NZ" dirty="0"/>
              <a:t>6.30-7.00am</a:t>
            </a:r>
          </a:p>
        </p:txBody>
      </p:sp>
    </p:spTree>
    <p:extLst>
      <p:ext uri="{BB962C8B-B14F-4D97-AF65-F5344CB8AC3E}">
        <p14:creationId xmlns:p14="http://schemas.microsoft.com/office/powerpoint/2010/main" val="15469838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bidstack-wairau-2003-04-14_period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7F53D099-DDE5-41DB-95E8-207EC1D55DF3}"/>
              </a:ext>
            </a:extLst>
          </p:cNvPr>
          <p:cNvSpPr>
            <a:spLocks noGrp="1"/>
          </p:cNvSpPr>
          <p:nvPr>
            <p:ph type="sldNum" sz="quarter" idx="12"/>
          </p:nvPr>
        </p:nvSpPr>
        <p:spPr/>
        <p:txBody>
          <a:bodyPr/>
          <a:lstStyle/>
          <a:p>
            <a:fld id="{D57F1E4F-1CFF-5643-939E-217C01CDF565}" type="slidenum">
              <a:rPr lang="en-US" smtClean="0"/>
              <a:pPr/>
              <a:t>47</a:t>
            </a:fld>
            <a:endParaRPr lang="en-US" dirty="0"/>
          </a:p>
        </p:txBody>
      </p:sp>
      <p:sp>
        <p:nvSpPr>
          <p:cNvPr id="4" name="TextBox 3">
            <a:extLst>
              <a:ext uri="{FF2B5EF4-FFF2-40B4-BE49-F238E27FC236}">
                <a16:creationId xmlns:a16="http://schemas.microsoft.com/office/drawing/2014/main" id="{7146E5EA-D27D-5B9E-3639-1DE53E99F1C3}"/>
              </a:ext>
            </a:extLst>
          </p:cNvPr>
          <p:cNvSpPr txBox="1"/>
          <p:nvPr/>
        </p:nvSpPr>
        <p:spPr>
          <a:xfrm>
            <a:off x="2381250" y="4467225"/>
            <a:ext cx="1484702" cy="369332"/>
          </a:xfrm>
          <a:prstGeom prst="rect">
            <a:avLst/>
          </a:prstGeom>
          <a:noFill/>
        </p:spPr>
        <p:txBody>
          <a:bodyPr wrap="none" rtlCol="0">
            <a:spAutoFit/>
          </a:bodyPr>
          <a:lstStyle/>
          <a:p>
            <a:r>
              <a:rPr lang="en-NZ" dirty="0"/>
              <a:t>7.00-7.30am</a:t>
            </a:r>
          </a:p>
        </p:txBody>
      </p:sp>
    </p:spTree>
    <p:extLst>
      <p:ext uri="{BB962C8B-B14F-4D97-AF65-F5344CB8AC3E}">
        <p14:creationId xmlns:p14="http://schemas.microsoft.com/office/powerpoint/2010/main" val="16536165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bidstack-wairau-2003-04-14_period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1857" y="-12247"/>
            <a:ext cx="9176657" cy="6882493"/>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2176DC9A-5673-1F09-186B-0A42728D0AD5}"/>
              </a:ext>
            </a:extLst>
          </p:cNvPr>
          <p:cNvSpPr>
            <a:spLocks noGrp="1"/>
          </p:cNvSpPr>
          <p:nvPr>
            <p:ph type="sldNum" sz="quarter" idx="12"/>
          </p:nvPr>
        </p:nvSpPr>
        <p:spPr/>
        <p:txBody>
          <a:bodyPr/>
          <a:lstStyle/>
          <a:p>
            <a:fld id="{D57F1E4F-1CFF-5643-939E-217C01CDF565}" type="slidenum">
              <a:rPr lang="en-US" smtClean="0"/>
              <a:pPr/>
              <a:t>48</a:t>
            </a:fld>
            <a:endParaRPr lang="en-US" dirty="0"/>
          </a:p>
        </p:txBody>
      </p:sp>
      <p:sp>
        <p:nvSpPr>
          <p:cNvPr id="4" name="TextBox 3">
            <a:extLst>
              <a:ext uri="{FF2B5EF4-FFF2-40B4-BE49-F238E27FC236}">
                <a16:creationId xmlns:a16="http://schemas.microsoft.com/office/drawing/2014/main" id="{B8284E23-35D1-CEB3-A8B7-62394C5C1C16}"/>
              </a:ext>
            </a:extLst>
          </p:cNvPr>
          <p:cNvSpPr txBox="1"/>
          <p:nvPr/>
        </p:nvSpPr>
        <p:spPr>
          <a:xfrm>
            <a:off x="2381250" y="4467225"/>
            <a:ext cx="1484702" cy="369332"/>
          </a:xfrm>
          <a:prstGeom prst="rect">
            <a:avLst/>
          </a:prstGeom>
          <a:noFill/>
        </p:spPr>
        <p:txBody>
          <a:bodyPr wrap="none" rtlCol="0">
            <a:spAutoFit/>
          </a:bodyPr>
          <a:lstStyle/>
          <a:p>
            <a:r>
              <a:rPr lang="en-NZ" dirty="0"/>
              <a:t>7.30-8.00am</a:t>
            </a:r>
          </a:p>
        </p:txBody>
      </p:sp>
    </p:spTree>
    <p:extLst>
      <p:ext uri="{BB962C8B-B14F-4D97-AF65-F5344CB8AC3E}">
        <p14:creationId xmlns:p14="http://schemas.microsoft.com/office/powerpoint/2010/main" val="13134247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descr="bidstack-wairau-2003-04-14_period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1" y="-16328"/>
            <a:ext cx="9209314" cy="6906985"/>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CE243CD7-B35B-F7F2-9FD7-67EE90819E67}"/>
              </a:ext>
            </a:extLst>
          </p:cNvPr>
          <p:cNvSpPr>
            <a:spLocks noGrp="1"/>
          </p:cNvSpPr>
          <p:nvPr>
            <p:ph type="sldNum" sz="quarter" idx="12"/>
          </p:nvPr>
        </p:nvSpPr>
        <p:spPr/>
        <p:txBody>
          <a:bodyPr/>
          <a:lstStyle/>
          <a:p>
            <a:fld id="{D57F1E4F-1CFF-5643-939E-217C01CDF565}" type="slidenum">
              <a:rPr lang="en-US" smtClean="0"/>
              <a:pPr/>
              <a:t>49</a:t>
            </a:fld>
            <a:endParaRPr lang="en-US" dirty="0"/>
          </a:p>
        </p:txBody>
      </p:sp>
      <p:sp>
        <p:nvSpPr>
          <p:cNvPr id="4" name="TextBox 3">
            <a:extLst>
              <a:ext uri="{FF2B5EF4-FFF2-40B4-BE49-F238E27FC236}">
                <a16:creationId xmlns:a16="http://schemas.microsoft.com/office/drawing/2014/main" id="{C75546C0-AB5E-C997-F4A9-1E98272D7546}"/>
              </a:ext>
            </a:extLst>
          </p:cNvPr>
          <p:cNvSpPr txBox="1"/>
          <p:nvPr/>
        </p:nvSpPr>
        <p:spPr>
          <a:xfrm>
            <a:off x="2381250" y="4467225"/>
            <a:ext cx="1484702" cy="369332"/>
          </a:xfrm>
          <a:prstGeom prst="rect">
            <a:avLst/>
          </a:prstGeom>
          <a:noFill/>
        </p:spPr>
        <p:txBody>
          <a:bodyPr wrap="none" rtlCol="0">
            <a:spAutoFit/>
          </a:bodyPr>
          <a:lstStyle/>
          <a:p>
            <a:r>
              <a:rPr lang="en-NZ" dirty="0"/>
              <a:t>8.00-8.30am</a:t>
            </a:r>
          </a:p>
        </p:txBody>
      </p:sp>
    </p:spTree>
    <p:extLst>
      <p:ext uri="{BB962C8B-B14F-4D97-AF65-F5344CB8AC3E}">
        <p14:creationId xmlns:p14="http://schemas.microsoft.com/office/powerpoint/2010/main" val="40549973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1AA02BB1-2726-B6C2-3BE1-2125D315D0F1}"/>
              </a:ext>
            </a:extLst>
          </p:cNvPr>
          <p:cNvSpPr/>
          <p:nvPr/>
        </p:nvSpPr>
        <p:spPr>
          <a:xfrm>
            <a:off x="3187945" y="3789795"/>
            <a:ext cx="2883877" cy="1788174"/>
          </a:xfrm>
          <a:custGeom>
            <a:avLst/>
            <a:gdLst>
              <a:gd name="connsiteX0" fmla="*/ 11723 w 2883877"/>
              <a:gd name="connsiteY0" fmla="*/ 1254369 h 1735015"/>
              <a:gd name="connsiteX1" fmla="*/ 0 w 2883877"/>
              <a:gd name="connsiteY1" fmla="*/ 1735015 h 1735015"/>
              <a:gd name="connsiteX2" fmla="*/ 2883877 w 2883877"/>
              <a:gd name="connsiteY2" fmla="*/ 1723292 h 1735015"/>
              <a:gd name="connsiteX3" fmla="*/ 2883877 w 2883877"/>
              <a:gd name="connsiteY3" fmla="*/ 0 h 1735015"/>
              <a:gd name="connsiteX4" fmla="*/ 2579077 w 2883877"/>
              <a:gd name="connsiteY4" fmla="*/ 0 h 1735015"/>
              <a:gd name="connsiteX5" fmla="*/ 2590800 w 2883877"/>
              <a:gd name="connsiteY5" fmla="*/ 1277815 h 1735015"/>
              <a:gd name="connsiteX6" fmla="*/ 11723 w 2883877"/>
              <a:gd name="connsiteY6" fmla="*/ 1254369 h 173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3877" h="1735015">
                <a:moveTo>
                  <a:pt x="11723" y="1254369"/>
                </a:moveTo>
                <a:lnTo>
                  <a:pt x="0" y="1735015"/>
                </a:lnTo>
                <a:lnTo>
                  <a:pt x="2883877" y="1723292"/>
                </a:lnTo>
                <a:lnTo>
                  <a:pt x="2883877" y="0"/>
                </a:lnTo>
                <a:lnTo>
                  <a:pt x="2579077" y="0"/>
                </a:lnTo>
                <a:lnTo>
                  <a:pt x="2590800" y="1277815"/>
                </a:lnTo>
                <a:lnTo>
                  <a:pt x="11723" y="1254369"/>
                </a:lnTo>
                <a:close/>
              </a:path>
            </a:pathLst>
          </a:custGeom>
          <a:solidFill>
            <a:schemeClr val="accent4">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7" name="Freeform: Shape 6">
            <a:extLst>
              <a:ext uri="{FF2B5EF4-FFF2-40B4-BE49-F238E27FC236}">
                <a16:creationId xmlns:a16="http://schemas.microsoft.com/office/drawing/2014/main" id="{5C1B8558-BD80-300C-9F61-3298C4DA88E9}"/>
              </a:ext>
            </a:extLst>
          </p:cNvPr>
          <p:cNvSpPr/>
          <p:nvPr/>
        </p:nvSpPr>
        <p:spPr>
          <a:xfrm>
            <a:off x="3186476" y="3814886"/>
            <a:ext cx="2589291" cy="1294645"/>
          </a:xfrm>
          <a:custGeom>
            <a:avLst/>
            <a:gdLst>
              <a:gd name="connsiteX0" fmla="*/ 778598 w 2589291"/>
              <a:gd name="connsiteY0" fmla="*/ 0 h 1294645"/>
              <a:gd name="connsiteX1" fmla="*/ 2589291 w 2589291"/>
              <a:gd name="connsiteY1" fmla="*/ 9053 h 1294645"/>
              <a:gd name="connsiteX2" fmla="*/ 2571184 w 2589291"/>
              <a:gd name="connsiteY2" fmla="*/ 1294645 h 1294645"/>
              <a:gd name="connsiteX3" fmla="*/ 0 w 2589291"/>
              <a:gd name="connsiteY3" fmla="*/ 1285592 h 1294645"/>
              <a:gd name="connsiteX4" fmla="*/ 0 w 2589291"/>
              <a:gd name="connsiteY4" fmla="*/ 1059255 h 1294645"/>
              <a:gd name="connsiteX5" fmla="*/ 778598 w 2589291"/>
              <a:gd name="connsiteY5" fmla="*/ 1059255 h 1294645"/>
              <a:gd name="connsiteX6" fmla="*/ 778598 w 2589291"/>
              <a:gd name="connsiteY6" fmla="*/ 0 h 1294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291" h="1294645">
                <a:moveTo>
                  <a:pt x="778598" y="0"/>
                </a:moveTo>
                <a:lnTo>
                  <a:pt x="2589291" y="9053"/>
                </a:lnTo>
                <a:lnTo>
                  <a:pt x="2571184" y="1294645"/>
                </a:lnTo>
                <a:lnTo>
                  <a:pt x="0" y="1285592"/>
                </a:lnTo>
                <a:lnTo>
                  <a:pt x="0" y="1059255"/>
                </a:lnTo>
                <a:lnTo>
                  <a:pt x="778598" y="1059255"/>
                </a:lnTo>
                <a:lnTo>
                  <a:pt x="778598" y="0"/>
                </a:lnTo>
                <a:close/>
              </a:path>
            </a:pathLst>
          </a:cu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dirty="0">
              <a:solidFill>
                <a:schemeClr val="tx1"/>
              </a:solidFill>
            </a:endParaRPr>
          </a:p>
        </p:txBody>
      </p:sp>
      <p:sp>
        <p:nvSpPr>
          <p:cNvPr id="9" name="Footer Placeholder 2">
            <a:extLst>
              <a:ext uri="{FF2B5EF4-FFF2-40B4-BE49-F238E27FC236}">
                <a16:creationId xmlns:a16="http://schemas.microsoft.com/office/drawing/2014/main" id="{F50E4CEF-6774-3B02-388A-075F2C66CC37}"/>
              </a:ext>
            </a:extLst>
          </p:cNvPr>
          <p:cNvSpPr txBox="1">
            <a:spLocks/>
          </p:cNvSpPr>
          <p:nvPr/>
        </p:nvSpPr>
        <p:spPr>
          <a:xfrm>
            <a:off x="3122204" y="6095444"/>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NZ">
                <a:solidFill>
                  <a:schemeClr val="bg1"/>
                </a:solidFill>
              </a:rPr>
              <a:t>Institute for Governance and Policy Studies               Kapiti WEA 27 August 2022</a:t>
            </a:r>
            <a:endParaRPr lang="en-US" dirty="0">
              <a:solidFill>
                <a:schemeClr val="bg1"/>
              </a:solidFill>
            </a:endParaRPr>
          </a:p>
        </p:txBody>
      </p:sp>
      <p:sp>
        <p:nvSpPr>
          <p:cNvPr id="10" name="Slide Number Placeholder 3">
            <a:extLst>
              <a:ext uri="{FF2B5EF4-FFF2-40B4-BE49-F238E27FC236}">
                <a16:creationId xmlns:a16="http://schemas.microsoft.com/office/drawing/2014/main" id="{7A62D45D-2A68-7948-80C4-2A8163E0837F}"/>
              </a:ext>
            </a:extLst>
          </p:cNvPr>
          <p:cNvSpPr txBox="1">
            <a:spLocks/>
          </p:cNvSpPr>
          <p:nvPr/>
        </p:nvSpPr>
        <p:spPr>
          <a:xfrm>
            <a:off x="9599158" y="6365549"/>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b="1">
                <a:solidFill>
                  <a:schemeClr val="tx1"/>
                </a:solidFill>
              </a:rPr>
              <a:pPr/>
              <a:t>50</a:t>
            </a:fld>
            <a:endParaRPr lang="en-US" b="1" dirty="0">
              <a:solidFill>
                <a:schemeClr val="tx1"/>
              </a:solidFill>
            </a:endParaRPr>
          </a:p>
        </p:txBody>
      </p:sp>
      <p:cxnSp>
        <p:nvCxnSpPr>
          <p:cNvPr id="11" name="Straight Connector 10">
            <a:extLst>
              <a:ext uri="{FF2B5EF4-FFF2-40B4-BE49-F238E27FC236}">
                <a16:creationId xmlns:a16="http://schemas.microsoft.com/office/drawing/2014/main" id="{65B38F8C-BACA-BEE1-5D47-E679A61F8824}"/>
              </a:ext>
            </a:extLst>
          </p:cNvPr>
          <p:cNvCxnSpPr/>
          <p:nvPr/>
        </p:nvCxnSpPr>
        <p:spPr>
          <a:xfrm>
            <a:off x="3184071" y="2295600"/>
            <a:ext cx="0" cy="3264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C1DEC06-ACCC-4625-85CC-51372D2EA699}"/>
              </a:ext>
            </a:extLst>
          </p:cNvPr>
          <p:cNvCxnSpPr>
            <a:cxnSpLocks/>
          </p:cNvCxnSpPr>
          <p:nvPr/>
        </p:nvCxnSpPr>
        <p:spPr>
          <a:xfrm flipH="1" flipV="1">
            <a:off x="3184072" y="5562676"/>
            <a:ext cx="3971925" cy="16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0969055-FB92-9565-743A-CDC7625E048E}"/>
              </a:ext>
            </a:extLst>
          </p:cNvPr>
          <p:cNvCxnSpPr/>
          <p:nvPr/>
        </p:nvCxnSpPr>
        <p:spPr>
          <a:xfrm>
            <a:off x="5341483" y="2067000"/>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F8F420C-B8D8-FCCF-1BA4-FF28EC3D52BD}"/>
              </a:ext>
            </a:extLst>
          </p:cNvPr>
          <p:cNvSpPr txBox="1"/>
          <p:nvPr/>
        </p:nvSpPr>
        <p:spPr>
          <a:xfrm>
            <a:off x="6798810" y="5245969"/>
            <a:ext cx="811441" cy="300082"/>
          </a:xfrm>
          <a:prstGeom prst="rect">
            <a:avLst/>
          </a:prstGeom>
          <a:noFill/>
        </p:spPr>
        <p:txBody>
          <a:bodyPr wrap="none" rtlCol="0">
            <a:spAutoFit/>
          </a:bodyPr>
          <a:lstStyle/>
          <a:p>
            <a:r>
              <a:rPr lang="en-NZ" sz="1350" dirty="0"/>
              <a:t>Demand</a:t>
            </a:r>
          </a:p>
        </p:txBody>
      </p:sp>
      <p:cxnSp>
        <p:nvCxnSpPr>
          <p:cNvPr id="15" name="Straight Connector 14">
            <a:extLst>
              <a:ext uri="{FF2B5EF4-FFF2-40B4-BE49-F238E27FC236}">
                <a16:creationId xmlns:a16="http://schemas.microsoft.com/office/drawing/2014/main" id="{D4D98B9F-2BA9-D3A4-36BE-8472B78D9124}"/>
              </a:ext>
            </a:extLst>
          </p:cNvPr>
          <p:cNvCxnSpPr>
            <a:cxnSpLocks/>
          </p:cNvCxnSpPr>
          <p:nvPr/>
        </p:nvCxnSpPr>
        <p:spPr>
          <a:xfrm>
            <a:off x="3184070" y="5101904"/>
            <a:ext cx="2586038" cy="1190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83434F7-A64F-7BBA-19A1-2ED80103D36A}"/>
              </a:ext>
            </a:extLst>
          </p:cNvPr>
          <p:cNvCxnSpPr>
            <a:cxnSpLocks/>
          </p:cNvCxnSpPr>
          <p:nvPr/>
        </p:nvCxnSpPr>
        <p:spPr>
          <a:xfrm flipV="1">
            <a:off x="5770109" y="3801742"/>
            <a:ext cx="0" cy="13120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FBD9617-B03A-0EF2-631B-C9B74261890F}"/>
              </a:ext>
            </a:extLst>
          </p:cNvPr>
          <p:cNvCxnSpPr>
            <a:cxnSpLocks/>
          </p:cNvCxnSpPr>
          <p:nvPr/>
        </p:nvCxnSpPr>
        <p:spPr>
          <a:xfrm>
            <a:off x="3176928" y="3814066"/>
            <a:ext cx="289321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498063B-BF94-6937-CD95-0D000112DE54}"/>
              </a:ext>
            </a:extLst>
          </p:cNvPr>
          <p:cNvSpPr txBox="1"/>
          <p:nvPr/>
        </p:nvSpPr>
        <p:spPr>
          <a:xfrm>
            <a:off x="6879576" y="3324494"/>
            <a:ext cx="691215" cy="300082"/>
          </a:xfrm>
          <a:prstGeom prst="rect">
            <a:avLst/>
          </a:prstGeom>
          <a:noFill/>
        </p:spPr>
        <p:txBody>
          <a:bodyPr wrap="none" rtlCol="0">
            <a:spAutoFit/>
          </a:bodyPr>
          <a:lstStyle/>
          <a:p>
            <a:r>
              <a:rPr lang="en-NZ" sz="1350" dirty="0"/>
              <a:t>Supply</a:t>
            </a:r>
          </a:p>
        </p:txBody>
      </p:sp>
      <p:sp>
        <p:nvSpPr>
          <p:cNvPr id="19" name="TextBox 18">
            <a:extLst>
              <a:ext uri="{FF2B5EF4-FFF2-40B4-BE49-F238E27FC236}">
                <a16:creationId xmlns:a16="http://schemas.microsoft.com/office/drawing/2014/main" id="{88A15B57-7FC9-E42F-BFCC-3EDA391D114C}"/>
              </a:ext>
            </a:extLst>
          </p:cNvPr>
          <p:cNvSpPr txBox="1"/>
          <p:nvPr/>
        </p:nvSpPr>
        <p:spPr>
          <a:xfrm>
            <a:off x="2822167" y="3664432"/>
            <a:ext cx="600074" cy="300082"/>
          </a:xfrm>
          <a:prstGeom prst="rect">
            <a:avLst/>
          </a:prstGeom>
          <a:noFill/>
        </p:spPr>
        <p:txBody>
          <a:bodyPr wrap="square" rtlCol="0">
            <a:spAutoFit/>
          </a:bodyPr>
          <a:lstStyle/>
          <a:p>
            <a:r>
              <a:rPr lang="en-NZ" sz="1350" dirty="0"/>
              <a:t>P</a:t>
            </a:r>
            <a:r>
              <a:rPr lang="en-NZ" sz="1350" cap="small" baseline="-25000" dirty="0"/>
              <a:t>E</a:t>
            </a:r>
            <a:endParaRPr lang="en-NZ" sz="1350" dirty="0"/>
          </a:p>
        </p:txBody>
      </p:sp>
      <p:sp>
        <p:nvSpPr>
          <p:cNvPr id="20" name="TextBox 19">
            <a:extLst>
              <a:ext uri="{FF2B5EF4-FFF2-40B4-BE49-F238E27FC236}">
                <a16:creationId xmlns:a16="http://schemas.microsoft.com/office/drawing/2014/main" id="{66C5C2E2-2EBE-51B2-7E24-194B7BD1BD19}"/>
              </a:ext>
            </a:extLst>
          </p:cNvPr>
          <p:cNvSpPr txBox="1"/>
          <p:nvPr/>
        </p:nvSpPr>
        <p:spPr>
          <a:xfrm>
            <a:off x="5923697" y="5631967"/>
            <a:ext cx="364202" cy="300082"/>
          </a:xfrm>
          <a:prstGeom prst="rect">
            <a:avLst/>
          </a:prstGeom>
          <a:noFill/>
        </p:spPr>
        <p:txBody>
          <a:bodyPr wrap="none" rtlCol="0">
            <a:spAutoFit/>
          </a:bodyPr>
          <a:lstStyle/>
          <a:p>
            <a:r>
              <a:rPr lang="en-NZ" sz="1350" dirty="0"/>
              <a:t>Q</a:t>
            </a:r>
            <a:r>
              <a:rPr lang="en-NZ" sz="1350" baseline="-25000" dirty="0"/>
              <a:t>E</a:t>
            </a:r>
            <a:endParaRPr lang="en-NZ" sz="1350" dirty="0"/>
          </a:p>
        </p:txBody>
      </p:sp>
      <p:sp>
        <p:nvSpPr>
          <p:cNvPr id="21" name="TextBox 20">
            <a:extLst>
              <a:ext uri="{FF2B5EF4-FFF2-40B4-BE49-F238E27FC236}">
                <a16:creationId xmlns:a16="http://schemas.microsoft.com/office/drawing/2014/main" id="{B5CB708E-F5EA-C446-AF72-9D725072FA44}"/>
              </a:ext>
            </a:extLst>
          </p:cNvPr>
          <p:cNvSpPr txBox="1"/>
          <p:nvPr/>
        </p:nvSpPr>
        <p:spPr>
          <a:xfrm>
            <a:off x="2822167" y="2067000"/>
            <a:ext cx="569258" cy="300082"/>
          </a:xfrm>
          <a:prstGeom prst="rect">
            <a:avLst/>
          </a:prstGeom>
          <a:noFill/>
        </p:spPr>
        <p:txBody>
          <a:bodyPr wrap="none" rtlCol="0">
            <a:spAutoFit/>
          </a:bodyPr>
          <a:lstStyle/>
          <a:p>
            <a:r>
              <a:rPr lang="en-NZ" sz="1350" dirty="0"/>
              <a:t>Price</a:t>
            </a:r>
          </a:p>
        </p:txBody>
      </p:sp>
      <p:sp>
        <p:nvSpPr>
          <p:cNvPr id="22" name="TextBox 21">
            <a:extLst>
              <a:ext uri="{FF2B5EF4-FFF2-40B4-BE49-F238E27FC236}">
                <a16:creationId xmlns:a16="http://schemas.microsoft.com/office/drawing/2014/main" id="{B4F32394-EBB0-67BF-DDD0-82274FFCE568}"/>
              </a:ext>
            </a:extLst>
          </p:cNvPr>
          <p:cNvSpPr txBox="1"/>
          <p:nvPr/>
        </p:nvSpPr>
        <p:spPr>
          <a:xfrm>
            <a:off x="6870249" y="5691262"/>
            <a:ext cx="901113" cy="300082"/>
          </a:xfrm>
          <a:prstGeom prst="rect">
            <a:avLst/>
          </a:prstGeom>
          <a:noFill/>
        </p:spPr>
        <p:txBody>
          <a:bodyPr wrap="square" rtlCol="0">
            <a:spAutoFit/>
          </a:bodyPr>
          <a:lstStyle/>
          <a:p>
            <a:r>
              <a:rPr lang="en-NZ" sz="1350" dirty="0"/>
              <a:t>Volume</a:t>
            </a:r>
          </a:p>
        </p:txBody>
      </p:sp>
      <p:cxnSp>
        <p:nvCxnSpPr>
          <p:cNvPr id="23" name="Straight Connector 22">
            <a:extLst>
              <a:ext uri="{FF2B5EF4-FFF2-40B4-BE49-F238E27FC236}">
                <a16:creationId xmlns:a16="http://schemas.microsoft.com/office/drawing/2014/main" id="{16C18E0B-0017-4938-86B6-3F439FFD0F87}"/>
              </a:ext>
            </a:extLst>
          </p:cNvPr>
          <p:cNvCxnSpPr>
            <a:cxnSpLocks/>
          </p:cNvCxnSpPr>
          <p:nvPr/>
        </p:nvCxnSpPr>
        <p:spPr>
          <a:xfrm>
            <a:off x="6070146" y="3794597"/>
            <a:ext cx="0" cy="1794272"/>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D2D2BA8-897E-2BFA-5C3A-1ACEE2587B24}"/>
              </a:ext>
            </a:extLst>
          </p:cNvPr>
          <p:cNvCxnSpPr>
            <a:cxnSpLocks/>
          </p:cNvCxnSpPr>
          <p:nvPr/>
        </p:nvCxnSpPr>
        <p:spPr>
          <a:xfrm flipV="1">
            <a:off x="5777253" y="3801742"/>
            <a:ext cx="1071563" cy="123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D48A9DCB-AC0D-9023-3E69-E979537F9604}"/>
              </a:ext>
            </a:extLst>
          </p:cNvPr>
          <p:cNvSpPr/>
          <p:nvPr/>
        </p:nvSpPr>
        <p:spPr>
          <a:xfrm>
            <a:off x="3184070" y="3814066"/>
            <a:ext cx="769532" cy="1062802"/>
          </a:xfrm>
          <a:prstGeom prst="rect">
            <a:avLst/>
          </a:prstGeom>
          <a:noFill/>
          <a:ln>
            <a:solidFill>
              <a:schemeClr val="bg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26" name="TextBox 25">
            <a:extLst>
              <a:ext uri="{FF2B5EF4-FFF2-40B4-BE49-F238E27FC236}">
                <a16:creationId xmlns:a16="http://schemas.microsoft.com/office/drawing/2014/main" id="{AFCB220C-9F3A-183D-B3DC-7DF58DD178C3}"/>
              </a:ext>
            </a:extLst>
          </p:cNvPr>
          <p:cNvSpPr txBox="1"/>
          <p:nvPr/>
        </p:nvSpPr>
        <p:spPr>
          <a:xfrm>
            <a:off x="3293378" y="4197149"/>
            <a:ext cx="597471" cy="507831"/>
          </a:xfrm>
          <a:prstGeom prst="rect">
            <a:avLst/>
          </a:prstGeom>
          <a:noFill/>
        </p:spPr>
        <p:txBody>
          <a:bodyPr wrap="none" rtlCol="0">
            <a:spAutoFit/>
          </a:bodyPr>
          <a:lstStyle/>
          <a:p>
            <a:r>
              <a:rPr lang="en-NZ" sz="1350" dirty="0"/>
              <a:t>Tiwai</a:t>
            </a:r>
          </a:p>
          <a:p>
            <a:r>
              <a:rPr lang="en-NZ" sz="1350" dirty="0"/>
              <a:t>Point</a:t>
            </a:r>
          </a:p>
        </p:txBody>
      </p:sp>
      <p:sp>
        <p:nvSpPr>
          <p:cNvPr id="27" name="TextBox 26">
            <a:extLst>
              <a:ext uri="{FF2B5EF4-FFF2-40B4-BE49-F238E27FC236}">
                <a16:creationId xmlns:a16="http://schemas.microsoft.com/office/drawing/2014/main" id="{DC045739-14FF-8B97-E3B8-32AB3E2C8208}"/>
              </a:ext>
            </a:extLst>
          </p:cNvPr>
          <p:cNvSpPr txBox="1"/>
          <p:nvPr/>
        </p:nvSpPr>
        <p:spPr>
          <a:xfrm>
            <a:off x="3977377" y="4062898"/>
            <a:ext cx="1232798" cy="646331"/>
          </a:xfrm>
          <a:prstGeom prst="rect">
            <a:avLst/>
          </a:prstGeom>
          <a:noFill/>
        </p:spPr>
        <p:txBody>
          <a:bodyPr wrap="square" rtlCol="0">
            <a:spAutoFit/>
          </a:bodyPr>
          <a:lstStyle/>
          <a:p>
            <a:pPr algn="ctr"/>
            <a:r>
              <a:rPr lang="en-NZ" dirty="0" err="1"/>
              <a:t>Gentailer</a:t>
            </a:r>
            <a:r>
              <a:rPr lang="en-NZ" dirty="0"/>
              <a:t> profits</a:t>
            </a:r>
          </a:p>
        </p:txBody>
      </p:sp>
      <p:sp>
        <p:nvSpPr>
          <p:cNvPr id="28" name="TextBox 27">
            <a:extLst>
              <a:ext uri="{FF2B5EF4-FFF2-40B4-BE49-F238E27FC236}">
                <a16:creationId xmlns:a16="http://schemas.microsoft.com/office/drawing/2014/main" id="{FE4FC8FC-676F-E083-2DDD-56F8202DA049}"/>
              </a:ext>
            </a:extLst>
          </p:cNvPr>
          <p:cNvSpPr txBox="1"/>
          <p:nvPr/>
        </p:nvSpPr>
        <p:spPr>
          <a:xfrm>
            <a:off x="299528" y="228197"/>
            <a:ext cx="7887096" cy="400110"/>
          </a:xfrm>
          <a:prstGeom prst="rect">
            <a:avLst/>
          </a:prstGeom>
          <a:noFill/>
        </p:spPr>
        <p:txBody>
          <a:bodyPr wrap="none" rtlCol="0">
            <a:spAutoFit/>
          </a:bodyPr>
          <a:lstStyle/>
          <a:p>
            <a:r>
              <a:rPr lang="en-NZ" sz="2000" dirty="0"/>
              <a:t>Generation rents in the New Zealand wholesale electricity market:</a:t>
            </a:r>
          </a:p>
        </p:txBody>
      </p:sp>
      <p:sp>
        <p:nvSpPr>
          <p:cNvPr id="29" name="TextBox 28">
            <a:extLst>
              <a:ext uri="{FF2B5EF4-FFF2-40B4-BE49-F238E27FC236}">
                <a16:creationId xmlns:a16="http://schemas.microsoft.com/office/drawing/2014/main" id="{A6C1B4C4-9AA3-E7C0-F34A-9ECCCD75A120}"/>
              </a:ext>
            </a:extLst>
          </p:cNvPr>
          <p:cNvSpPr txBox="1"/>
          <p:nvPr/>
        </p:nvSpPr>
        <p:spPr>
          <a:xfrm>
            <a:off x="6418433" y="1745344"/>
            <a:ext cx="2741955" cy="923330"/>
          </a:xfrm>
          <a:prstGeom prst="rect">
            <a:avLst/>
          </a:prstGeom>
          <a:noFill/>
        </p:spPr>
        <p:txBody>
          <a:bodyPr wrap="square" rtlCol="0">
            <a:spAutoFit/>
          </a:bodyPr>
          <a:lstStyle/>
          <a:p>
            <a:pPr algn="ctr"/>
            <a:r>
              <a:rPr lang="en-NZ" dirty="0"/>
              <a:t>High-cost fossil-fuel plants set the marginal cost and hence the price</a:t>
            </a:r>
          </a:p>
        </p:txBody>
      </p:sp>
      <p:cxnSp>
        <p:nvCxnSpPr>
          <p:cNvPr id="30" name="Straight Arrow Connector 29">
            <a:extLst>
              <a:ext uri="{FF2B5EF4-FFF2-40B4-BE49-F238E27FC236}">
                <a16:creationId xmlns:a16="http://schemas.microsoft.com/office/drawing/2014/main" id="{37778282-78B1-7B14-30AC-0D86A8EB1D56}"/>
              </a:ext>
            </a:extLst>
          </p:cNvPr>
          <p:cNvCxnSpPr>
            <a:cxnSpLocks/>
          </p:cNvCxnSpPr>
          <p:nvPr/>
        </p:nvCxnSpPr>
        <p:spPr>
          <a:xfrm flipH="1">
            <a:off x="6155466" y="2560254"/>
            <a:ext cx="714782" cy="1129571"/>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AD1D380E-F047-CEDD-1405-9036B254752E}"/>
              </a:ext>
            </a:extLst>
          </p:cNvPr>
          <p:cNvSpPr txBox="1"/>
          <p:nvPr/>
        </p:nvSpPr>
        <p:spPr>
          <a:xfrm>
            <a:off x="3176415" y="1249348"/>
            <a:ext cx="2133323" cy="1200329"/>
          </a:xfrm>
          <a:prstGeom prst="rect">
            <a:avLst/>
          </a:prstGeom>
          <a:noFill/>
        </p:spPr>
        <p:txBody>
          <a:bodyPr wrap="square" rtlCol="0">
            <a:spAutoFit/>
          </a:bodyPr>
          <a:lstStyle/>
          <a:p>
            <a:pPr algn="ctr"/>
            <a:r>
              <a:rPr lang="en-NZ" dirty="0"/>
              <a:t>Low-cost hydro operators collect big profits (actually rents) </a:t>
            </a:r>
          </a:p>
        </p:txBody>
      </p:sp>
      <p:cxnSp>
        <p:nvCxnSpPr>
          <p:cNvPr id="32" name="Straight Arrow Connector 31">
            <a:extLst>
              <a:ext uri="{FF2B5EF4-FFF2-40B4-BE49-F238E27FC236}">
                <a16:creationId xmlns:a16="http://schemas.microsoft.com/office/drawing/2014/main" id="{63B09A75-87A5-74D6-2AEC-CB003B37AF23}"/>
              </a:ext>
            </a:extLst>
          </p:cNvPr>
          <p:cNvCxnSpPr>
            <a:cxnSpLocks/>
          </p:cNvCxnSpPr>
          <p:nvPr/>
        </p:nvCxnSpPr>
        <p:spPr>
          <a:xfrm>
            <a:off x="4436879" y="2505636"/>
            <a:ext cx="186659" cy="1566953"/>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528DF4E1-1034-2749-D665-B5F6DF40B763}"/>
              </a:ext>
            </a:extLst>
          </p:cNvPr>
          <p:cNvSpPr txBox="1"/>
          <p:nvPr/>
        </p:nvSpPr>
        <p:spPr>
          <a:xfrm>
            <a:off x="439910" y="3624576"/>
            <a:ext cx="1641022" cy="2031325"/>
          </a:xfrm>
          <a:prstGeom prst="rect">
            <a:avLst/>
          </a:prstGeom>
          <a:noFill/>
        </p:spPr>
        <p:txBody>
          <a:bodyPr wrap="square" rtlCol="0">
            <a:spAutoFit/>
          </a:bodyPr>
          <a:lstStyle/>
          <a:p>
            <a:pPr algn="ctr"/>
            <a:r>
              <a:rPr lang="en-NZ" dirty="0"/>
              <a:t>Tiwai Point smelter  owners head off to the bank with a slice of the rents</a:t>
            </a:r>
          </a:p>
        </p:txBody>
      </p:sp>
      <p:cxnSp>
        <p:nvCxnSpPr>
          <p:cNvPr id="34" name="Straight Arrow Connector 33">
            <a:extLst>
              <a:ext uri="{FF2B5EF4-FFF2-40B4-BE49-F238E27FC236}">
                <a16:creationId xmlns:a16="http://schemas.microsoft.com/office/drawing/2014/main" id="{F441AFA1-9F44-58FA-83E4-CAA0BFE09F5D}"/>
              </a:ext>
            </a:extLst>
          </p:cNvPr>
          <p:cNvCxnSpPr>
            <a:cxnSpLocks/>
          </p:cNvCxnSpPr>
          <p:nvPr/>
        </p:nvCxnSpPr>
        <p:spPr>
          <a:xfrm flipV="1">
            <a:off x="1930949" y="4312233"/>
            <a:ext cx="1423512" cy="33235"/>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F21F5CA3-C1C8-FC40-F966-AEED5D090F8D}"/>
              </a:ext>
            </a:extLst>
          </p:cNvPr>
          <p:cNvSpPr txBox="1"/>
          <p:nvPr/>
        </p:nvSpPr>
        <p:spPr>
          <a:xfrm>
            <a:off x="3953602" y="5136475"/>
            <a:ext cx="1479892" cy="338554"/>
          </a:xfrm>
          <a:prstGeom prst="rect">
            <a:avLst/>
          </a:prstGeom>
          <a:noFill/>
        </p:spPr>
        <p:txBody>
          <a:bodyPr wrap="none" rtlCol="0">
            <a:spAutoFit/>
          </a:bodyPr>
          <a:lstStyle/>
          <a:p>
            <a:r>
              <a:rPr lang="en-NZ" sz="1600" dirty="0"/>
              <a:t>Cost of supply</a:t>
            </a:r>
          </a:p>
        </p:txBody>
      </p:sp>
      <p:sp>
        <p:nvSpPr>
          <p:cNvPr id="3" name="Footer Placeholder 2">
            <a:extLst>
              <a:ext uri="{FF2B5EF4-FFF2-40B4-BE49-F238E27FC236}">
                <a16:creationId xmlns:a16="http://schemas.microsoft.com/office/drawing/2014/main" id="{3F94466F-76E8-3AD1-1F45-2DB65720FEBF}"/>
              </a:ext>
            </a:extLst>
          </p:cNvPr>
          <p:cNvSpPr>
            <a:spLocks noGrp="1"/>
          </p:cNvSpPr>
          <p:nvPr>
            <p:ph type="ftr" sz="quarter" idx="11"/>
          </p:nvPr>
        </p:nvSpPr>
        <p:spPr>
          <a:xfrm>
            <a:off x="2160932" y="6523537"/>
            <a:ext cx="6297612" cy="365125"/>
          </a:xfrm>
        </p:spPr>
        <p:txBody>
          <a:bodyPr/>
          <a:lstStyle/>
          <a:p>
            <a:pPr algn="ctr"/>
            <a:r>
              <a:rPr lang="en-NZ" sz="1100">
                <a:solidFill>
                  <a:schemeClr val="tx1"/>
                </a:solidFill>
              </a:rPr>
              <a:t>Geoff Bertram Takaka U3A  December 9 2022</a:t>
            </a:r>
            <a:endParaRPr lang="en-US" sz="1100" dirty="0">
              <a:solidFill>
                <a:schemeClr val="tx1"/>
              </a:solidFill>
            </a:endParaRPr>
          </a:p>
        </p:txBody>
      </p:sp>
      <p:sp>
        <p:nvSpPr>
          <p:cNvPr id="2" name="Slide Number Placeholder 1">
            <a:extLst>
              <a:ext uri="{FF2B5EF4-FFF2-40B4-BE49-F238E27FC236}">
                <a16:creationId xmlns:a16="http://schemas.microsoft.com/office/drawing/2014/main" id="{D04A22DD-267C-2477-F8E5-A42CA4DFD535}"/>
              </a:ext>
            </a:extLst>
          </p:cNvPr>
          <p:cNvSpPr>
            <a:spLocks noGrp="1"/>
          </p:cNvSpPr>
          <p:nvPr>
            <p:ph type="sldNum" sz="quarter" idx="12"/>
          </p:nvPr>
        </p:nvSpPr>
        <p:spPr/>
        <p:txBody>
          <a:bodyPr/>
          <a:lstStyle/>
          <a:p>
            <a:fld id="{D57F1E4F-1CFF-5643-939E-217C01CDF565}" type="slidenum">
              <a:rPr lang="en-US" smtClean="0"/>
              <a:pPr/>
              <a:t>50</a:t>
            </a:fld>
            <a:endParaRPr lang="en-US" dirty="0"/>
          </a:p>
        </p:txBody>
      </p:sp>
      <p:cxnSp>
        <p:nvCxnSpPr>
          <p:cNvPr id="4" name="Straight Connector 3">
            <a:extLst>
              <a:ext uri="{FF2B5EF4-FFF2-40B4-BE49-F238E27FC236}">
                <a16:creationId xmlns:a16="http://schemas.microsoft.com/office/drawing/2014/main" id="{F565F596-AA12-5E16-5DCA-D1275316A626}"/>
              </a:ext>
            </a:extLst>
          </p:cNvPr>
          <p:cNvCxnSpPr>
            <a:cxnSpLocks/>
          </p:cNvCxnSpPr>
          <p:nvPr/>
        </p:nvCxnSpPr>
        <p:spPr>
          <a:xfrm>
            <a:off x="6870248" y="2879587"/>
            <a:ext cx="0" cy="9102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0600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2A4F3EF-FABE-0825-C541-A650B83F83ED}"/>
              </a:ext>
            </a:extLst>
          </p:cNvPr>
          <p:cNvSpPr>
            <a:spLocks noGrp="1"/>
          </p:cNvSpPr>
          <p:nvPr>
            <p:ph type="title"/>
          </p:nvPr>
        </p:nvSpPr>
        <p:spPr>
          <a:xfrm>
            <a:off x="413981" y="268951"/>
            <a:ext cx="8596668" cy="365125"/>
          </a:xfrm>
        </p:spPr>
        <p:txBody>
          <a:bodyPr>
            <a:normAutofit/>
          </a:bodyPr>
          <a:lstStyle/>
          <a:p>
            <a:pPr algn="ctr"/>
            <a:r>
              <a:rPr lang="en-NZ" sz="1400" dirty="0">
                <a:solidFill>
                  <a:schemeClr val="tx1"/>
                </a:solidFill>
              </a:rPr>
              <a:t>A chart from my 1988 paper for the Royal Commission on Social Policy</a:t>
            </a:r>
          </a:p>
        </p:txBody>
      </p:sp>
      <p:sp>
        <p:nvSpPr>
          <p:cNvPr id="2" name="Footer Placeholder 1">
            <a:extLst>
              <a:ext uri="{FF2B5EF4-FFF2-40B4-BE49-F238E27FC236}">
                <a16:creationId xmlns:a16="http://schemas.microsoft.com/office/drawing/2014/main" id="{D12F0EE2-7E81-0D8A-C20B-D90E6C2E8D46}"/>
              </a:ext>
            </a:extLst>
          </p:cNvPr>
          <p:cNvSpPr>
            <a:spLocks noGrp="1"/>
          </p:cNvSpPr>
          <p:nvPr>
            <p:ph type="ftr" sz="quarter" idx="11"/>
          </p:nvPr>
        </p:nvSpPr>
        <p:spPr/>
        <p:txBody>
          <a:bodyPr/>
          <a:lstStyle/>
          <a:p>
            <a:pPr algn="ctr"/>
            <a:r>
              <a:rPr lang="en-US" sz="1100">
                <a:solidFill>
                  <a:schemeClr val="tx1"/>
                </a:solidFill>
              </a:rPr>
              <a:t>Geoff Bertram Takaka U3A  December 9 2022</a:t>
            </a:r>
            <a:endParaRPr lang="en-US" sz="1100" dirty="0">
              <a:solidFill>
                <a:schemeClr val="tx1"/>
              </a:solidFill>
            </a:endParaRPr>
          </a:p>
        </p:txBody>
      </p:sp>
      <p:sp>
        <p:nvSpPr>
          <p:cNvPr id="3" name="Slide Number Placeholder 2">
            <a:extLst>
              <a:ext uri="{FF2B5EF4-FFF2-40B4-BE49-F238E27FC236}">
                <a16:creationId xmlns:a16="http://schemas.microsoft.com/office/drawing/2014/main" id="{EC44CC07-A18A-3DF6-8A2D-9CD54D4CE4E2}"/>
              </a:ext>
            </a:extLst>
          </p:cNvPr>
          <p:cNvSpPr>
            <a:spLocks noGrp="1"/>
          </p:cNvSpPr>
          <p:nvPr>
            <p:ph type="sldNum" sz="quarter" idx="12"/>
          </p:nvPr>
        </p:nvSpPr>
        <p:spPr/>
        <p:txBody>
          <a:bodyPr/>
          <a:lstStyle/>
          <a:p>
            <a:fld id="{D57F1E4F-1CFF-5643-939E-217C01CDF565}" type="slidenum">
              <a:rPr lang="en-US" sz="1400" smtClean="0"/>
              <a:pPr/>
              <a:t>51</a:t>
            </a:fld>
            <a:endParaRPr lang="en-US" sz="1400" dirty="0"/>
          </a:p>
        </p:txBody>
      </p:sp>
      <p:pic>
        <p:nvPicPr>
          <p:cNvPr id="5" name="Picture 4">
            <a:extLst>
              <a:ext uri="{FF2B5EF4-FFF2-40B4-BE49-F238E27FC236}">
                <a16:creationId xmlns:a16="http://schemas.microsoft.com/office/drawing/2014/main" id="{10F6D5A2-24B0-B411-6591-3FE08ABA8C81}"/>
              </a:ext>
            </a:extLst>
          </p:cNvPr>
          <p:cNvPicPr>
            <a:picLocks noChangeAspect="1"/>
          </p:cNvPicPr>
          <p:nvPr/>
        </p:nvPicPr>
        <p:blipFill>
          <a:blip r:embed="rId2"/>
          <a:stretch>
            <a:fillRect/>
          </a:stretch>
        </p:blipFill>
        <p:spPr>
          <a:xfrm rot="5400000">
            <a:off x="1992032" y="-683520"/>
            <a:ext cx="5724199" cy="8596669"/>
          </a:xfrm>
          <a:prstGeom prst="rect">
            <a:avLst/>
          </a:prstGeom>
        </p:spPr>
      </p:pic>
      <p:sp>
        <p:nvSpPr>
          <p:cNvPr id="7" name="TextBox 6">
            <a:extLst>
              <a:ext uri="{FF2B5EF4-FFF2-40B4-BE49-F238E27FC236}">
                <a16:creationId xmlns:a16="http://schemas.microsoft.com/office/drawing/2014/main" id="{71443CFA-3A48-EEBE-C342-EF5731605CF1}"/>
              </a:ext>
            </a:extLst>
          </p:cNvPr>
          <p:cNvSpPr txBox="1"/>
          <p:nvPr/>
        </p:nvSpPr>
        <p:spPr>
          <a:xfrm>
            <a:off x="8006438" y="6287777"/>
            <a:ext cx="556563" cy="307777"/>
          </a:xfrm>
          <a:prstGeom prst="rect">
            <a:avLst/>
          </a:prstGeom>
          <a:noFill/>
        </p:spPr>
        <p:txBody>
          <a:bodyPr wrap="none" rtlCol="0">
            <a:spAutoFit/>
          </a:bodyPr>
          <a:lstStyle/>
          <a:p>
            <a:r>
              <a:rPr lang="en-NZ" sz="1400" dirty="0"/>
              <a:t>GWh</a:t>
            </a:r>
          </a:p>
        </p:txBody>
      </p:sp>
    </p:spTree>
    <p:extLst>
      <p:ext uri="{BB962C8B-B14F-4D97-AF65-F5344CB8AC3E}">
        <p14:creationId xmlns:p14="http://schemas.microsoft.com/office/powerpoint/2010/main" val="42491306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D4C29-2F16-611A-F632-55D6D343FCB2}"/>
              </a:ext>
            </a:extLst>
          </p:cNvPr>
          <p:cNvSpPr>
            <a:spLocks noGrp="1"/>
          </p:cNvSpPr>
          <p:nvPr>
            <p:ph type="title"/>
          </p:nvPr>
        </p:nvSpPr>
        <p:spPr>
          <a:xfrm>
            <a:off x="326318" y="274639"/>
            <a:ext cx="8229600" cy="850777"/>
          </a:xfrm>
        </p:spPr>
        <p:txBody>
          <a:bodyPr>
            <a:noAutofit/>
          </a:bodyPr>
          <a:lstStyle/>
          <a:p>
            <a:pPr algn="ctr"/>
            <a:r>
              <a:rPr lang="en-NZ" sz="2800" dirty="0">
                <a:solidFill>
                  <a:schemeClr val="tx1"/>
                </a:solidFill>
              </a:rPr>
              <a:t>There are two big threats to those </a:t>
            </a:r>
            <a:r>
              <a:rPr lang="en-NZ" sz="2800" dirty="0" err="1">
                <a:solidFill>
                  <a:schemeClr val="tx1"/>
                </a:solidFill>
              </a:rPr>
              <a:t>gentailer</a:t>
            </a:r>
            <a:r>
              <a:rPr lang="en-NZ" sz="2800" dirty="0">
                <a:solidFill>
                  <a:schemeClr val="tx1"/>
                </a:solidFill>
              </a:rPr>
              <a:t> profits</a:t>
            </a:r>
            <a:br>
              <a:rPr lang="en-NZ" sz="2800" dirty="0">
                <a:solidFill>
                  <a:schemeClr val="tx1"/>
                </a:solidFill>
              </a:rPr>
            </a:br>
            <a:endParaRPr lang="en-NZ" sz="2800" dirty="0">
              <a:solidFill>
                <a:schemeClr val="tx1"/>
              </a:solidFill>
            </a:endParaRPr>
          </a:p>
        </p:txBody>
      </p:sp>
      <p:sp>
        <p:nvSpPr>
          <p:cNvPr id="5" name="Content Placeholder 4">
            <a:extLst>
              <a:ext uri="{FF2B5EF4-FFF2-40B4-BE49-F238E27FC236}">
                <a16:creationId xmlns:a16="http://schemas.microsoft.com/office/drawing/2014/main" id="{F8B0CA59-C81D-248E-6EA7-873CA0764DB8}"/>
              </a:ext>
            </a:extLst>
          </p:cNvPr>
          <p:cNvSpPr>
            <a:spLocks noGrp="1"/>
          </p:cNvSpPr>
          <p:nvPr>
            <p:ph idx="1"/>
          </p:nvPr>
        </p:nvSpPr>
        <p:spPr>
          <a:xfrm>
            <a:off x="715434" y="2224326"/>
            <a:ext cx="8596668" cy="3880773"/>
          </a:xfrm>
        </p:spPr>
        <p:txBody>
          <a:bodyPr>
            <a:normAutofit/>
          </a:bodyPr>
          <a:lstStyle/>
          <a:p>
            <a:r>
              <a:rPr lang="en-NZ" sz="2800" dirty="0"/>
              <a:t>1.	A collapse in demand if Tiwai Point closes</a:t>
            </a:r>
          </a:p>
          <a:p>
            <a:pPr marL="514350" indent="-514350">
              <a:buFont typeface="+mj-lt"/>
              <a:buAutoNum type="arabicPeriod"/>
            </a:pPr>
            <a:endParaRPr lang="en-NZ" sz="2800" dirty="0"/>
          </a:p>
          <a:p>
            <a:endParaRPr lang="en-NZ" sz="2800" dirty="0"/>
          </a:p>
          <a:p>
            <a:pPr marL="446088" indent="-446088"/>
            <a:r>
              <a:rPr lang="en-NZ" sz="2800" dirty="0"/>
              <a:t>2.	An unwelcome increase in supply if lots of low-operating-cost renewables get installed</a:t>
            </a:r>
          </a:p>
        </p:txBody>
      </p:sp>
      <p:sp>
        <p:nvSpPr>
          <p:cNvPr id="3" name="Footer Placeholder 2">
            <a:extLst>
              <a:ext uri="{FF2B5EF4-FFF2-40B4-BE49-F238E27FC236}">
                <a16:creationId xmlns:a16="http://schemas.microsoft.com/office/drawing/2014/main" id="{1E150259-B87A-2AE2-C996-F74EF077C2DB}"/>
              </a:ext>
            </a:extLst>
          </p:cNvPr>
          <p:cNvSpPr>
            <a:spLocks noGrp="1"/>
          </p:cNvSpPr>
          <p:nvPr>
            <p:ph type="ftr" sz="quarter" idx="11"/>
          </p:nvPr>
        </p:nvSpPr>
        <p:spPr/>
        <p:txBody>
          <a:bodyPr/>
          <a:lstStyle/>
          <a:p>
            <a:r>
              <a:rPr lang="en-NZ"/>
              <a:t>Geoff Bertram Takaka U3A  December 9 2022</a:t>
            </a:r>
            <a:endParaRPr lang="en-US"/>
          </a:p>
        </p:txBody>
      </p:sp>
      <p:sp>
        <p:nvSpPr>
          <p:cNvPr id="4" name="Slide Number Placeholder 3">
            <a:extLst>
              <a:ext uri="{FF2B5EF4-FFF2-40B4-BE49-F238E27FC236}">
                <a16:creationId xmlns:a16="http://schemas.microsoft.com/office/drawing/2014/main" id="{886D9E48-F4C1-6E17-0376-68BA1C7280F8}"/>
              </a:ext>
            </a:extLst>
          </p:cNvPr>
          <p:cNvSpPr>
            <a:spLocks noGrp="1"/>
          </p:cNvSpPr>
          <p:nvPr>
            <p:ph type="sldNum" sz="quarter" idx="12"/>
          </p:nvPr>
        </p:nvSpPr>
        <p:spPr/>
        <p:txBody>
          <a:bodyPr/>
          <a:lstStyle/>
          <a:p>
            <a:fld id="{0ED95122-A112-0844-98BC-D2A9AE745818}" type="slidenum">
              <a:rPr lang="en-US" smtClean="0"/>
              <a:t>52</a:t>
            </a:fld>
            <a:endParaRPr lang="en-US"/>
          </a:p>
        </p:txBody>
      </p:sp>
    </p:spTree>
    <p:extLst>
      <p:ext uri="{BB962C8B-B14F-4D97-AF65-F5344CB8AC3E}">
        <p14:creationId xmlns:p14="http://schemas.microsoft.com/office/powerpoint/2010/main" val="22039030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1AA02BB1-2726-B6C2-3BE1-2125D315D0F1}"/>
              </a:ext>
            </a:extLst>
          </p:cNvPr>
          <p:cNvSpPr/>
          <p:nvPr/>
        </p:nvSpPr>
        <p:spPr>
          <a:xfrm>
            <a:off x="3673674" y="3744850"/>
            <a:ext cx="2883877" cy="1788174"/>
          </a:xfrm>
          <a:custGeom>
            <a:avLst/>
            <a:gdLst>
              <a:gd name="connsiteX0" fmla="*/ 11723 w 2883877"/>
              <a:gd name="connsiteY0" fmla="*/ 1254369 h 1735015"/>
              <a:gd name="connsiteX1" fmla="*/ 0 w 2883877"/>
              <a:gd name="connsiteY1" fmla="*/ 1735015 h 1735015"/>
              <a:gd name="connsiteX2" fmla="*/ 2883877 w 2883877"/>
              <a:gd name="connsiteY2" fmla="*/ 1723292 h 1735015"/>
              <a:gd name="connsiteX3" fmla="*/ 2883877 w 2883877"/>
              <a:gd name="connsiteY3" fmla="*/ 0 h 1735015"/>
              <a:gd name="connsiteX4" fmla="*/ 2579077 w 2883877"/>
              <a:gd name="connsiteY4" fmla="*/ 0 h 1735015"/>
              <a:gd name="connsiteX5" fmla="*/ 2590800 w 2883877"/>
              <a:gd name="connsiteY5" fmla="*/ 1277815 h 1735015"/>
              <a:gd name="connsiteX6" fmla="*/ 11723 w 2883877"/>
              <a:gd name="connsiteY6" fmla="*/ 1254369 h 173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3877" h="1735015">
                <a:moveTo>
                  <a:pt x="11723" y="1254369"/>
                </a:moveTo>
                <a:lnTo>
                  <a:pt x="0" y="1735015"/>
                </a:lnTo>
                <a:lnTo>
                  <a:pt x="2883877" y="1723292"/>
                </a:lnTo>
                <a:lnTo>
                  <a:pt x="2883877" y="0"/>
                </a:lnTo>
                <a:lnTo>
                  <a:pt x="2579077" y="0"/>
                </a:lnTo>
                <a:lnTo>
                  <a:pt x="2590800" y="1277815"/>
                </a:lnTo>
                <a:lnTo>
                  <a:pt x="11723" y="1254369"/>
                </a:lnTo>
                <a:close/>
              </a:path>
            </a:pathLst>
          </a:cu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7" name="Freeform: Shape 6">
            <a:extLst>
              <a:ext uri="{FF2B5EF4-FFF2-40B4-BE49-F238E27FC236}">
                <a16:creationId xmlns:a16="http://schemas.microsoft.com/office/drawing/2014/main" id="{5C1B8558-BD80-300C-9F61-3298C4DA88E9}"/>
              </a:ext>
            </a:extLst>
          </p:cNvPr>
          <p:cNvSpPr/>
          <p:nvPr/>
        </p:nvSpPr>
        <p:spPr>
          <a:xfrm>
            <a:off x="3672205" y="3769941"/>
            <a:ext cx="2589291" cy="1294645"/>
          </a:xfrm>
          <a:custGeom>
            <a:avLst/>
            <a:gdLst>
              <a:gd name="connsiteX0" fmla="*/ 778598 w 2589291"/>
              <a:gd name="connsiteY0" fmla="*/ 0 h 1294645"/>
              <a:gd name="connsiteX1" fmla="*/ 2589291 w 2589291"/>
              <a:gd name="connsiteY1" fmla="*/ 9053 h 1294645"/>
              <a:gd name="connsiteX2" fmla="*/ 2571184 w 2589291"/>
              <a:gd name="connsiteY2" fmla="*/ 1294645 h 1294645"/>
              <a:gd name="connsiteX3" fmla="*/ 0 w 2589291"/>
              <a:gd name="connsiteY3" fmla="*/ 1285592 h 1294645"/>
              <a:gd name="connsiteX4" fmla="*/ 0 w 2589291"/>
              <a:gd name="connsiteY4" fmla="*/ 1059255 h 1294645"/>
              <a:gd name="connsiteX5" fmla="*/ 778598 w 2589291"/>
              <a:gd name="connsiteY5" fmla="*/ 1059255 h 1294645"/>
              <a:gd name="connsiteX6" fmla="*/ 778598 w 2589291"/>
              <a:gd name="connsiteY6" fmla="*/ 0 h 1294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291" h="1294645">
                <a:moveTo>
                  <a:pt x="778598" y="0"/>
                </a:moveTo>
                <a:lnTo>
                  <a:pt x="2589291" y="9053"/>
                </a:lnTo>
                <a:lnTo>
                  <a:pt x="2571184" y="1294645"/>
                </a:lnTo>
                <a:lnTo>
                  <a:pt x="0" y="1285592"/>
                </a:lnTo>
                <a:lnTo>
                  <a:pt x="0" y="1059255"/>
                </a:lnTo>
                <a:lnTo>
                  <a:pt x="778598" y="1059255"/>
                </a:lnTo>
                <a:lnTo>
                  <a:pt x="778598" y="0"/>
                </a:lnTo>
                <a:close/>
              </a:path>
            </a:pathLst>
          </a:cu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dirty="0">
              <a:solidFill>
                <a:schemeClr val="tx1"/>
              </a:solidFill>
            </a:endParaRPr>
          </a:p>
        </p:txBody>
      </p:sp>
      <p:sp>
        <p:nvSpPr>
          <p:cNvPr id="9" name="Footer Placeholder 2">
            <a:extLst>
              <a:ext uri="{FF2B5EF4-FFF2-40B4-BE49-F238E27FC236}">
                <a16:creationId xmlns:a16="http://schemas.microsoft.com/office/drawing/2014/main" id="{F50E4CEF-6774-3B02-388A-075F2C66CC37}"/>
              </a:ext>
            </a:extLst>
          </p:cNvPr>
          <p:cNvSpPr txBox="1">
            <a:spLocks/>
          </p:cNvSpPr>
          <p:nvPr/>
        </p:nvSpPr>
        <p:spPr>
          <a:xfrm>
            <a:off x="4097905" y="6032571"/>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NZ">
                <a:solidFill>
                  <a:schemeClr val="bg1"/>
                </a:solidFill>
              </a:rPr>
              <a:t>Institute for Governance and Policy Studies               Kapiti WEA 27 August 2022</a:t>
            </a:r>
            <a:endParaRPr lang="en-US" dirty="0">
              <a:solidFill>
                <a:schemeClr val="bg1"/>
              </a:solidFill>
            </a:endParaRPr>
          </a:p>
        </p:txBody>
      </p:sp>
      <p:sp>
        <p:nvSpPr>
          <p:cNvPr id="10" name="Slide Number Placeholder 3">
            <a:extLst>
              <a:ext uri="{FF2B5EF4-FFF2-40B4-BE49-F238E27FC236}">
                <a16:creationId xmlns:a16="http://schemas.microsoft.com/office/drawing/2014/main" id="{7A62D45D-2A68-7948-80C4-2A8163E0837F}"/>
              </a:ext>
            </a:extLst>
          </p:cNvPr>
          <p:cNvSpPr txBox="1">
            <a:spLocks/>
          </p:cNvSpPr>
          <p:nvPr/>
        </p:nvSpPr>
        <p:spPr>
          <a:xfrm>
            <a:off x="9265737" y="6378156"/>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b="1">
                <a:solidFill>
                  <a:schemeClr val="tx1"/>
                </a:solidFill>
              </a:rPr>
              <a:pPr/>
              <a:t>53</a:t>
            </a:fld>
            <a:endParaRPr lang="en-US" b="1" dirty="0">
              <a:solidFill>
                <a:schemeClr val="tx1"/>
              </a:solidFill>
            </a:endParaRPr>
          </a:p>
        </p:txBody>
      </p:sp>
      <p:cxnSp>
        <p:nvCxnSpPr>
          <p:cNvPr id="11" name="Straight Connector 10">
            <a:extLst>
              <a:ext uri="{FF2B5EF4-FFF2-40B4-BE49-F238E27FC236}">
                <a16:creationId xmlns:a16="http://schemas.microsoft.com/office/drawing/2014/main" id="{65B38F8C-BACA-BEE1-5D47-E679A61F8824}"/>
              </a:ext>
            </a:extLst>
          </p:cNvPr>
          <p:cNvCxnSpPr/>
          <p:nvPr/>
        </p:nvCxnSpPr>
        <p:spPr>
          <a:xfrm>
            <a:off x="3669800" y="2250655"/>
            <a:ext cx="0" cy="3264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C1DEC06-ACCC-4625-85CC-51372D2EA699}"/>
              </a:ext>
            </a:extLst>
          </p:cNvPr>
          <p:cNvCxnSpPr>
            <a:cxnSpLocks/>
          </p:cNvCxnSpPr>
          <p:nvPr/>
        </p:nvCxnSpPr>
        <p:spPr>
          <a:xfrm flipH="1" flipV="1">
            <a:off x="3669801" y="5517731"/>
            <a:ext cx="3971925" cy="16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0969055-FB92-9565-743A-CDC7625E048E}"/>
              </a:ext>
            </a:extLst>
          </p:cNvPr>
          <p:cNvCxnSpPr/>
          <p:nvPr/>
        </p:nvCxnSpPr>
        <p:spPr>
          <a:xfrm>
            <a:off x="5827212" y="2022055"/>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F8F420C-B8D8-FCCF-1BA4-FF28EC3D52BD}"/>
              </a:ext>
            </a:extLst>
          </p:cNvPr>
          <p:cNvSpPr txBox="1"/>
          <p:nvPr/>
        </p:nvSpPr>
        <p:spPr>
          <a:xfrm>
            <a:off x="7199428" y="5068867"/>
            <a:ext cx="869149" cy="300082"/>
          </a:xfrm>
          <a:prstGeom prst="rect">
            <a:avLst/>
          </a:prstGeom>
          <a:noFill/>
        </p:spPr>
        <p:txBody>
          <a:bodyPr wrap="none" rtlCol="0">
            <a:spAutoFit/>
          </a:bodyPr>
          <a:lstStyle/>
          <a:p>
            <a:r>
              <a:rPr lang="en-NZ" sz="1350" dirty="0"/>
              <a:t>Demand</a:t>
            </a:r>
            <a:r>
              <a:rPr lang="en-NZ" sz="1350" baseline="-25000" dirty="0"/>
              <a:t>1</a:t>
            </a:r>
          </a:p>
        </p:txBody>
      </p:sp>
      <p:cxnSp>
        <p:nvCxnSpPr>
          <p:cNvPr id="15" name="Straight Connector 14">
            <a:extLst>
              <a:ext uri="{FF2B5EF4-FFF2-40B4-BE49-F238E27FC236}">
                <a16:creationId xmlns:a16="http://schemas.microsoft.com/office/drawing/2014/main" id="{D4D98B9F-2BA9-D3A4-36BE-8472B78D9124}"/>
              </a:ext>
            </a:extLst>
          </p:cNvPr>
          <p:cNvCxnSpPr>
            <a:cxnSpLocks/>
          </p:cNvCxnSpPr>
          <p:nvPr/>
        </p:nvCxnSpPr>
        <p:spPr>
          <a:xfrm>
            <a:off x="3669799" y="5056959"/>
            <a:ext cx="2586038" cy="1190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83434F7-A64F-7BBA-19A1-2ED80103D36A}"/>
              </a:ext>
            </a:extLst>
          </p:cNvPr>
          <p:cNvCxnSpPr>
            <a:cxnSpLocks/>
          </p:cNvCxnSpPr>
          <p:nvPr/>
        </p:nvCxnSpPr>
        <p:spPr>
          <a:xfrm flipV="1">
            <a:off x="6255838" y="3756797"/>
            <a:ext cx="0" cy="13120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FBD9617-B03A-0EF2-631B-C9B74261890F}"/>
              </a:ext>
            </a:extLst>
          </p:cNvPr>
          <p:cNvCxnSpPr>
            <a:cxnSpLocks/>
          </p:cNvCxnSpPr>
          <p:nvPr/>
        </p:nvCxnSpPr>
        <p:spPr>
          <a:xfrm>
            <a:off x="3662657" y="3769121"/>
            <a:ext cx="289321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498063B-BF94-6937-CD95-0D000112DE54}"/>
              </a:ext>
            </a:extLst>
          </p:cNvPr>
          <p:cNvSpPr txBox="1"/>
          <p:nvPr/>
        </p:nvSpPr>
        <p:spPr>
          <a:xfrm>
            <a:off x="7065555" y="3485680"/>
            <a:ext cx="691215" cy="507831"/>
          </a:xfrm>
          <a:prstGeom prst="rect">
            <a:avLst/>
          </a:prstGeom>
          <a:noFill/>
        </p:spPr>
        <p:txBody>
          <a:bodyPr wrap="none" rtlCol="0">
            <a:spAutoFit/>
          </a:bodyPr>
          <a:lstStyle/>
          <a:p>
            <a:r>
              <a:rPr lang="en-NZ" sz="1350" dirty="0"/>
              <a:t>Supply</a:t>
            </a:r>
          </a:p>
          <a:p>
            <a:r>
              <a:rPr lang="en-NZ" sz="1350" dirty="0"/>
              <a:t>curve</a:t>
            </a:r>
          </a:p>
        </p:txBody>
      </p:sp>
      <p:sp>
        <p:nvSpPr>
          <p:cNvPr id="19" name="TextBox 18">
            <a:extLst>
              <a:ext uri="{FF2B5EF4-FFF2-40B4-BE49-F238E27FC236}">
                <a16:creationId xmlns:a16="http://schemas.microsoft.com/office/drawing/2014/main" id="{88A15B57-7FC9-E42F-BFCC-3EDA391D114C}"/>
              </a:ext>
            </a:extLst>
          </p:cNvPr>
          <p:cNvSpPr txBox="1"/>
          <p:nvPr/>
        </p:nvSpPr>
        <p:spPr>
          <a:xfrm>
            <a:off x="3275721" y="3594173"/>
            <a:ext cx="600074" cy="338554"/>
          </a:xfrm>
          <a:prstGeom prst="rect">
            <a:avLst/>
          </a:prstGeom>
          <a:noFill/>
        </p:spPr>
        <p:txBody>
          <a:bodyPr wrap="square" rtlCol="0">
            <a:spAutoFit/>
          </a:bodyPr>
          <a:lstStyle/>
          <a:p>
            <a:r>
              <a:rPr lang="en-NZ" sz="1600" dirty="0"/>
              <a:t>p</a:t>
            </a:r>
            <a:r>
              <a:rPr lang="en-NZ" sz="1600" cap="small" baseline="-25000" dirty="0"/>
              <a:t>1</a:t>
            </a:r>
            <a:endParaRPr lang="en-NZ" sz="1600" dirty="0"/>
          </a:p>
        </p:txBody>
      </p:sp>
      <p:sp>
        <p:nvSpPr>
          <p:cNvPr id="20" name="TextBox 19">
            <a:extLst>
              <a:ext uri="{FF2B5EF4-FFF2-40B4-BE49-F238E27FC236}">
                <a16:creationId xmlns:a16="http://schemas.microsoft.com/office/drawing/2014/main" id="{66C5C2E2-2EBE-51B2-7E24-194B7BD1BD19}"/>
              </a:ext>
            </a:extLst>
          </p:cNvPr>
          <p:cNvSpPr txBox="1"/>
          <p:nvPr/>
        </p:nvSpPr>
        <p:spPr>
          <a:xfrm>
            <a:off x="6409426" y="5587022"/>
            <a:ext cx="364202" cy="300082"/>
          </a:xfrm>
          <a:prstGeom prst="rect">
            <a:avLst/>
          </a:prstGeom>
          <a:noFill/>
        </p:spPr>
        <p:txBody>
          <a:bodyPr wrap="none" rtlCol="0">
            <a:spAutoFit/>
          </a:bodyPr>
          <a:lstStyle/>
          <a:p>
            <a:r>
              <a:rPr lang="en-NZ" sz="1350" dirty="0"/>
              <a:t>Q</a:t>
            </a:r>
            <a:r>
              <a:rPr lang="en-NZ" sz="1350" baseline="-25000" dirty="0"/>
              <a:t>E</a:t>
            </a:r>
            <a:endParaRPr lang="en-NZ" sz="1350" dirty="0"/>
          </a:p>
        </p:txBody>
      </p:sp>
      <p:sp>
        <p:nvSpPr>
          <p:cNvPr id="21" name="TextBox 20">
            <a:extLst>
              <a:ext uri="{FF2B5EF4-FFF2-40B4-BE49-F238E27FC236}">
                <a16:creationId xmlns:a16="http://schemas.microsoft.com/office/drawing/2014/main" id="{B5CB708E-F5EA-C446-AF72-9D725072FA44}"/>
              </a:ext>
            </a:extLst>
          </p:cNvPr>
          <p:cNvSpPr txBox="1"/>
          <p:nvPr/>
        </p:nvSpPr>
        <p:spPr>
          <a:xfrm>
            <a:off x="3307896" y="2022055"/>
            <a:ext cx="569258" cy="300082"/>
          </a:xfrm>
          <a:prstGeom prst="rect">
            <a:avLst/>
          </a:prstGeom>
          <a:noFill/>
        </p:spPr>
        <p:txBody>
          <a:bodyPr wrap="none" rtlCol="0">
            <a:spAutoFit/>
          </a:bodyPr>
          <a:lstStyle/>
          <a:p>
            <a:r>
              <a:rPr lang="en-NZ" sz="1350" dirty="0"/>
              <a:t>Price</a:t>
            </a:r>
          </a:p>
        </p:txBody>
      </p:sp>
      <p:sp>
        <p:nvSpPr>
          <p:cNvPr id="22" name="TextBox 21">
            <a:extLst>
              <a:ext uri="{FF2B5EF4-FFF2-40B4-BE49-F238E27FC236}">
                <a16:creationId xmlns:a16="http://schemas.microsoft.com/office/drawing/2014/main" id="{B4F32394-EBB0-67BF-DDD0-82274FFCE568}"/>
              </a:ext>
            </a:extLst>
          </p:cNvPr>
          <p:cNvSpPr txBox="1"/>
          <p:nvPr/>
        </p:nvSpPr>
        <p:spPr>
          <a:xfrm>
            <a:off x="7355978" y="5646317"/>
            <a:ext cx="901113" cy="300082"/>
          </a:xfrm>
          <a:prstGeom prst="rect">
            <a:avLst/>
          </a:prstGeom>
          <a:noFill/>
        </p:spPr>
        <p:txBody>
          <a:bodyPr wrap="square" rtlCol="0">
            <a:spAutoFit/>
          </a:bodyPr>
          <a:lstStyle/>
          <a:p>
            <a:r>
              <a:rPr lang="en-NZ" sz="1350" dirty="0"/>
              <a:t>Volume</a:t>
            </a:r>
          </a:p>
        </p:txBody>
      </p:sp>
      <p:cxnSp>
        <p:nvCxnSpPr>
          <p:cNvPr id="23" name="Straight Connector 22">
            <a:extLst>
              <a:ext uri="{FF2B5EF4-FFF2-40B4-BE49-F238E27FC236}">
                <a16:creationId xmlns:a16="http://schemas.microsoft.com/office/drawing/2014/main" id="{16C18E0B-0017-4938-86B6-3F439FFD0F87}"/>
              </a:ext>
            </a:extLst>
          </p:cNvPr>
          <p:cNvCxnSpPr>
            <a:cxnSpLocks/>
          </p:cNvCxnSpPr>
          <p:nvPr/>
        </p:nvCxnSpPr>
        <p:spPr>
          <a:xfrm>
            <a:off x="6555875" y="3749652"/>
            <a:ext cx="0" cy="1794272"/>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D2D2BA8-897E-2BFA-5C3A-1ACEE2587B24}"/>
              </a:ext>
            </a:extLst>
          </p:cNvPr>
          <p:cNvCxnSpPr>
            <a:cxnSpLocks/>
          </p:cNvCxnSpPr>
          <p:nvPr/>
        </p:nvCxnSpPr>
        <p:spPr>
          <a:xfrm flipV="1">
            <a:off x="6262982" y="3756797"/>
            <a:ext cx="1071563" cy="123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D48A9DCB-AC0D-9023-3E69-E979537F9604}"/>
              </a:ext>
            </a:extLst>
          </p:cNvPr>
          <p:cNvSpPr/>
          <p:nvPr/>
        </p:nvSpPr>
        <p:spPr>
          <a:xfrm>
            <a:off x="3669799" y="3769121"/>
            <a:ext cx="769532" cy="1062802"/>
          </a:xfrm>
          <a:prstGeom prst="rect">
            <a:avLst/>
          </a:prstGeom>
          <a:noFill/>
          <a:ln>
            <a:solidFill>
              <a:schemeClr val="bg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26" name="TextBox 25">
            <a:extLst>
              <a:ext uri="{FF2B5EF4-FFF2-40B4-BE49-F238E27FC236}">
                <a16:creationId xmlns:a16="http://schemas.microsoft.com/office/drawing/2014/main" id="{AFCB220C-9F3A-183D-B3DC-7DF58DD178C3}"/>
              </a:ext>
            </a:extLst>
          </p:cNvPr>
          <p:cNvSpPr txBox="1"/>
          <p:nvPr/>
        </p:nvSpPr>
        <p:spPr>
          <a:xfrm>
            <a:off x="3779107" y="4152204"/>
            <a:ext cx="597471" cy="507831"/>
          </a:xfrm>
          <a:prstGeom prst="rect">
            <a:avLst/>
          </a:prstGeom>
          <a:noFill/>
        </p:spPr>
        <p:txBody>
          <a:bodyPr wrap="none" rtlCol="0">
            <a:spAutoFit/>
          </a:bodyPr>
          <a:lstStyle/>
          <a:p>
            <a:r>
              <a:rPr lang="en-NZ" sz="1350" dirty="0"/>
              <a:t>Tiwai</a:t>
            </a:r>
          </a:p>
          <a:p>
            <a:r>
              <a:rPr lang="en-NZ" sz="1350" dirty="0"/>
              <a:t>Point</a:t>
            </a:r>
          </a:p>
        </p:txBody>
      </p:sp>
      <p:sp>
        <p:nvSpPr>
          <p:cNvPr id="27" name="TextBox 26">
            <a:extLst>
              <a:ext uri="{FF2B5EF4-FFF2-40B4-BE49-F238E27FC236}">
                <a16:creationId xmlns:a16="http://schemas.microsoft.com/office/drawing/2014/main" id="{DC045739-14FF-8B97-E3B8-32AB3E2C8208}"/>
              </a:ext>
            </a:extLst>
          </p:cNvPr>
          <p:cNvSpPr txBox="1"/>
          <p:nvPr/>
        </p:nvSpPr>
        <p:spPr>
          <a:xfrm>
            <a:off x="4421202" y="3919734"/>
            <a:ext cx="1382243" cy="646331"/>
          </a:xfrm>
          <a:prstGeom prst="rect">
            <a:avLst/>
          </a:prstGeom>
          <a:noFill/>
        </p:spPr>
        <p:txBody>
          <a:bodyPr wrap="square" rtlCol="0">
            <a:spAutoFit/>
          </a:bodyPr>
          <a:lstStyle/>
          <a:p>
            <a:pPr algn="ctr"/>
            <a:r>
              <a:rPr lang="en-NZ" dirty="0" err="1"/>
              <a:t>Gentailer</a:t>
            </a:r>
            <a:r>
              <a:rPr lang="en-NZ" dirty="0"/>
              <a:t> profits</a:t>
            </a:r>
          </a:p>
        </p:txBody>
      </p:sp>
      <p:sp>
        <p:nvSpPr>
          <p:cNvPr id="28" name="TextBox 27">
            <a:extLst>
              <a:ext uri="{FF2B5EF4-FFF2-40B4-BE49-F238E27FC236}">
                <a16:creationId xmlns:a16="http://schemas.microsoft.com/office/drawing/2014/main" id="{FE4FC8FC-676F-E083-2DDD-56F8202DA049}"/>
              </a:ext>
            </a:extLst>
          </p:cNvPr>
          <p:cNvSpPr txBox="1"/>
          <p:nvPr/>
        </p:nvSpPr>
        <p:spPr>
          <a:xfrm>
            <a:off x="3279113" y="138545"/>
            <a:ext cx="3361305" cy="369332"/>
          </a:xfrm>
          <a:prstGeom prst="rect">
            <a:avLst/>
          </a:prstGeom>
          <a:noFill/>
        </p:spPr>
        <p:txBody>
          <a:bodyPr wrap="none" rtlCol="0">
            <a:spAutoFit/>
          </a:bodyPr>
          <a:lstStyle/>
          <a:p>
            <a:r>
              <a:rPr lang="en-NZ" dirty="0"/>
              <a:t>1. Suppose Tiwai Point closes…</a:t>
            </a:r>
          </a:p>
        </p:txBody>
      </p:sp>
      <p:sp>
        <p:nvSpPr>
          <p:cNvPr id="35" name="TextBox 34">
            <a:extLst>
              <a:ext uri="{FF2B5EF4-FFF2-40B4-BE49-F238E27FC236}">
                <a16:creationId xmlns:a16="http://schemas.microsoft.com/office/drawing/2014/main" id="{F21F5CA3-C1C8-FC40-F966-AEED5D090F8D}"/>
              </a:ext>
            </a:extLst>
          </p:cNvPr>
          <p:cNvSpPr txBox="1"/>
          <p:nvPr/>
        </p:nvSpPr>
        <p:spPr>
          <a:xfrm>
            <a:off x="4439331" y="5091530"/>
            <a:ext cx="1479892" cy="338554"/>
          </a:xfrm>
          <a:prstGeom prst="rect">
            <a:avLst/>
          </a:prstGeom>
          <a:noFill/>
        </p:spPr>
        <p:txBody>
          <a:bodyPr wrap="none" rtlCol="0">
            <a:spAutoFit/>
          </a:bodyPr>
          <a:lstStyle/>
          <a:p>
            <a:r>
              <a:rPr lang="en-NZ" sz="1600" dirty="0"/>
              <a:t>Cost of supply</a:t>
            </a:r>
          </a:p>
        </p:txBody>
      </p:sp>
      <p:sp>
        <p:nvSpPr>
          <p:cNvPr id="2" name="TextBox 1">
            <a:extLst>
              <a:ext uri="{FF2B5EF4-FFF2-40B4-BE49-F238E27FC236}">
                <a16:creationId xmlns:a16="http://schemas.microsoft.com/office/drawing/2014/main" id="{1F67AEFD-92E8-F6C9-928C-1E9E132709F2}"/>
              </a:ext>
            </a:extLst>
          </p:cNvPr>
          <p:cNvSpPr txBox="1"/>
          <p:nvPr/>
        </p:nvSpPr>
        <p:spPr>
          <a:xfrm rot="16200000">
            <a:off x="3757019" y="3064299"/>
            <a:ext cx="495649" cy="1107996"/>
          </a:xfrm>
          <a:prstGeom prst="rect">
            <a:avLst/>
          </a:prstGeom>
          <a:noFill/>
        </p:spPr>
        <p:txBody>
          <a:bodyPr wrap="none" rtlCol="0">
            <a:spAutoFit/>
          </a:bodyPr>
          <a:lstStyle/>
          <a:p>
            <a:r>
              <a:rPr lang="en-NZ" sz="6600" dirty="0"/>
              <a:t>}</a:t>
            </a:r>
          </a:p>
        </p:txBody>
      </p:sp>
      <p:sp>
        <p:nvSpPr>
          <p:cNvPr id="3" name="TextBox 2">
            <a:extLst>
              <a:ext uri="{FF2B5EF4-FFF2-40B4-BE49-F238E27FC236}">
                <a16:creationId xmlns:a16="http://schemas.microsoft.com/office/drawing/2014/main" id="{9B3D1FF2-0A6F-0E59-0708-6D0F367DC9DE}"/>
              </a:ext>
            </a:extLst>
          </p:cNvPr>
          <p:cNvSpPr txBox="1"/>
          <p:nvPr/>
        </p:nvSpPr>
        <p:spPr>
          <a:xfrm>
            <a:off x="3622742" y="2747015"/>
            <a:ext cx="943244" cy="738664"/>
          </a:xfrm>
          <a:prstGeom prst="rect">
            <a:avLst/>
          </a:prstGeom>
          <a:noFill/>
        </p:spPr>
        <p:txBody>
          <a:bodyPr wrap="square" rtlCol="0">
            <a:spAutoFit/>
          </a:bodyPr>
          <a:lstStyle/>
          <a:p>
            <a:pPr algn="ctr"/>
            <a:r>
              <a:rPr lang="en-NZ" sz="1400" dirty="0"/>
              <a:t>Smelter’s power use</a:t>
            </a:r>
          </a:p>
        </p:txBody>
      </p:sp>
      <p:cxnSp>
        <p:nvCxnSpPr>
          <p:cNvPr id="44" name="Straight Connector 43">
            <a:extLst>
              <a:ext uri="{FF2B5EF4-FFF2-40B4-BE49-F238E27FC236}">
                <a16:creationId xmlns:a16="http://schemas.microsoft.com/office/drawing/2014/main" id="{709BE965-C4A5-5ABD-8751-4930BC8C0E58}"/>
              </a:ext>
            </a:extLst>
          </p:cNvPr>
          <p:cNvCxnSpPr/>
          <p:nvPr/>
        </p:nvCxnSpPr>
        <p:spPr>
          <a:xfrm>
            <a:off x="5810589" y="1987155"/>
            <a:ext cx="1385888" cy="3271838"/>
          </a:xfrm>
          <a:prstGeom prst="line">
            <a:avLst/>
          </a:prstGeom>
          <a:ln w="571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9" name="Footer Placeholder 48">
            <a:extLst>
              <a:ext uri="{FF2B5EF4-FFF2-40B4-BE49-F238E27FC236}">
                <a16:creationId xmlns:a16="http://schemas.microsoft.com/office/drawing/2014/main" id="{3A5FFFC7-91B0-9E8D-8054-05238F5D41B7}"/>
              </a:ext>
            </a:extLst>
          </p:cNvPr>
          <p:cNvSpPr>
            <a:spLocks noGrp="1"/>
          </p:cNvSpPr>
          <p:nvPr>
            <p:ph type="ftr" sz="quarter" idx="11"/>
          </p:nvPr>
        </p:nvSpPr>
        <p:spPr>
          <a:xfrm>
            <a:off x="3575758" y="6433739"/>
            <a:ext cx="6297612" cy="365125"/>
          </a:xfrm>
        </p:spPr>
        <p:txBody>
          <a:bodyPr/>
          <a:lstStyle/>
          <a:p>
            <a:r>
              <a:rPr lang="en-NZ"/>
              <a:t>Geoff Bertram Takaka U3A  December 9 2022</a:t>
            </a:r>
            <a:endParaRPr lang="en-US" dirty="0"/>
          </a:p>
        </p:txBody>
      </p:sp>
    </p:spTree>
    <p:extLst>
      <p:ext uri="{BB962C8B-B14F-4D97-AF65-F5344CB8AC3E}">
        <p14:creationId xmlns:p14="http://schemas.microsoft.com/office/powerpoint/2010/main" val="34416417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1AA02BB1-2726-B6C2-3BE1-2125D315D0F1}"/>
              </a:ext>
            </a:extLst>
          </p:cNvPr>
          <p:cNvSpPr/>
          <p:nvPr/>
        </p:nvSpPr>
        <p:spPr>
          <a:xfrm>
            <a:off x="3673674" y="3744850"/>
            <a:ext cx="2883877" cy="1788174"/>
          </a:xfrm>
          <a:custGeom>
            <a:avLst/>
            <a:gdLst>
              <a:gd name="connsiteX0" fmla="*/ 11723 w 2883877"/>
              <a:gd name="connsiteY0" fmla="*/ 1254369 h 1735015"/>
              <a:gd name="connsiteX1" fmla="*/ 0 w 2883877"/>
              <a:gd name="connsiteY1" fmla="*/ 1735015 h 1735015"/>
              <a:gd name="connsiteX2" fmla="*/ 2883877 w 2883877"/>
              <a:gd name="connsiteY2" fmla="*/ 1723292 h 1735015"/>
              <a:gd name="connsiteX3" fmla="*/ 2883877 w 2883877"/>
              <a:gd name="connsiteY3" fmla="*/ 0 h 1735015"/>
              <a:gd name="connsiteX4" fmla="*/ 2579077 w 2883877"/>
              <a:gd name="connsiteY4" fmla="*/ 0 h 1735015"/>
              <a:gd name="connsiteX5" fmla="*/ 2590800 w 2883877"/>
              <a:gd name="connsiteY5" fmla="*/ 1277815 h 1735015"/>
              <a:gd name="connsiteX6" fmla="*/ 11723 w 2883877"/>
              <a:gd name="connsiteY6" fmla="*/ 1254369 h 173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3877" h="1735015">
                <a:moveTo>
                  <a:pt x="11723" y="1254369"/>
                </a:moveTo>
                <a:lnTo>
                  <a:pt x="0" y="1735015"/>
                </a:lnTo>
                <a:lnTo>
                  <a:pt x="2883877" y="1723292"/>
                </a:lnTo>
                <a:lnTo>
                  <a:pt x="2883877" y="0"/>
                </a:lnTo>
                <a:lnTo>
                  <a:pt x="2579077" y="0"/>
                </a:lnTo>
                <a:lnTo>
                  <a:pt x="2590800" y="1277815"/>
                </a:lnTo>
                <a:lnTo>
                  <a:pt x="11723" y="1254369"/>
                </a:lnTo>
                <a:close/>
              </a:path>
            </a:pathLst>
          </a:cu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9" name="Footer Placeholder 2">
            <a:extLst>
              <a:ext uri="{FF2B5EF4-FFF2-40B4-BE49-F238E27FC236}">
                <a16:creationId xmlns:a16="http://schemas.microsoft.com/office/drawing/2014/main" id="{F50E4CEF-6774-3B02-388A-075F2C66CC37}"/>
              </a:ext>
            </a:extLst>
          </p:cNvPr>
          <p:cNvSpPr txBox="1">
            <a:spLocks/>
          </p:cNvSpPr>
          <p:nvPr/>
        </p:nvSpPr>
        <p:spPr>
          <a:xfrm>
            <a:off x="4097905" y="6032571"/>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NZ" dirty="0">
                <a:solidFill>
                  <a:schemeClr val="bg1"/>
                </a:solidFill>
              </a:rPr>
              <a:t>Institute for Governance and Policy Studies               Kapiti WEA 27 August 2022</a:t>
            </a:r>
            <a:endParaRPr lang="en-US" dirty="0">
              <a:solidFill>
                <a:schemeClr val="bg1"/>
              </a:solidFill>
            </a:endParaRPr>
          </a:p>
        </p:txBody>
      </p:sp>
      <p:sp>
        <p:nvSpPr>
          <p:cNvPr id="10" name="Slide Number Placeholder 3">
            <a:extLst>
              <a:ext uri="{FF2B5EF4-FFF2-40B4-BE49-F238E27FC236}">
                <a16:creationId xmlns:a16="http://schemas.microsoft.com/office/drawing/2014/main" id="{7A62D45D-2A68-7948-80C4-2A8163E0837F}"/>
              </a:ext>
            </a:extLst>
          </p:cNvPr>
          <p:cNvSpPr txBox="1">
            <a:spLocks/>
          </p:cNvSpPr>
          <p:nvPr/>
        </p:nvSpPr>
        <p:spPr>
          <a:xfrm>
            <a:off x="9265737" y="6378156"/>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b="1">
                <a:solidFill>
                  <a:schemeClr val="tx1"/>
                </a:solidFill>
              </a:rPr>
              <a:pPr/>
              <a:t>54</a:t>
            </a:fld>
            <a:endParaRPr lang="en-US" b="1" dirty="0">
              <a:solidFill>
                <a:schemeClr val="tx1"/>
              </a:solidFill>
            </a:endParaRPr>
          </a:p>
        </p:txBody>
      </p:sp>
      <p:cxnSp>
        <p:nvCxnSpPr>
          <p:cNvPr id="11" name="Straight Connector 10">
            <a:extLst>
              <a:ext uri="{FF2B5EF4-FFF2-40B4-BE49-F238E27FC236}">
                <a16:creationId xmlns:a16="http://schemas.microsoft.com/office/drawing/2014/main" id="{65B38F8C-BACA-BEE1-5D47-E679A61F8824}"/>
              </a:ext>
            </a:extLst>
          </p:cNvPr>
          <p:cNvCxnSpPr/>
          <p:nvPr/>
        </p:nvCxnSpPr>
        <p:spPr>
          <a:xfrm>
            <a:off x="3669800" y="2250655"/>
            <a:ext cx="0" cy="3264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C1DEC06-ACCC-4625-85CC-51372D2EA699}"/>
              </a:ext>
            </a:extLst>
          </p:cNvPr>
          <p:cNvCxnSpPr>
            <a:cxnSpLocks/>
          </p:cNvCxnSpPr>
          <p:nvPr/>
        </p:nvCxnSpPr>
        <p:spPr>
          <a:xfrm flipH="1" flipV="1">
            <a:off x="3669801" y="5517731"/>
            <a:ext cx="3971925" cy="16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0969055-FB92-9565-743A-CDC7625E048E}"/>
              </a:ext>
            </a:extLst>
          </p:cNvPr>
          <p:cNvCxnSpPr/>
          <p:nvPr/>
        </p:nvCxnSpPr>
        <p:spPr>
          <a:xfrm>
            <a:off x="5827212" y="2022055"/>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F8F420C-B8D8-FCCF-1BA4-FF28EC3D52BD}"/>
              </a:ext>
            </a:extLst>
          </p:cNvPr>
          <p:cNvSpPr txBox="1"/>
          <p:nvPr/>
        </p:nvSpPr>
        <p:spPr>
          <a:xfrm>
            <a:off x="7199428" y="5068867"/>
            <a:ext cx="869149" cy="300082"/>
          </a:xfrm>
          <a:prstGeom prst="rect">
            <a:avLst/>
          </a:prstGeom>
          <a:noFill/>
        </p:spPr>
        <p:txBody>
          <a:bodyPr wrap="none" rtlCol="0">
            <a:spAutoFit/>
          </a:bodyPr>
          <a:lstStyle/>
          <a:p>
            <a:r>
              <a:rPr lang="en-NZ" sz="1350" dirty="0"/>
              <a:t>Demand</a:t>
            </a:r>
            <a:r>
              <a:rPr lang="en-NZ" sz="1350" baseline="-25000" dirty="0"/>
              <a:t>1</a:t>
            </a:r>
          </a:p>
        </p:txBody>
      </p:sp>
      <p:cxnSp>
        <p:nvCxnSpPr>
          <p:cNvPr id="15" name="Straight Connector 14">
            <a:extLst>
              <a:ext uri="{FF2B5EF4-FFF2-40B4-BE49-F238E27FC236}">
                <a16:creationId xmlns:a16="http://schemas.microsoft.com/office/drawing/2014/main" id="{D4D98B9F-2BA9-D3A4-36BE-8472B78D9124}"/>
              </a:ext>
            </a:extLst>
          </p:cNvPr>
          <p:cNvCxnSpPr>
            <a:cxnSpLocks/>
          </p:cNvCxnSpPr>
          <p:nvPr/>
        </p:nvCxnSpPr>
        <p:spPr>
          <a:xfrm>
            <a:off x="3669799" y="5056959"/>
            <a:ext cx="2586038" cy="1190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83434F7-A64F-7BBA-19A1-2ED80103D36A}"/>
              </a:ext>
            </a:extLst>
          </p:cNvPr>
          <p:cNvCxnSpPr>
            <a:cxnSpLocks/>
          </p:cNvCxnSpPr>
          <p:nvPr/>
        </p:nvCxnSpPr>
        <p:spPr>
          <a:xfrm flipV="1">
            <a:off x="6255838" y="3756797"/>
            <a:ext cx="0" cy="13120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FBD9617-B03A-0EF2-631B-C9B74261890F}"/>
              </a:ext>
            </a:extLst>
          </p:cNvPr>
          <p:cNvCxnSpPr>
            <a:cxnSpLocks/>
          </p:cNvCxnSpPr>
          <p:nvPr/>
        </p:nvCxnSpPr>
        <p:spPr>
          <a:xfrm>
            <a:off x="3662657" y="3769121"/>
            <a:ext cx="289321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498063B-BF94-6937-CD95-0D000112DE54}"/>
              </a:ext>
            </a:extLst>
          </p:cNvPr>
          <p:cNvSpPr txBox="1"/>
          <p:nvPr/>
        </p:nvSpPr>
        <p:spPr>
          <a:xfrm>
            <a:off x="7295231" y="3243988"/>
            <a:ext cx="691215" cy="507831"/>
          </a:xfrm>
          <a:prstGeom prst="rect">
            <a:avLst/>
          </a:prstGeom>
          <a:noFill/>
        </p:spPr>
        <p:txBody>
          <a:bodyPr wrap="none" rtlCol="0">
            <a:spAutoFit/>
          </a:bodyPr>
          <a:lstStyle/>
          <a:p>
            <a:r>
              <a:rPr lang="en-NZ" sz="1350" dirty="0"/>
              <a:t>Supply</a:t>
            </a:r>
          </a:p>
          <a:p>
            <a:r>
              <a:rPr lang="en-NZ" sz="1350" dirty="0"/>
              <a:t>curve</a:t>
            </a:r>
          </a:p>
        </p:txBody>
      </p:sp>
      <p:sp>
        <p:nvSpPr>
          <p:cNvPr id="19" name="TextBox 18">
            <a:extLst>
              <a:ext uri="{FF2B5EF4-FFF2-40B4-BE49-F238E27FC236}">
                <a16:creationId xmlns:a16="http://schemas.microsoft.com/office/drawing/2014/main" id="{88A15B57-7FC9-E42F-BFCC-3EDA391D114C}"/>
              </a:ext>
            </a:extLst>
          </p:cNvPr>
          <p:cNvSpPr txBox="1"/>
          <p:nvPr/>
        </p:nvSpPr>
        <p:spPr>
          <a:xfrm>
            <a:off x="3275721" y="3594173"/>
            <a:ext cx="600074" cy="338554"/>
          </a:xfrm>
          <a:prstGeom prst="rect">
            <a:avLst/>
          </a:prstGeom>
          <a:noFill/>
        </p:spPr>
        <p:txBody>
          <a:bodyPr wrap="square" rtlCol="0">
            <a:spAutoFit/>
          </a:bodyPr>
          <a:lstStyle/>
          <a:p>
            <a:r>
              <a:rPr lang="en-NZ" sz="1600" dirty="0"/>
              <a:t>p</a:t>
            </a:r>
            <a:r>
              <a:rPr lang="en-NZ" sz="1600" cap="small" baseline="-25000" dirty="0"/>
              <a:t>1</a:t>
            </a:r>
            <a:endParaRPr lang="en-NZ" sz="1600" dirty="0"/>
          </a:p>
        </p:txBody>
      </p:sp>
      <p:sp>
        <p:nvSpPr>
          <p:cNvPr id="20" name="TextBox 19">
            <a:extLst>
              <a:ext uri="{FF2B5EF4-FFF2-40B4-BE49-F238E27FC236}">
                <a16:creationId xmlns:a16="http://schemas.microsoft.com/office/drawing/2014/main" id="{66C5C2E2-2EBE-51B2-7E24-194B7BD1BD19}"/>
              </a:ext>
            </a:extLst>
          </p:cNvPr>
          <p:cNvSpPr txBox="1"/>
          <p:nvPr/>
        </p:nvSpPr>
        <p:spPr>
          <a:xfrm>
            <a:off x="6409426" y="5587022"/>
            <a:ext cx="364202" cy="300082"/>
          </a:xfrm>
          <a:prstGeom prst="rect">
            <a:avLst/>
          </a:prstGeom>
          <a:noFill/>
        </p:spPr>
        <p:txBody>
          <a:bodyPr wrap="none" rtlCol="0">
            <a:spAutoFit/>
          </a:bodyPr>
          <a:lstStyle/>
          <a:p>
            <a:r>
              <a:rPr lang="en-NZ" sz="1350" dirty="0"/>
              <a:t>Q</a:t>
            </a:r>
            <a:r>
              <a:rPr lang="en-NZ" sz="1350" baseline="-25000" dirty="0"/>
              <a:t>E</a:t>
            </a:r>
            <a:endParaRPr lang="en-NZ" sz="1350" dirty="0"/>
          </a:p>
        </p:txBody>
      </p:sp>
      <p:sp>
        <p:nvSpPr>
          <p:cNvPr id="21" name="TextBox 20">
            <a:extLst>
              <a:ext uri="{FF2B5EF4-FFF2-40B4-BE49-F238E27FC236}">
                <a16:creationId xmlns:a16="http://schemas.microsoft.com/office/drawing/2014/main" id="{B5CB708E-F5EA-C446-AF72-9D725072FA44}"/>
              </a:ext>
            </a:extLst>
          </p:cNvPr>
          <p:cNvSpPr txBox="1"/>
          <p:nvPr/>
        </p:nvSpPr>
        <p:spPr>
          <a:xfrm>
            <a:off x="3307896" y="2022055"/>
            <a:ext cx="569258" cy="300082"/>
          </a:xfrm>
          <a:prstGeom prst="rect">
            <a:avLst/>
          </a:prstGeom>
          <a:noFill/>
        </p:spPr>
        <p:txBody>
          <a:bodyPr wrap="none" rtlCol="0">
            <a:spAutoFit/>
          </a:bodyPr>
          <a:lstStyle/>
          <a:p>
            <a:r>
              <a:rPr lang="en-NZ" sz="1350" dirty="0"/>
              <a:t>Price</a:t>
            </a:r>
          </a:p>
        </p:txBody>
      </p:sp>
      <p:sp>
        <p:nvSpPr>
          <p:cNvPr id="22" name="TextBox 21">
            <a:extLst>
              <a:ext uri="{FF2B5EF4-FFF2-40B4-BE49-F238E27FC236}">
                <a16:creationId xmlns:a16="http://schemas.microsoft.com/office/drawing/2014/main" id="{B4F32394-EBB0-67BF-DDD0-82274FFCE568}"/>
              </a:ext>
            </a:extLst>
          </p:cNvPr>
          <p:cNvSpPr txBox="1"/>
          <p:nvPr/>
        </p:nvSpPr>
        <p:spPr>
          <a:xfrm>
            <a:off x="7355978" y="5646317"/>
            <a:ext cx="901113" cy="300082"/>
          </a:xfrm>
          <a:prstGeom prst="rect">
            <a:avLst/>
          </a:prstGeom>
          <a:noFill/>
        </p:spPr>
        <p:txBody>
          <a:bodyPr wrap="square" rtlCol="0">
            <a:spAutoFit/>
          </a:bodyPr>
          <a:lstStyle/>
          <a:p>
            <a:r>
              <a:rPr lang="en-NZ" sz="1350" dirty="0"/>
              <a:t>Volume</a:t>
            </a:r>
          </a:p>
        </p:txBody>
      </p:sp>
      <p:cxnSp>
        <p:nvCxnSpPr>
          <p:cNvPr id="23" name="Straight Connector 22">
            <a:extLst>
              <a:ext uri="{FF2B5EF4-FFF2-40B4-BE49-F238E27FC236}">
                <a16:creationId xmlns:a16="http://schemas.microsoft.com/office/drawing/2014/main" id="{16C18E0B-0017-4938-86B6-3F439FFD0F87}"/>
              </a:ext>
            </a:extLst>
          </p:cNvPr>
          <p:cNvCxnSpPr>
            <a:cxnSpLocks/>
          </p:cNvCxnSpPr>
          <p:nvPr/>
        </p:nvCxnSpPr>
        <p:spPr>
          <a:xfrm>
            <a:off x="6555875" y="3749652"/>
            <a:ext cx="0" cy="1794272"/>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D2D2BA8-897E-2BFA-5C3A-1ACEE2587B24}"/>
              </a:ext>
            </a:extLst>
          </p:cNvPr>
          <p:cNvCxnSpPr>
            <a:cxnSpLocks/>
          </p:cNvCxnSpPr>
          <p:nvPr/>
        </p:nvCxnSpPr>
        <p:spPr>
          <a:xfrm flipV="1">
            <a:off x="6262982" y="3756797"/>
            <a:ext cx="1071563" cy="123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DC045739-14FF-8B97-E3B8-32AB3E2C8208}"/>
              </a:ext>
            </a:extLst>
          </p:cNvPr>
          <p:cNvSpPr txBox="1"/>
          <p:nvPr/>
        </p:nvSpPr>
        <p:spPr>
          <a:xfrm>
            <a:off x="3892418" y="3919734"/>
            <a:ext cx="1600349" cy="646331"/>
          </a:xfrm>
          <a:prstGeom prst="rect">
            <a:avLst/>
          </a:prstGeom>
          <a:noFill/>
        </p:spPr>
        <p:txBody>
          <a:bodyPr wrap="square" rtlCol="0">
            <a:spAutoFit/>
          </a:bodyPr>
          <a:lstStyle/>
          <a:p>
            <a:pPr algn="ctr"/>
            <a:r>
              <a:rPr lang="en-NZ" dirty="0" err="1"/>
              <a:t>Gentailer</a:t>
            </a:r>
            <a:r>
              <a:rPr lang="en-NZ" dirty="0"/>
              <a:t> profits</a:t>
            </a:r>
          </a:p>
        </p:txBody>
      </p:sp>
      <p:sp>
        <p:nvSpPr>
          <p:cNvPr id="28" name="TextBox 27">
            <a:extLst>
              <a:ext uri="{FF2B5EF4-FFF2-40B4-BE49-F238E27FC236}">
                <a16:creationId xmlns:a16="http://schemas.microsoft.com/office/drawing/2014/main" id="{FE4FC8FC-676F-E083-2DDD-56F8202DA049}"/>
              </a:ext>
            </a:extLst>
          </p:cNvPr>
          <p:cNvSpPr txBox="1"/>
          <p:nvPr/>
        </p:nvSpPr>
        <p:spPr>
          <a:xfrm>
            <a:off x="3279113" y="138545"/>
            <a:ext cx="3361305" cy="369332"/>
          </a:xfrm>
          <a:prstGeom prst="rect">
            <a:avLst/>
          </a:prstGeom>
          <a:noFill/>
        </p:spPr>
        <p:txBody>
          <a:bodyPr wrap="none" rtlCol="0">
            <a:spAutoFit/>
          </a:bodyPr>
          <a:lstStyle/>
          <a:p>
            <a:r>
              <a:rPr lang="en-NZ" dirty="0"/>
              <a:t>1. Suppose Tiwai Point closes…</a:t>
            </a:r>
          </a:p>
        </p:txBody>
      </p:sp>
      <p:cxnSp>
        <p:nvCxnSpPr>
          <p:cNvPr id="30" name="Straight Arrow Connector 29">
            <a:extLst>
              <a:ext uri="{FF2B5EF4-FFF2-40B4-BE49-F238E27FC236}">
                <a16:creationId xmlns:a16="http://schemas.microsoft.com/office/drawing/2014/main" id="{37778282-78B1-7B14-30AC-0D86A8EB1D56}"/>
              </a:ext>
            </a:extLst>
          </p:cNvPr>
          <p:cNvCxnSpPr>
            <a:cxnSpLocks/>
          </p:cNvCxnSpPr>
          <p:nvPr/>
        </p:nvCxnSpPr>
        <p:spPr>
          <a:xfrm flipH="1">
            <a:off x="5055733" y="2226737"/>
            <a:ext cx="832316" cy="0"/>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63B09A75-87A5-74D6-2AEC-CB003B37AF23}"/>
              </a:ext>
            </a:extLst>
          </p:cNvPr>
          <p:cNvCxnSpPr>
            <a:cxnSpLocks/>
          </p:cNvCxnSpPr>
          <p:nvPr/>
        </p:nvCxnSpPr>
        <p:spPr>
          <a:xfrm flipH="1">
            <a:off x="3265117" y="3756796"/>
            <a:ext cx="1829" cy="1171696"/>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F21F5CA3-C1C8-FC40-F966-AEED5D090F8D}"/>
              </a:ext>
            </a:extLst>
          </p:cNvPr>
          <p:cNvSpPr txBox="1"/>
          <p:nvPr/>
        </p:nvSpPr>
        <p:spPr>
          <a:xfrm>
            <a:off x="4439331" y="5091530"/>
            <a:ext cx="1479892" cy="338554"/>
          </a:xfrm>
          <a:prstGeom prst="rect">
            <a:avLst/>
          </a:prstGeom>
          <a:noFill/>
        </p:spPr>
        <p:txBody>
          <a:bodyPr wrap="none" rtlCol="0">
            <a:spAutoFit/>
          </a:bodyPr>
          <a:lstStyle/>
          <a:p>
            <a:r>
              <a:rPr lang="en-NZ" sz="1600" dirty="0"/>
              <a:t>Cost of supply</a:t>
            </a:r>
          </a:p>
        </p:txBody>
      </p:sp>
      <p:sp>
        <p:nvSpPr>
          <p:cNvPr id="37" name="TextBox 36">
            <a:extLst>
              <a:ext uri="{FF2B5EF4-FFF2-40B4-BE49-F238E27FC236}">
                <a16:creationId xmlns:a16="http://schemas.microsoft.com/office/drawing/2014/main" id="{1D8D2EBF-D811-E1B7-6CD5-44866AA6A8F0}"/>
              </a:ext>
            </a:extLst>
          </p:cNvPr>
          <p:cNvSpPr txBox="1"/>
          <p:nvPr/>
        </p:nvSpPr>
        <p:spPr>
          <a:xfrm rot="16200000">
            <a:off x="5118692" y="1309757"/>
            <a:ext cx="495649" cy="1107996"/>
          </a:xfrm>
          <a:prstGeom prst="rect">
            <a:avLst/>
          </a:prstGeom>
          <a:noFill/>
        </p:spPr>
        <p:txBody>
          <a:bodyPr wrap="none" rtlCol="0">
            <a:spAutoFit/>
          </a:bodyPr>
          <a:lstStyle/>
          <a:p>
            <a:r>
              <a:rPr lang="en-NZ" sz="6600" dirty="0"/>
              <a:t>}</a:t>
            </a:r>
          </a:p>
        </p:txBody>
      </p:sp>
      <p:sp>
        <p:nvSpPr>
          <p:cNvPr id="38" name="TextBox 37">
            <a:extLst>
              <a:ext uri="{FF2B5EF4-FFF2-40B4-BE49-F238E27FC236}">
                <a16:creationId xmlns:a16="http://schemas.microsoft.com/office/drawing/2014/main" id="{87427B24-9FAB-C766-3C82-B8E76DE71F10}"/>
              </a:ext>
            </a:extLst>
          </p:cNvPr>
          <p:cNvSpPr txBox="1"/>
          <p:nvPr/>
        </p:nvSpPr>
        <p:spPr>
          <a:xfrm>
            <a:off x="4957386" y="760855"/>
            <a:ext cx="869826" cy="954107"/>
          </a:xfrm>
          <a:prstGeom prst="rect">
            <a:avLst/>
          </a:prstGeom>
          <a:noFill/>
        </p:spPr>
        <p:txBody>
          <a:bodyPr wrap="square" rtlCol="0">
            <a:spAutoFit/>
          </a:bodyPr>
          <a:lstStyle/>
          <a:p>
            <a:pPr algn="ctr"/>
            <a:r>
              <a:rPr lang="en-NZ" sz="1400" dirty="0"/>
              <a:t>Smelter’s power use vanishes</a:t>
            </a:r>
          </a:p>
        </p:txBody>
      </p:sp>
      <p:sp>
        <p:nvSpPr>
          <p:cNvPr id="8" name="TextBox 7">
            <a:extLst>
              <a:ext uri="{FF2B5EF4-FFF2-40B4-BE49-F238E27FC236}">
                <a16:creationId xmlns:a16="http://schemas.microsoft.com/office/drawing/2014/main" id="{10E003F2-6A48-A969-8A2C-C78FF28CDEFF}"/>
              </a:ext>
            </a:extLst>
          </p:cNvPr>
          <p:cNvSpPr txBox="1"/>
          <p:nvPr/>
        </p:nvSpPr>
        <p:spPr>
          <a:xfrm>
            <a:off x="3254851" y="4861522"/>
            <a:ext cx="393056" cy="369332"/>
          </a:xfrm>
          <a:prstGeom prst="rect">
            <a:avLst/>
          </a:prstGeom>
          <a:noFill/>
        </p:spPr>
        <p:txBody>
          <a:bodyPr wrap="none" rtlCol="0">
            <a:spAutoFit/>
          </a:bodyPr>
          <a:lstStyle/>
          <a:p>
            <a:r>
              <a:rPr lang="en-NZ" dirty="0"/>
              <a:t>p</a:t>
            </a:r>
            <a:r>
              <a:rPr lang="en-NZ" baseline="-25000" dirty="0"/>
              <a:t>2</a:t>
            </a:r>
          </a:p>
        </p:txBody>
      </p:sp>
      <p:sp>
        <p:nvSpPr>
          <p:cNvPr id="42" name="TextBox 41">
            <a:extLst>
              <a:ext uri="{FF2B5EF4-FFF2-40B4-BE49-F238E27FC236}">
                <a16:creationId xmlns:a16="http://schemas.microsoft.com/office/drawing/2014/main" id="{C7344D4D-0510-73DA-0853-17C66226048A}"/>
              </a:ext>
            </a:extLst>
          </p:cNvPr>
          <p:cNvSpPr txBox="1"/>
          <p:nvPr/>
        </p:nvSpPr>
        <p:spPr>
          <a:xfrm>
            <a:off x="1486368" y="4027643"/>
            <a:ext cx="1762406" cy="369332"/>
          </a:xfrm>
          <a:prstGeom prst="rect">
            <a:avLst/>
          </a:prstGeom>
          <a:noFill/>
        </p:spPr>
        <p:txBody>
          <a:bodyPr wrap="none" rtlCol="0">
            <a:spAutoFit/>
          </a:bodyPr>
          <a:lstStyle/>
          <a:p>
            <a:r>
              <a:rPr lang="en-NZ" dirty="0"/>
              <a:t>Price falls to p</a:t>
            </a:r>
            <a:r>
              <a:rPr lang="en-NZ" baseline="-25000" dirty="0"/>
              <a:t>2</a:t>
            </a:r>
          </a:p>
        </p:txBody>
      </p:sp>
      <p:sp>
        <p:nvSpPr>
          <p:cNvPr id="43" name="TextBox 42">
            <a:extLst>
              <a:ext uri="{FF2B5EF4-FFF2-40B4-BE49-F238E27FC236}">
                <a16:creationId xmlns:a16="http://schemas.microsoft.com/office/drawing/2014/main" id="{D7154C39-1D02-763B-404F-1AEA7C465F91}"/>
              </a:ext>
            </a:extLst>
          </p:cNvPr>
          <p:cNvSpPr txBox="1"/>
          <p:nvPr/>
        </p:nvSpPr>
        <p:spPr>
          <a:xfrm>
            <a:off x="4306453" y="4434543"/>
            <a:ext cx="761747" cy="369332"/>
          </a:xfrm>
          <a:prstGeom prst="rect">
            <a:avLst/>
          </a:prstGeom>
          <a:noFill/>
        </p:spPr>
        <p:txBody>
          <a:bodyPr wrap="none" rtlCol="0">
            <a:spAutoFit/>
          </a:bodyPr>
          <a:lstStyle/>
          <a:p>
            <a:r>
              <a:rPr lang="en-NZ" dirty="0"/>
              <a:t>gone!</a:t>
            </a:r>
          </a:p>
        </p:txBody>
      </p:sp>
      <p:cxnSp>
        <p:nvCxnSpPr>
          <p:cNvPr id="44" name="Straight Connector 43">
            <a:extLst>
              <a:ext uri="{FF2B5EF4-FFF2-40B4-BE49-F238E27FC236}">
                <a16:creationId xmlns:a16="http://schemas.microsoft.com/office/drawing/2014/main" id="{709BE965-C4A5-5ABD-8751-4930BC8C0E58}"/>
              </a:ext>
            </a:extLst>
          </p:cNvPr>
          <p:cNvCxnSpPr/>
          <p:nvPr/>
        </p:nvCxnSpPr>
        <p:spPr>
          <a:xfrm>
            <a:off x="5810589" y="1987155"/>
            <a:ext cx="1385888" cy="3271838"/>
          </a:xfrm>
          <a:prstGeom prst="line">
            <a:avLst/>
          </a:prstGeom>
          <a:ln w="571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2EEE78BE-C440-1C93-6D4D-A69E39B212F0}"/>
              </a:ext>
            </a:extLst>
          </p:cNvPr>
          <p:cNvSpPr txBox="1"/>
          <p:nvPr/>
        </p:nvSpPr>
        <p:spPr>
          <a:xfrm>
            <a:off x="6213168" y="5080813"/>
            <a:ext cx="869149" cy="300082"/>
          </a:xfrm>
          <a:prstGeom prst="rect">
            <a:avLst/>
          </a:prstGeom>
          <a:noFill/>
        </p:spPr>
        <p:txBody>
          <a:bodyPr wrap="none" rtlCol="0">
            <a:spAutoFit/>
          </a:bodyPr>
          <a:lstStyle/>
          <a:p>
            <a:r>
              <a:rPr lang="en-NZ" sz="1350" dirty="0"/>
              <a:t>Demand</a:t>
            </a:r>
            <a:r>
              <a:rPr lang="en-NZ" sz="1350" baseline="-25000" dirty="0"/>
              <a:t>2</a:t>
            </a:r>
          </a:p>
        </p:txBody>
      </p:sp>
      <p:sp>
        <p:nvSpPr>
          <p:cNvPr id="46" name="TextBox 45">
            <a:extLst>
              <a:ext uri="{FF2B5EF4-FFF2-40B4-BE49-F238E27FC236}">
                <a16:creationId xmlns:a16="http://schemas.microsoft.com/office/drawing/2014/main" id="{86B84871-B033-0545-5C3C-F82F3CA84542}"/>
              </a:ext>
            </a:extLst>
          </p:cNvPr>
          <p:cNvSpPr txBox="1"/>
          <p:nvPr/>
        </p:nvSpPr>
        <p:spPr>
          <a:xfrm>
            <a:off x="7495815" y="548154"/>
            <a:ext cx="3572829" cy="2031325"/>
          </a:xfrm>
          <a:prstGeom prst="rect">
            <a:avLst/>
          </a:prstGeom>
          <a:solidFill>
            <a:schemeClr val="bg1"/>
          </a:solidFill>
        </p:spPr>
        <p:txBody>
          <a:bodyPr wrap="square" rtlCol="0">
            <a:spAutoFit/>
          </a:bodyPr>
          <a:lstStyle/>
          <a:p>
            <a:r>
              <a:rPr lang="en-NZ" dirty="0"/>
              <a:t>How to stop this: sign up another big user with a cheap power contract asap:</a:t>
            </a:r>
          </a:p>
          <a:p>
            <a:pPr marL="285750" indent="-285750">
              <a:buFont typeface="Arial" panose="020B0604020202020204" pitchFamily="34" charset="0"/>
              <a:buChar char="•"/>
            </a:pPr>
            <a:r>
              <a:rPr lang="en-NZ" dirty="0"/>
              <a:t>“green hydrogen”</a:t>
            </a:r>
          </a:p>
          <a:p>
            <a:pPr marL="285750" indent="-285750">
              <a:buFont typeface="Arial" panose="020B0604020202020204" pitchFamily="34" charset="0"/>
              <a:buChar char="•"/>
            </a:pPr>
            <a:r>
              <a:rPr lang="en-NZ" dirty="0"/>
              <a:t>big data centres</a:t>
            </a:r>
          </a:p>
          <a:p>
            <a:pPr marL="285750" indent="-285750">
              <a:buFont typeface="Arial" panose="020B0604020202020204" pitchFamily="34" charset="0"/>
              <a:buChar char="•"/>
            </a:pPr>
            <a:r>
              <a:rPr lang="en-NZ" dirty="0"/>
              <a:t>anything…..</a:t>
            </a:r>
          </a:p>
          <a:p>
            <a:pPr marL="285750" indent="-285750">
              <a:buFont typeface="Arial" panose="020B0604020202020204" pitchFamily="34" charset="0"/>
              <a:buChar char="•"/>
            </a:pPr>
            <a:endParaRPr lang="en-NZ" dirty="0"/>
          </a:p>
        </p:txBody>
      </p:sp>
      <p:sp>
        <p:nvSpPr>
          <p:cNvPr id="49" name="Footer Placeholder 48">
            <a:extLst>
              <a:ext uri="{FF2B5EF4-FFF2-40B4-BE49-F238E27FC236}">
                <a16:creationId xmlns:a16="http://schemas.microsoft.com/office/drawing/2014/main" id="{3A5FFFC7-91B0-9E8D-8054-05238F5D41B7}"/>
              </a:ext>
            </a:extLst>
          </p:cNvPr>
          <p:cNvSpPr>
            <a:spLocks noGrp="1"/>
          </p:cNvSpPr>
          <p:nvPr>
            <p:ph type="ftr" sz="quarter" idx="11"/>
          </p:nvPr>
        </p:nvSpPr>
        <p:spPr>
          <a:xfrm>
            <a:off x="2174899" y="6440601"/>
            <a:ext cx="6297612" cy="365125"/>
          </a:xfrm>
        </p:spPr>
        <p:txBody>
          <a:bodyPr/>
          <a:lstStyle/>
          <a:p>
            <a:pPr algn="ctr"/>
            <a:r>
              <a:rPr lang="en-NZ"/>
              <a:t>Geoff Bertram Takaka U3A  December 9 2022</a:t>
            </a:r>
            <a:endParaRPr lang="en-US" dirty="0"/>
          </a:p>
        </p:txBody>
      </p:sp>
      <p:pic>
        <p:nvPicPr>
          <p:cNvPr id="29" name="Picture 28">
            <a:extLst>
              <a:ext uri="{FF2B5EF4-FFF2-40B4-BE49-F238E27FC236}">
                <a16:creationId xmlns:a16="http://schemas.microsoft.com/office/drawing/2014/main" id="{811B97F8-0350-746B-C263-FE06E0124C2A}"/>
              </a:ext>
            </a:extLst>
          </p:cNvPr>
          <p:cNvPicPr>
            <a:picLocks noChangeAspect="1"/>
          </p:cNvPicPr>
          <p:nvPr/>
        </p:nvPicPr>
        <p:blipFill>
          <a:blip r:embed="rId2"/>
          <a:stretch>
            <a:fillRect/>
          </a:stretch>
        </p:blipFill>
        <p:spPr>
          <a:xfrm>
            <a:off x="5331818" y="4348521"/>
            <a:ext cx="687403" cy="640957"/>
          </a:xfrm>
          <a:prstGeom prst="rect">
            <a:avLst/>
          </a:prstGeom>
          <a:solidFill>
            <a:schemeClr val="accent3">
              <a:lumMod val="60000"/>
              <a:lumOff val="40000"/>
            </a:schemeClr>
          </a:solidFill>
        </p:spPr>
      </p:pic>
      <p:cxnSp>
        <p:nvCxnSpPr>
          <p:cNvPr id="36" name="Straight Connector 35">
            <a:extLst>
              <a:ext uri="{FF2B5EF4-FFF2-40B4-BE49-F238E27FC236}">
                <a16:creationId xmlns:a16="http://schemas.microsoft.com/office/drawing/2014/main" id="{81C4D825-BC8A-E95B-40E3-3C8F204C2C61}"/>
              </a:ext>
            </a:extLst>
          </p:cNvPr>
          <p:cNvCxnSpPr/>
          <p:nvPr/>
        </p:nvCxnSpPr>
        <p:spPr>
          <a:xfrm>
            <a:off x="4924810" y="2054361"/>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99F6BB46-AF4D-4400-011E-EBBB234C7188}"/>
              </a:ext>
            </a:extLst>
          </p:cNvPr>
          <p:cNvCxnSpPr>
            <a:cxnSpLocks/>
          </p:cNvCxnSpPr>
          <p:nvPr/>
        </p:nvCxnSpPr>
        <p:spPr>
          <a:xfrm flipH="1">
            <a:off x="7299899" y="2926739"/>
            <a:ext cx="8870" cy="8203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2654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32F0D140-EAB6-868D-A742-119C6A255F7C}"/>
              </a:ext>
            </a:extLst>
          </p:cNvPr>
          <p:cNvSpPr/>
          <p:nvPr/>
        </p:nvSpPr>
        <p:spPr>
          <a:xfrm>
            <a:off x="3675275" y="3767261"/>
            <a:ext cx="2559674" cy="131207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Rectangle 1">
            <a:extLst>
              <a:ext uri="{FF2B5EF4-FFF2-40B4-BE49-F238E27FC236}">
                <a16:creationId xmlns:a16="http://schemas.microsoft.com/office/drawing/2014/main" id="{34A5E142-D7FC-A396-5C99-DA0E3CE86B2B}"/>
              </a:ext>
            </a:extLst>
          </p:cNvPr>
          <p:cNvSpPr/>
          <p:nvPr/>
        </p:nvSpPr>
        <p:spPr>
          <a:xfrm>
            <a:off x="3664019" y="3776785"/>
            <a:ext cx="499892" cy="1075126"/>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sz="1100" dirty="0"/>
          </a:p>
        </p:txBody>
      </p:sp>
      <p:sp>
        <p:nvSpPr>
          <p:cNvPr id="4" name="Rectangle 3">
            <a:extLst>
              <a:ext uri="{FF2B5EF4-FFF2-40B4-BE49-F238E27FC236}">
                <a16:creationId xmlns:a16="http://schemas.microsoft.com/office/drawing/2014/main" id="{75A7DA8F-D865-373E-F116-38717AE074D0}"/>
              </a:ext>
            </a:extLst>
          </p:cNvPr>
          <p:cNvSpPr/>
          <p:nvPr/>
        </p:nvSpPr>
        <p:spPr>
          <a:xfrm>
            <a:off x="4168308" y="3771162"/>
            <a:ext cx="558741" cy="106035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sz="1100" dirty="0"/>
          </a:p>
        </p:txBody>
      </p:sp>
      <p:sp>
        <p:nvSpPr>
          <p:cNvPr id="26" name="TextBox 25">
            <a:extLst>
              <a:ext uri="{FF2B5EF4-FFF2-40B4-BE49-F238E27FC236}">
                <a16:creationId xmlns:a16="http://schemas.microsoft.com/office/drawing/2014/main" id="{3D87E756-2FE7-5DB7-8967-5E32305BEA2F}"/>
              </a:ext>
            </a:extLst>
          </p:cNvPr>
          <p:cNvSpPr txBox="1"/>
          <p:nvPr/>
        </p:nvSpPr>
        <p:spPr>
          <a:xfrm>
            <a:off x="3663884" y="3864756"/>
            <a:ext cx="498662" cy="861774"/>
          </a:xfrm>
          <a:prstGeom prst="rect">
            <a:avLst/>
          </a:prstGeom>
          <a:noFill/>
        </p:spPr>
        <p:txBody>
          <a:bodyPr wrap="square" rtlCol="0">
            <a:spAutoFit/>
          </a:bodyPr>
          <a:lstStyle/>
          <a:p>
            <a:pPr algn="ctr"/>
            <a:r>
              <a:rPr lang="en-NZ" sz="1000" dirty="0"/>
              <a:t>“Green</a:t>
            </a:r>
          </a:p>
          <a:p>
            <a:pPr algn="ctr"/>
            <a:r>
              <a:rPr lang="en-NZ" sz="1000" dirty="0"/>
              <a:t>Hydrogen”</a:t>
            </a:r>
          </a:p>
        </p:txBody>
      </p:sp>
      <p:sp>
        <p:nvSpPr>
          <p:cNvPr id="6" name="Freeform: Shape 5">
            <a:extLst>
              <a:ext uri="{FF2B5EF4-FFF2-40B4-BE49-F238E27FC236}">
                <a16:creationId xmlns:a16="http://schemas.microsoft.com/office/drawing/2014/main" id="{1AA02BB1-2726-B6C2-3BE1-2125D315D0F1}"/>
              </a:ext>
            </a:extLst>
          </p:cNvPr>
          <p:cNvSpPr/>
          <p:nvPr/>
        </p:nvSpPr>
        <p:spPr>
          <a:xfrm>
            <a:off x="3673674" y="3744850"/>
            <a:ext cx="2883877" cy="1788174"/>
          </a:xfrm>
          <a:custGeom>
            <a:avLst/>
            <a:gdLst>
              <a:gd name="connsiteX0" fmla="*/ 11723 w 2883877"/>
              <a:gd name="connsiteY0" fmla="*/ 1254369 h 1735015"/>
              <a:gd name="connsiteX1" fmla="*/ 0 w 2883877"/>
              <a:gd name="connsiteY1" fmla="*/ 1735015 h 1735015"/>
              <a:gd name="connsiteX2" fmla="*/ 2883877 w 2883877"/>
              <a:gd name="connsiteY2" fmla="*/ 1723292 h 1735015"/>
              <a:gd name="connsiteX3" fmla="*/ 2883877 w 2883877"/>
              <a:gd name="connsiteY3" fmla="*/ 0 h 1735015"/>
              <a:gd name="connsiteX4" fmla="*/ 2579077 w 2883877"/>
              <a:gd name="connsiteY4" fmla="*/ 0 h 1735015"/>
              <a:gd name="connsiteX5" fmla="*/ 2590800 w 2883877"/>
              <a:gd name="connsiteY5" fmla="*/ 1277815 h 1735015"/>
              <a:gd name="connsiteX6" fmla="*/ 11723 w 2883877"/>
              <a:gd name="connsiteY6" fmla="*/ 1254369 h 173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3877" h="1735015">
                <a:moveTo>
                  <a:pt x="11723" y="1254369"/>
                </a:moveTo>
                <a:lnTo>
                  <a:pt x="0" y="1735015"/>
                </a:lnTo>
                <a:lnTo>
                  <a:pt x="2883877" y="1723292"/>
                </a:lnTo>
                <a:lnTo>
                  <a:pt x="2883877" y="0"/>
                </a:lnTo>
                <a:lnTo>
                  <a:pt x="2579077" y="0"/>
                </a:lnTo>
                <a:lnTo>
                  <a:pt x="2590800" y="1277815"/>
                </a:lnTo>
                <a:lnTo>
                  <a:pt x="11723" y="1254369"/>
                </a:lnTo>
                <a:close/>
              </a:path>
            </a:pathLst>
          </a:cu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9" name="Footer Placeholder 2">
            <a:extLst>
              <a:ext uri="{FF2B5EF4-FFF2-40B4-BE49-F238E27FC236}">
                <a16:creationId xmlns:a16="http://schemas.microsoft.com/office/drawing/2014/main" id="{F50E4CEF-6774-3B02-388A-075F2C66CC37}"/>
              </a:ext>
            </a:extLst>
          </p:cNvPr>
          <p:cNvSpPr txBox="1">
            <a:spLocks/>
          </p:cNvSpPr>
          <p:nvPr/>
        </p:nvSpPr>
        <p:spPr>
          <a:xfrm>
            <a:off x="4097905" y="6032571"/>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NZ" dirty="0">
                <a:solidFill>
                  <a:schemeClr val="bg1"/>
                </a:solidFill>
              </a:rPr>
              <a:t>Institute for Governance and Policy Studies               Kapiti WEA 27 August 2022</a:t>
            </a:r>
            <a:endParaRPr lang="en-US" dirty="0">
              <a:solidFill>
                <a:schemeClr val="bg1"/>
              </a:solidFill>
            </a:endParaRPr>
          </a:p>
        </p:txBody>
      </p:sp>
      <p:sp>
        <p:nvSpPr>
          <p:cNvPr id="10" name="Slide Number Placeholder 3">
            <a:extLst>
              <a:ext uri="{FF2B5EF4-FFF2-40B4-BE49-F238E27FC236}">
                <a16:creationId xmlns:a16="http://schemas.microsoft.com/office/drawing/2014/main" id="{7A62D45D-2A68-7948-80C4-2A8163E0837F}"/>
              </a:ext>
            </a:extLst>
          </p:cNvPr>
          <p:cNvSpPr txBox="1">
            <a:spLocks/>
          </p:cNvSpPr>
          <p:nvPr/>
        </p:nvSpPr>
        <p:spPr>
          <a:xfrm>
            <a:off x="9265737" y="6378156"/>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b="1">
                <a:solidFill>
                  <a:schemeClr val="tx1"/>
                </a:solidFill>
              </a:rPr>
              <a:pPr/>
              <a:t>55</a:t>
            </a:fld>
            <a:endParaRPr lang="en-US" b="1" dirty="0">
              <a:solidFill>
                <a:schemeClr val="tx1"/>
              </a:solidFill>
            </a:endParaRPr>
          </a:p>
        </p:txBody>
      </p:sp>
      <p:cxnSp>
        <p:nvCxnSpPr>
          <p:cNvPr id="11" name="Straight Connector 10">
            <a:extLst>
              <a:ext uri="{FF2B5EF4-FFF2-40B4-BE49-F238E27FC236}">
                <a16:creationId xmlns:a16="http://schemas.microsoft.com/office/drawing/2014/main" id="{65B38F8C-BACA-BEE1-5D47-E679A61F8824}"/>
              </a:ext>
            </a:extLst>
          </p:cNvPr>
          <p:cNvCxnSpPr/>
          <p:nvPr/>
        </p:nvCxnSpPr>
        <p:spPr>
          <a:xfrm>
            <a:off x="3669800" y="2250655"/>
            <a:ext cx="0" cy="3264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C1DEC06-ACCC-4625-85CC-51372D2EA699}"/>
              </a:ext>
            </a:extLst>
          </p:cNvPr>
          <p:cNvCxnSpPr>
            <a:cxnSpLocks/>
          </p:cNvCxnSpPr>
          <p:nvPr/>
        </p:nvCxnSpPr>
        <p:spPr>
          <a:xfrm flipH="1" flipV="1">
            <a:off x="3669801" y="5517731"/>
            <a:ext cx="3971925" cy="16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0969055-FB92-9565-743A-CDC7625E048E}"/>
              </a:ext>
            </a:extLst>
          </p:cNvPr>
          <p:cNvCxnSpPr/>
          <p:nvPr/>
        </p:nvCxnSpPr>
        <p:spPr>
          <a:xfrm>
            <a:off x="5352260" y="2106304"/>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4D98B9F-2BA9-D3A4-36BE-8472B78D9124}"/>
              </a:ext>
            </a:extLst>
          </p:cNvPr>
          <p:cNvCxnSpPr>
            <a:cxnSpLocks/>
          </p:cNvCxnSpPr>
          <p:nvPr/>
        </p:nvCxnSpPr>
        <p:spPr>
          <a:xfrm>
            <a:off x="3669799" y="5056959"/>
            <a:ext cx="2586038" cy="1190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83434F7-A64F-7BBA-19A1-2ED80103D36A}"/>
              </a:ext>
            </a:extLst>
          </p:cNvPr>
          <p:cNvCxnSpPr>
            <a:cxnSpLocks/>
          </p:cNvCxnSpPr>
          <p:nvPr/>
        </p:nvCxnSpPr>
        <p:spPr>
          <a:xfrm flipV="1">
            <a:off x="6255838" y="3756797"/>
            <a:ext cx="0" cy="13120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FBD9617-B03A-0EF2-631B-C9B74261890F}"/>
              </a:ext>
            </a:extLst>
          </p:cNvPr>
          <p:cNvCxnSpPr>
            <a:cxnSpLocks/>
          </p:cNvCxnSpPr>
          <p:nvPr/>
        </p:nvCxnSpPr>
        <p:spPr>
          <a:xfrm>
            <a:off x="3662657" y="3756796"/>
            <a:ext cx="289321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8A15B57-7FC9-E42F-BFCC-3EDA391D114C}"/>
              </a:ext>
            </a:extLst>
          </p:cNvPr>
          <p:cNvSpPr txBox="1"/>
          <p:nvPr/>
        </p:nvSpPr>
        <p:spPr>
          <a:xfrm>
            <a:off x="3275721" y="3594173"/>
            <a:ext cx="600074" cy="338554"/>
          </a:xfrm>
          <a:prstGeom prst="rect">
            <a:avLst/>
          </a:prstGeom>
          <a:noFill/>
        </p:spPr>
        <p:txBody>
          <a:bodyPr wrap="square" rtlCol="0">
            <a:spAutoFit/>
          </a:bodyPr>
          <a:lstStyle/>
          <a:p>
            <a:r>
              <a:rPr lang="en-NZ" sz="1600" dirty="0"/>
              <a:t>p</a:t>
            </a:r>
            <a:r>
              <a:rPr lang="en-NZ" sz="1600" cap="small" baseline="-25000" dirty="0"/>
              <a:t>1</a:t>
            </a:r>
            <a:endParaRPr lang="en-NZ" sz="1600" dirty="0"/>
          </a:p>
        </p:txBody>
      </p:sp>
      <p:sp>
        <p:nvSpPr>
          <p:cNvPr id="20" name="TextBox 19">
            <a:extLst>
              <a:ext uri="{FF2B5EF4-FFF2-40B4-BE49-F238E27FC236}">
                <a16:creationId xmlns:a16="http://schemas.microsoft.com/office/drawing/2014/main" id="{66C5C2E2-2EBE-51B2-7E24-194B7BD1BD19}"/>
              </a:ext>
            </a:extLst>
          </p:cNvPr>
          <p:cNvSpPr txBox="1"/>
          <p:nvPr/>
        </p:nvSpPr>
        <p:spPr>
          <a:xfrm>
            <a:off x="6409426" y="5587022"/>
            <a:ext cx="364202" cy="300082"/>
          </a:xfrm>
          <a:prstGeom prst="rect">
            <a:avLst/>
          </a:prstGeom>
          <a:noFill/>
        </p:spPr>
        <p:txBody>
          <a:bodyPr wrap="none" rtlCol="0">
            <a:spAutoFit/>
          </a:bodyPr>
          <a:lstStyle/>
          <a:p>
            <a:r>
              <a:rPr lang="en-NZ" sz="1350" dirty="0"/>
              <a:t>Q</a:t>
            </a:r>
            <a:r>
              <a:rPr lang="en-NZ" sz="1350" baseline="-25000" dirty="0"/>
              <a:t>E</a:t>
            </a:r>
            <a:endParaRPr lang="en-NZ" sz="1350" dirty="0"/>
          </a:p>
        </p:txBody>
      </p:sp>
      <p:sp>
        <p:nvSpPr>
          <p:cNvPr id="21" name="TextBox 20">
            <a:extLst>
              <a:ext uri="{FF2B5EF4-FFF2-40B4-BE49-F238E27FC236}">
                <a16:creationId xmlns:a16="http://schemas.microsoft.com/office/drawing/2014/main" id="{B5CB708E-F5EA-C446-AF72-9D725072FA44}"/>
              </a:ext>
            </a:extLst>
          </p:cNvPr>
          <p:cNvSpPr txBox="1"/>
          <p:nvPr/>
        </p:nvSpPr>
        <p:spPr>
          <a:xfrm>
            <a:off x="3307896" y="2022055"/>
            <a:ext cx="569258" cy="300082"/>
          </a:xfrm>
          <a:prstGeom prst="rect">
            <a:avLst/>
          </a:prstGeom>
          <a:noFill/>
        </p:spPr>
        <p:txBody>
          <a:bodyPr wrap="none" rtlCol="0">
            <a:spAutoFit/>
          </a:bodyPr>
          <a:lstStyle/>
          <a:p>
            <a:r>
              <a:rPr lang="en-NZ" sz="1350" dirty="0"/>
              <a:t>Price</a:t>
            </a:r>
          </a:p>
        </p:txBody>
      </p:sp>
      <p:sp>
        <p:nvSpPr>
          <p:cNvPr id="22" name="TextBox 21">
            <a:extLst>
              <a:ext uri="{FF2B5EF4-FFF2-40B4-BE49-F238E27FC236}">
                <a16:creationId xmlns:a16="http://schemas.microsoft.com/office/drawing/2014/main" id="{B4F32394-EBB0-67BF-DDD0-82274FFCE568}"/>
              </a:ext>
            </a:extLst>
          </p:cNvPr>
          <p:cNvSpPr txBox="1"/>
          <p:nvPr/>
        </p:nvSpPr>
        <p:spPr>
          <a:xfrm>
            <a:off x="7355978" y="5646317"/>
            <a:ext cx="901113" cy="300082"/>
          </a:xfrm>
          <a:prstGeom prst="rect">
            <a:avLst/>
          </a:prstGeom>
          <a:noFill/>
        </p:spPr>
        <p:txBody>
          <a:bodyPr wrap="square" rtlCol="0">
            <a:spAutoFit/>
          </a:bodyPr>
          <a:lstStyle/>
          <a:p>
            <a:r>
              <a:rPr lang="en-NZ" sz="1350" dirty="0"/>
              <a:t>Volume</a:t>
            </a:r>
          </a:p>
        </p:txBody>
      </p:sp>
      <p:cxnSp>
        <p:nvCxnSpPr>
          <p:cNvPr id="23" name="Straight Connector 22">
            <a:extLst>
              <a:ext uri="{FF2B5EF4-FFF2-40B4-BE49-F238E27FC236}">
                <a16:creationId xmlns:a16="http://schemas.microsoft.com/office/drawing/2014/main" id="{16C18E0B-0017-4938-86B6-3F439FFD0F87}"/>
              </a:ext>
            </a:extLst>
          </p:cNvPr>
          <p:cNvCxnSpPr>
            <a:cxnSpLocks/>
          </p:cNvCxnSpPr>
          <p:nvPr/>
        </p:nvCxnSpPr>
        <p:spPr>
          <a:xfrm>
            <a:off x="6555875" y="3749652"/>
            <a:ext cx="0" cy="1794272"/>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D2D2BA8-897E-2BFA-5C3A-1ACEE2587B24}"/>
              </a:ext>
            </a:extLst>
          </p:cNvPr>
          <p:cNvCxnSpPr>
            <a:cxnSpLocks/>
          </p:cNvCxnSpPr>
          <p:nvPr/>
        </p:nvCxnSpPr>
        <p:spPr>
          <a:xfrm flipV="1">
            <a:off x="6262982" y="3756797"/>
            <a:ext cx="1071563" cy="123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DC045739-14FF-8B97-E3B8-32AB3E2C8208}"/>
              </a:ext>
            </a:extLst>
          </p:cNvPr>
          <p:cNvSpPr txBox="1"/>
          <p:nvPr/>
        </p:nvSpPr>
        <p:spPr>
          <a:xfrm>
            <a:off x="4678966" y="3849977"/>
            <a:ext cx="1220765" cy="523220"/>
          </a:xfrm>
          <a:prstGeom prst="rect">
            <a:avLst/>
          </a:prstGeom>
          <a:noFill/>
        </p:spPr>
        <p:txBody>
          <a:bodyPr wrap="square" rtlCol="0">
            <a:spAutoFit/>
          </a:bodyPr>
          <a:lstStyle/>
          <a:p>
            <a:pPr algn="ctr"/>
            <a:r>
              <a:rPr lang="en-NZ" sz="1400" dirty="0" err="1"/>
              <a:t>Gentailer</a:t>
            </a:r>
            <a:r>
              <a:rPr lang="en-NZ" sz="1400" dirty="0"/>
              <a:t> profits back!</a:t>
            </a:r>
          </a:p>
        </p:txBody>
      </p:sp>
      <p:sp>
        <p:nvSpPr>
          <p:cNvPr id="28" name="TextBox 27">
            <a:extLst>
              <a:ext uri="{FF2B5EF4-FFF2-40B4-BE49-F238E27FC236}">
                <a16:creationId xmlns:a16="http://schemas.microsoft.com/office/drawing/2014/main" id="{FE4FC8FC-676F-E083-2DDD-56F8202DA049}"/>
              </a:ext>
            </a:extLst>
          </p:cNvPr>
          <p:cNvSpPr txBox="1"/>
          <p:nvPr/>
        </p:nvSpPr>
        <p:spPr>
          <a:xfrm>
            <a:off x="3279113" y="138545"/>
            <a:ext cx="3361305" cy="369332"/>
          </a:xfrm>
          <a:prstGeom prst="rect">
            <a:avLst/>
          </a:prstGeom>
          <a:noFill/>
        </p:spPr>
        <p:txBody>
          <a:bodyPr wrap="none" rtlCol="0">
            <a:spAutoFit/>
          </a:bodyPr>
          <a:lstStyle/>
          <a:p>
            <a:r>
              <a:rPr lang="en-NZ" dirty="0"/>
              <a:t>1. Suppose Tiwai Point closes…</a:t>
            </a:r>
          </a:p>
        </p:txBody>
      </p:sp>
      <p:sp>
        <p:nvSpPr>
          <p:cNvPr id="35" name="TextBox 34">
            <a:extLst>
              <a:ext uri="{FF2B5EF4-FFF2-40B4-BE49-F238E27FC236}">
                <a16:creationId xmlns:a16="http://schemas.microsoft.com/office/drawing/2014/main" id="{F21F5CA3-C1C8-FC40-F966-AEED5D090F8D}"/>
              </a:ext>
            </a:extLst>
          </p:cNvPr>
          <p:cNvSpPr txBox="1"/>
          <p:nvPr/>
        </p:nvSpPr>
        <p:spPr>
          <a:xfrm>
            <a:off x="4439331" y="5091530"/>
            <a:ext cx="1479892" cy="338554"/>
          </a:xfrm>
          <a:prstGeom prst="rect">
            <a:avLst/>
          </a:prstGeom>
          <a:noFill/>
        </p:spPr>
        <p:txBody>
          <a:bodyPr wrap="none" rtlCol="0">
            <a:spAutoFit/>
          </a:bodyPr>
          <a:lstStyle/>
          <a:p>
            <a:r>
              <a:rPr lang="en-NZ" sz="1600" dirty="0"/>
              <a:t>Cost of supply</a:t>
            </a:r>
          </a:p>
        </p:txBody>
      </p:sp>
      <p:sp>
        <p:nvSpPr>
          <p:cNvPr id="8" name="TextBox 7">
            <a:extLst>
              <a:ext uri="{FF2B5EF4-FFF2-40B4-BE49-F238E27FC236}">
                <a16:creationId xmlns:a16="http://schemas.microsoft.com/office/drawing/2014/main" id="{10E003F2-6A48-A969-8A2C-C78FF28CDEFF}"/>
              </a:ext>
            </a:extLst>
          </p:cNvPr>
          <p:cNvSpPr txBox="1"/>
          <p:nvPr/>
        </p:nvSpPr>
        <p:spPr>
          <a:xfrm>
            <a:off x="3254851" y="4861522"/>
            <a:ext cx="393056" cy="369332"/>
          </a:xfrm>
          <a:prstGeom prst="rect">
            <a:avLst/>
          </a:prstGeom>
          <a:noFill/>
        </p:spPr>
        <p:txBody>
          <a:bodyPr wrap="none" rtlCol="0">
            <a:spAutoFit/>
          </a:bodyPr>
          <a:lstStyle/>
          <a:p>
            <a:r>
              <a:rPr lang="en-NZ" dirty="0"/>
              <a:t>p</a:t>
            </a:r>
            <a:r>
              <a:rPr lang="en-NZ" baseline="-25000" dirty="0"/>
              <a:t>2</a:t>
            </a:r>
          </a:p>
        </p:txBody>
      </p:sp>
      <p:sp>
        <p:nvSpPr>
          <p:cNvPr id="49" name="Footer Placeholder 48">
            <a:extLst>
              <a:ext uri="{FF2B5EF4-FFF2-40B4-BE49-F238E27FC236}">
                <a16:creationId xmlns:a16="http://schemas.microsoft.com/office/drawing/2014/main" id="{3A5FFFC7-91B0-9E8D-8054-05238F5D41B7}"/>
              </a:ext>
            </a:extLst>
          </p:cNvPr>
          <p:cNvSpPr>
            <a:spLocks noGrp="1"/>
          </p:cNvSpPr>
          <p:nvPr>
            <p:ph type="ftr" sz="quarter" idx="11"/>
          </p:nvPr>
        </p:nvSpPr>
        <p:spPr>
          <a:xfrm>
            <a:off x="2174899" y="6440601"/>
            <a:ext cx="6297612" cy="365125"/>
          </a:xfrm>
        </p:spPr>
        <p:txBody>
          <a:bodyPr/>
          <a:lstStyle/>
          <a:p>
            <a:pPr algn="ctr"/>
            <a:r>
              <a:rPr lang="en-NZ"/>
              <a:t>Geoff Bertram Takaka U3A  December 9 2022</a:t>
            </a:r>
            <a:endParaRPr lang="en-US" dirty="0"/>
          </a:p>
        </p:txBody>
      </p:sp>
      <p:cxnSp>
        <p:nvCxnSpPr>
          <p:cNvPr id="36" name="Straight Connector 35">
            <a:extLst>
              <a:ext uri="{FF2B5EF4-FFF2-40B4-BE49-F238E27FC236}">
                <a16:creationId xmlns:a16="http://schemas.microsoft.com/office/drawing/2014/main" id="{81C4D825-BC8A-E95B-40E3-3C8F204C2C61}"/>
              </a:ext>
            </a:extLst>
          </p:cNvPr>
          <p:cNvCxnSpPr/>
          <p:nvPr/>
        </p:nvCxnSpPr>
        <p:spPr>
          <a:xfrm>
            <a:off x="4924810" y="2054361"/>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122DE6FD-678B-EB19-D363-D3474B46A84B}"/>
              </a:ext>
            </a:extLst>
          </p:cNvPr>
          <p:cNvCxnSpPr>
            <a:cxnSpLocks/>
          </p:cNvCxnSpPr>
          <p:nvPr/>
        </p:nvCxnSpPr>
        <p:spPr>
          <a:xfrm>
            <a:off x="5320445" y="3142270"/>
            <a:ext cx="401969" cy="0"/>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F4343DBE-8A73-8557-990C-6E6F6C184F6F}"/>
              </a:ext>
            </a:extLst>
          </p:cNvPr>
          <p:cNvCxnSpPr>
            <a:cxnSpLocks/>
          </p:cNvCxnSpPr>
          <p:nvPr/>
        </p:nvCxnSpPr>
        <p:spPr>
          <a:xfrm>
            <a:off x="5760682" y="3109440"/>
            <a:ext cx="502300" cy="3710"/>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74BAA841-44C3-6EE7-C94E-28DA0ABA90CC}"/>
              </a:ext>
            </a:extLst>
          </p:cNvPr>
          <p:cNvCxnSpPr/>
          <p:nvPr/>
        </p:nvCxnSpPr>
        <p:spPr>
          <a:xfrm>
            <a:off x="5722414" y="1740557"/>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B57501C-7E62-5ABA-A415-842D17149C91}"/>
              </a:ext>
            </a:extLst>
          </p:cNvPr>
          <p:cNvSpPr txBox="1"/>
          <p:nvPr/>
        </p:nvSpPr>
        <p:spPr>
          <a:xfrm>
            <a:off x="4112888" y="3902264"/>
            <a:ext cx="710915" cy="646331"/>
          </a:xfrm>
          <a:prstGeom prst="rect">
            <a:avLst/>
          </a:prstGeom>
          <a:noFill/>
        </p:spPr>
        <p:txBody>
          <a:bodyPr wrap="square" rtlCol="0">
            <a:spAutoFit/>
          </a:bodyPr>
          <a:lstStyle/>
          <a:p>
            <a:pPr algn="ctr"/>
            <a:r>
              <a:rPr lang="en-NZ" sz="1200" dirty="0"/>
              <a:t>Cloud data centre</a:t>
            </a:r>
          </a:p>
        </p:txBody>
      </p:sp>
      <p:pic>
        <p:nvPicPr>
          <p:cNvPr id="33" name="Picture 32">
            <a:extLst>
              <a:ext uri="{FF2B5EF4-FFF2-40B4-BE49-F238E27FC236}">
                <a16:creationId xmlns:a16="http://schemas.microsoft.com/office/drawing/2014/main" id="{73E5D8EF-3C49-B21C-AA76-FBF89EB1A875}"/>
              </a:ext>
            </a:extLst>
          </p:cNvPr>
          <p:cNvPicPr>
            <a:picLocks noChangeAspect="1"/>
          </p:cNvPicPr>
          <p:nvPr/>
        </p:nvPicPr>
        <p:blipFill>
          <a:blip r:embed="rId2"/>
          <a:stretch>
            <a:fillRect/>
          </a:stretch>
        </p:blipFill>
        <p:spPr>
          <a:xfrm>
            <a:off x="5083379" y="4359376"/>
            <a:ext cx="505948" cy="588739"/>
          </a:xfrm>
          <a:prstGeom prst="rect">
            <a:avLst/>
          </a:prstGeom>
        </p:spPr>
      </p:pic>
      <p:sp>
        <p:nvSpPr>
          <p:cNvPr id="39" name="TextBox 38">
            <a:extLst>
              <a:ext uri="{FF2B5EF4-FFF2-40B4-BE49-F238E27FC236}">
                <a16:creationId xmlns:a16="http://schemas.microsoft.com/office/drawing/2014/main" id="{D8F7D7EB-743D-2AB1-542F-422FFFFD170A}"/>
              </a:ext>
            </a:extLst>
          </p:cNvPr>
          <p:cNvSpPr txBox="1"/>
          <p:nvPr/>
        </p:nvSpPr>
        <p:spPr>
          <a:xfrm>
            <a:off x="7729050" y="11127"/>
            <a:ext cx="4449968" cy="3231654"/>
          </a:xfrm>
          <a:prstGeom prst="rect">
            <a:avLst/>
          </a:prstGeom>
          <a:solidFill>
            <a:schemeClr val="bg1"/>
          </a:solidFill>
          <a:ln>
            <a:solidFill>
              <a:schemeClr val="bg1"/>
            </a:solidFill>
          </a:ln>
        </p:spPr>
        <p:txBody>
          <a:bodyPr wrap="square" rtlCol="0">
            <a:spAutoFit/>
          </a:bodyPr>
          <a:lstStyle/>
          <a:p>
            <a:r>
              <a:rPr lang="en-NZ" dirty="0"/>
              <a:t>Even the Electricity Authority is balking at this! *</a:t>
            </a:r>
          </a:p>
          <a:p>
            <a:endParaRPr lang="en-NZ" dirty="0"/>
          </a:p>
          <a:p>
            <a:pPr marL="171450" indent="-171450" algn="r">
              <a:buFont typeface="Arial" panose="020B0604020202020204" pitchFamily="34" charset="0"/>
              <a:buChar char="•"/>
            </a:pPr>
            <a:r>
              <a:rPr lang="en-NZ" sz="1200" i="1" dirty="0">
                <a:latin typeface="Arial" panose="020B0604020202020204" pitchFamily="34" charset="0"/>
              </a:rPr>
              <a:t>Inefficient Price Discrimination in very large electricity contracts: Proposed Code Amendment </a:t>
            </a:r>
            <a:r>
              <a:rPr lang="en-NZ" sz="1200" dirty="0">
                <a:latin typeface="Arial" panose="020B0604020202020204" pitchFamily="34" charset="0"/>
              </a:rPr>
              <a:t>18 August 2022,  </a:t>
            </a:r>
            <a:r>
              <a:rPr lang="en-NZ" sz="1200" dirty="0">
                <a:latin typeface="Arial" panose="020B0604020202020204" pitchFamily="34" charset="0"/>
                <a:hlinkClick r:id="rId3"/>
              </a:rPr>
              <a:t>https://www.ea.govt.nz/assets/dms-assets/30/Inefficient-Price-Discrimination-in-very-large-electricity-contracts-Consultation-paper.pdf</a:t>
            </a:r>
            <a:r>
              <a:rPr lang="en-NZ" sz="1200" dirty="0">
                <a:latin typeface="Arial" panose="020B0604020202020204" pitchFamily="34" charset="0"/>
              </a:rPr>
              <a:t> </a:t>
            </a:r>
          </a:p>
          <a:p>
            <a:pPr algn="r"/>
            <a:endParaRPr lang="en-NZ" sz="1200" dirty="0"/>
          </a:p>
          <a:p>
            <a:pPr algn="r"/>
            <a:r>
              <a:rPr lang="en-NZ" sz="1200" dirty="0"/>
              <a:t>In August 2022 the Authority made an urgent amendment to the Electricity Industry Participation Code to prohibit generators from giving effect to contracts of net 150MW or more unless certain conditions are met.</a:t>
            </a:r>
            <a:r>
              <a:rPr lang="en-NZ" sz="1200" dirty="0">
                <a:solidFill>
                  <a:srgbClr val="000000"/>
                </a:solidFill>
                <a:latin typeface="Arial" panose="020B0604020202020204" pitchFamily="34" charset="0"/>
              </a:rPr>
              <a:t>	</a:t>
            </a:r>
          </a:p>
          <a:p>
            <a:endParaRPr lang="en-NZ" sz="1200" dirty="0"/>
          </a:p>
          <a:p>
            <a:endParaRPr lang="en-NZ" dirty="0"/>
          </a:p>
        </p:txBody>
      </p:sp>
      <p:cxnSp>
        <p:nvCxnSpPr>
          <p:cNvPr id="14" name="Straight Connector 13">
            <a:extLst>
              <a:ext uri="{FF2B5EF4-FFF2-40B4-BE49-F238E27FC236}">
                <a16:creationId xmlns:a16="http://schemas.microsoft.com/office/drawing/2014/main" id="{CA288464-3078-2F30-7A1E-4CA37D6097D3}"/>
              </a:ext>
            </a:extLst>
          </p:cNvPr>
          <p:cNvCxnSpPr>
            <a:cxnSpLocks/>
          </p:cNvCxnSpPr>
          <p:nvPr/>
        </p:nvCxnSpPr>
        <p:spPr>
          <a:xfrm flipH="1">
            <a:off x="7299899" y="2926739"/>
            <a:ext cx="8870" cy="8203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FEFB68B3-2B20-7BDD-30BA-EE02E6098FD8}"/>
              </a:ext>
            </a:extLst>
          </p:cNvPr>
          <p:cNvSpPr txBox="1"/>
          <p:nvPr/>
        </p:nvSpPr>
        <p:spPr>
          <a:xfrm>
            <a:off x="7295231" y="3243988"/>
            <a:ext cx="691215" cy="507831"/>
          </a:xfrm>
          <a:prstGeom prst="rect">
            <a:avLst/>
          </a:prstGeom>
          <a:noFill/>
        </p:spPr>
        <p:txBody>
          <a:bodyPr wrap="none" rtlCol="0">
            <a:spAutoFit/>
          </a:bodyPr>
          <a:lstStyle/>
          <a:p>
            <a:r>
              <a:rPr lang="en-NZ" sz="1350" dirty="0"/>
              <a:t>Supply</a:t>
            </a:r>
          </a:p>
          <a:p>
            <a:r>
              <a:rPr lang="en-NZ" sz="1350" dirty="0"/>
              <a:t>curve</a:t>
            </a:r>
          </a:p>
        </p:txBody>
      </p:sp>
    </p:spTree>
    <p:extLst>
      <p:ext uri="{BB962C8B-B14F-4D97-AF65-F5344CB8AC3E}">
        <p14:creationId xmlns:p14="http://schemas.microsoft.com/office/powerpoint/2010/main" val="309626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 grpId="0" animBg="1"/>
      <p:bldP spid="4" grpId="0" animBg="1"/>
      <p:bldP spid="26" grpId="0"/>
      <p:bldP spid="27" grpId="0"/>
      <p:bldP spid="31" grpId="0"/>
      <p:bldP spid="39"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1AA02BB1-2726-B6C2-3BE1-2125D315D0F1}"/>
              </a:ext>
            </a:extLst>
          </p:cNvPr>
          <p:cNvSpPr/>
          <p:nvPr/>
        </p:nvSpPr>
        <p:spPr>
          <a:xfrm>
            <a:off x="3673674" y="3744850"/>
            <a:ext cx="2883877" cy="1788174"/>
          </a:xfrm>
          <a:custGeom>
            <a:avLst/>
            <a:gdLst>
              <a:gd name="connsiteX0" fmla="*/ 11723 w 2883877"/>
              <a:gd name="connsiteY0" fmla="*/ 1254369 h 1735015"/>
              <a:gd name="connsiteX1" fmla="*/ 0 w 2883877"/>
              <a:gd name="connsiteY1" fmla="*/ 1735015 h 1735015"/>
              <a:gd name="connsiteX2" fmla="*/ 2883877 w 2883877"/>
              <a:gd name="connsiteY2" fmla="*/ 1723292 h 1735015"/>
              <a:gd name="connsiteX3" fmla="*/ 2883877 w 2883877"/>
              <a:gd name="connsiteY3" fmla="*/ 0 h 1735015"/>
              <a:gd name="connsiteX4" fmla="*/ 2579077 w 2883877"/>
              <a:gd name="connsiteY4" fmla="*/ 0 h 1735015"/>
              <a:gd name="connsiteX5" fmla="*/ 2590800 w 2883877"/>
              <a:gd name="connsiteY5" fmla="*/ 1277815 h 1735015"/>
              <a:gd name="connsiteX6" fmla="*/ 11723 w 2883877"/>
              <a:gd name="connsiteY6" fmla="*/ 1254369 h 173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3877" h="1735015">
                <a:moveTo>
                  <a:pt x="11723" y="1254369"/>
                </a:moveTo>
                <a:lnTo>
                  <a:pt x="0" y="1735015"/>
                </a:lnTo>
                <a:lnTo>
                  <a:pt x="2883877" y="1723292"/>
                </a:lnTo>
                <a:lnTo>
                  <a:pt x="2883877" y="0"/>
                </a:lnTo>
                <a:lnTo>
                  <a:pt x="2579077" y="0"/>
                </a:lnTo>
                <a:lnTo>
                  <a:pt x="2590800" y="1277815"/>
                </a:lnTo>
                <a:lnTo>
                  <a:pt x="11723" y="1254369"/>
                </a:lnTo>
                <a:close/>
              </a:path>
            </a:pathLst>
          </a:cu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dirty="0"/>
          </a:p>
        </p:txBody>
      </p:sp>
      <p:sp>
        <p:nvSpPr>
          <p:cNvPr id="7" name="Freeform: Shape 6">
            <a:extLst>
              <a:ext uri="{FF2B5EF4-FFF2-40B4-BE49-F238E27FC236}">
                <a16:creationId xmlns:a16="http://schemas.microsoft.com/office/drawing/2014/main" id="{5C1B8558-BD80-300C-9F61-3298C4DA88E9}"/>
              </a:ext>
            </a:extLst>
          </p:cNvPr>
          <p:cNvSpPr/>
          <p:nvPr/>
        </p:nvSpPr>
        <p:spPr>
          <a:xfrm>
            <a:off x="3655050" y="3762624"/>
            <a:ext cx="2589291" cy="1294645"/>
          </a:xfrm>
          <a:custGeom>
            <a:avLst/>
            <a:gdLst>
              <a:gd name="connsiteX0" fmla="*/ 778598 w 2589291"/>
              <a:gd name="connsiteY0" fmla="*/ 0 h 1294645"/>
              <a:gd name="connsiteX1" fmla="*/ 2589291 w 2589291"/>
              <a:gd name="connsiteY1" fmla="*/ 9053 h 1294645"/>
              <a:gd name="connsiteX2" fmla="*/ 2571184 w 2589291"/>
              <a:gd name="connsiteY2" fmla="*/ 1294645 h 1294645"/>
              <a:gd name="connsiteX3" fmla="*/ 0 w 2589291"/>
              <a:gd name="connsiteY3" fmla="*/ 1285592 h 1294645"/>
              <a:gd name="connsiteX4" fmla="*/ 0 w 2589291"/>
              <a:gd name="connsiteY4" fmla="*/ 1059255 h 1294645"/>
              <a:gd name="connsiteX5" fmla="*/ 778598 w 2589291"/>
              <a:gd name="connsiteY5" fmla="*/ 1059255 h 1294645"/>
              <a:gd name="connsiteX6" fmla="*/ 778598 w 2589291"/>
              <a:gd name="connsiteY6" fmla="*/ 0 h 1294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291" h="1294645">
                <a:moveTo>
                  <a:pt x="778598" y="0"/>
                </a:moveTo>
                <a:lnTo>
                  <a:pt x="2589291" y="9053"/>
                </a:lnTo>
                <a:lnTo>
                  <a:pt x="2571184" y="1294645"/>
                </a:lnTo>
                <a:lnTo>
                  <a:pt x="0" y="1285592"/>
                </a:lnTo>
                <a:lnTo>
                  <a:pt x="0" y="1059255"/>
                </a:lnTo>
                <a:lnTo>
                  <a:pt x="778598" y="1059255"/>
                </a:lnTo>
                <a:lnTo>
                  <a:pt x="778598" y="0"/>
                </a:lnTo>
                <a:close/>
              </a:path>
            </a:pathLst>
          </a:cu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dirty="0">
              <a:solidFill>
                <a:schemeClr val="tx1"/>
              </a:solidFill>
            </a:endParaRPr>
          </a:p>
        </p:txBody>
      </p:sp>
      <p:sp>
        <p:nvSpPr>
          <p:cNvPr id="9" name="Footer Placeholder 2">
            <a:extLst>
              <a:ext uri="{FF2B5EF4-FFF2-40B4-BE49-F238E27FC236}">
                <a16:creationId xmlns:a16="http://schemas.microsoft.com/office/drawing/2014/main" id="{F50E4CEF-6774-3B02-388A-075F2C66CC37}"/>
              </a:ext>
            </a:extLst>
          </p:cNvPr>
          <p:cNvSpPr txBox="1">
            <a:spLocks/>
          </p:cNvSpPr>
          <p:nvPr/>
        </p:nvSpPr>
        <p:spPr>
          <a:xfrm>
            <a:off x="4097905" y="6032571"/>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NZ">
                <a:solidFill>
                  <a:schemeClr val="bg1"/>
                </a:solidFill>
              </a:rPr>
              <a:t>Institute for Governance and Policy Studies               Kapiti WEA 27 August 2022</a:t>
            </a:r>
            <a:endParaRPr lang="en-US" dirty="0">
              <a:solidFill>
                <a:schemeClr val="bg1"/>
              </a:solidFill>
            </a:endParaRPr>
          </a:p>
        </p:txBody>
      </p:sp>
      <p:sp>
        <p:nvSpPr>
          <p:cNvPr id="10" name="Slide Number Placeholder 3">
            <a:extLst>
              <a:ext uri="{FF2B5EF4-FFF2-40B4-BE49-F238E27FC236}">
                <a16:creationId xmlns:a16="http://schemas.microsoft.com/office/drawing/2014/main" id="{7A62D45D-2A68-7948-80C4-2A8163E0837F}"/>
              </a:ext>
            </a:extLst>
          </p:cNvPr>
          <p:cNvSpPr txBox="1">
            <a:spLocks/>
          </p:cNvSpPr>
          <p:nvPr/>
        </p:nvSpPr>
        <p:spPr>
          <a:xfrm>
            <a:off x="9265737" y="6378156"/>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b="1">
                <a:solidFill>
                  <a:schemeClr val="tx1"/>
                </a:solidFill>
              </a:rPr>
              <a:pPr/>
              <a:t>56</a:t>
            </a:fld>
            <a:endParaRPr lang="en-US" b="1" dirty="0">
              <a:solidFill>
                <a:schemeClr val="tx1"/>
              </a:solidFill>
            </a:endParaRPr>
          </a:p>
        </p:txBody>
      </p:sp>
      <p:cxnSp>
        <p:nvCxnSpPr>
          <p:cNvPr id="11" name="Straight Connector 10">
            <a:extLst>
              <a:ext uri="{FF2B5EF4-FFF2-40B4-BE49-F238E27FC236}">
                <a16:creationId xmlns:a16="http://schemas.microsoft.com/office/drawing/2014/main" id="{65B38F8C-BACA-BEE1-5D47-E679A61F8824}"/>
              </a:ext>
            </a:extLst>
          </p:cNvPr>
          <p:cNvCxnSpPr/>
          <p:nvPr/>
        </p:nvCxnSpPr>
        <p:spPr>
          <a:xfrm>
            <a:off x="3669800" y="2250655"/>
            <a:ext cx="0" cy="3264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C1DEC06-ACCC-4625-85CC-51372D2EA699}"/>
              </a:ext>
            </a:extLst>
          </p:cNvPr>
          <p:cNvCxnSpPr>
            <a:cxnSpLocks/>
          </p:cNvCxnSpPr>
          <p:nvPr/>
        </p:nvCxnSpPr>
        <p:spPr>
          <a:xfrm flipH="1" flipV="1">
            <a:off x="3669801" y="5517731"/>
            <a:ext cx="3971925" cy="16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0969055-FB92-9565-743A-CDC7625E048E}"/>
              </a:ext>
            </a:extLst>
          </p:cNvPr>
          <p:cNvCxnSpPr/>
          <p:nvPr/>
        </p:nvCxnSpPr>
        <p:spPr>
          <a:xfrm>
            <a:off x="5827212" y="2022055"/>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F8F420C-B8D8-FCCF-1BA4-FF28EC3D52BD}"/>
              </a:ext>
            </a:extLst>
          </p:cNvPr>
          <p:cNvSpPr txBox="1"/>
          <p:nvPr/>
        </p:nvSpPr>
        <p:spPr>
          <a:xfrm>
            <a:off x="7199428" y="5068867"/>
            <a:ext cx="869149" cy="300082"/>
          </a:xfrm>
          <a:prstGeom prst="rect">
            <a:avLst/>
          </a:prstGeom>
          <a:noFill/>
        </p:spPr>
        <p:txBody>
          <a:bodyPr wrap="none" rtlCol="0">
            <a:spAutoFit/>
          </a:bodyPr>
          <a:lstStyle/>
          <a:p>
            <a:r>
              <a:rPr lang="en-NZ" sz="1350" dirty="0"/>
              <a:t>Demand</a:t>
            </a:r>
            <a:r>
              <a:rPr lang="en-NZ" sz="1350" baseline="-25000" dirty="0"/>
              <a:t>1</a:t>
            </a:r>
          </a:p>
        </p:txBody>
      </p:sp>
      <p:cxnSp>
        <p:nvCxnSpPr>
          <p:cNvPr id="15" name="Straight Connector 14">
            <a:extLst>
              <a:ext uri="{FF2B5EF4-FFF2-40B4-BE49-F238E27FC236}">
                <a16:creationId xmlns:a16="http://schemas.microsoft.com/office/drawing/2014/main" id="{D4D98B9F-2BA9-D3A4-36BE-8472B78D9124}"/>
              </a:ext>
            </a:extLst>
          </p:cNvPr>
          <p:cNvCxnSpPr>
            <a:cxnSpLocks/>
          </p:cNvCxnSpPr>
          <p:nvPr/>
        </p:nvCxnSpPr>
        <p:spPr>
          <a:xfrm>
            <a:off x="3669799" y="5056959"/>
            <a:ext cx="2586038" cy="1190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83434F7-A64F-7BBA-19A1-2ED80103D36A}"/>
              </a:ext>
            </a:extLst>
          </p:cNvPr>
          <p:cNvCxnSpPr>
            <a:cxnSpLocks/>
          </p:cNvCxnSpPr>
          <p:nvPr/>
        </p:nvCxnSpPr>
        <p:spPr>
          <a:xfrm flipV="1">
            <a:off x="6255838" y="3756797"/>
            <a:ext cx="0" cy="13120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FBD9617-B03A-0EF2-631B-C9B74261890F}"/>
              </a:ext>
            </a:extLst>
          </p:cNvPr>
          <p:cNvCxnSpPr>
            <a:cxnSpLocks/>
          </p:cNvCxnSpPr>
          <p:nvPr/>
        </p:nvCxnSpPr>
        <p:spPr>
          <a:xfrm>
            <a:off x="3662657" y="3769121"/>
            <a:ext cx="289321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8A15B57-7FC9-E42F-BFCC-3EDA391D114C}"/>
              </a:ext>
            </a:extLst>
          </p:cNvPr>
          <p:cNvSpPr txBox="1"/>
          <p:nvPr/>
        </p:nvSpPr>
        <p:spPr>
          <a:xfrm>
            <a:off x="3268245" y="3622109"/>
            <a:ext cx="600074" cy="338554"/>
          </a:xfrm>
          <a:prstGeom prst="rect">
            <a:avLst/>
          </a:prstGeom>
          <a:noFill/>
        </p:spPr>
        <p:txBody>
          <a:bodyPr wrap="square" rtlCol="0">
            <a:spAutoFit/>
          </a:bodyPr>
          <a:lstStyle/>
          <a:p>
            <a:r>
              <a:rPr lang="en-NZ" sz="1600" dirty="0"/>
              <a:t>p</a:t>
            </a:r>
            <a:r>
              <a:rPr lang="en-NZ" sz="1600" cap="small" baseline="-25000" dirty="0"/>
              <a:t>1</a:t>
            </a:r>
            <a:endParaRPr lang="en-NZ" sz="1600" dirty="0"/>
          </a:p>
        </p:txBody>
      </p:sp>
      <p:sp>
        <p:nvSpPr>
          <p:cNvPr id="20" name="TextBox 19">
            <a:extLst>
              <a:ext uri="{FF2B5EF4-FFF2-40B4-BE49-F238E27FC236}">
                <a16:creationId xmlns:a16="http://schemas.microsoft.com/office/drawing/2014/main" id="{66C5C2E2-2EBE-51B2-7E24-194B7BD1BD19}"/>
              </a:ext>
            </a:extLst>
          </p:cNvPr>
          <p:cNvSpPr txBox="1"/>
          <p:nvPr/>
        </p:nvSpPr>
        <p:spPr>
          <a:xfrm>
            <a:off x="6409426" y="5587022"/>
            <a:ext cx="364202" cy="300082"/>
          </a:xfrm>
          <a:prstGeom prst="rect">
            <a:avLst/>
          </a:prstGeom>
          <a:noFill/>
        </p:spPr>
        <p:txBody>
          <a:bodyPr wrap="none" rtlCol="0">
            <a:spAutoFit/>
          </a:bodyPr>
          <a:lstStyle/>
          <a:p>
            <a:r>
              <a:rPr lang="en-NZ" sz="1350" dirty="0"/>
              <a:t>Q</a:t>
            </a:r>
            <a:r>
              <a:rPr lang="en-NZ" sz="1350" baseline="-25000" dirty="0"/>
              <a:t>E</a:t>
            </a:r>
            <a:endParaRPr lang="en-NZ" sz="1350" dirty="0"/>
          </a:p>
        </p:txBody>
      </p:sp>
      <p:sp>
        <p:nvSpPr>
          <p:cNvPr id="21" name="TextBox 20">
            <a:extLst>
              <a:ext uri="{FF2B5EF4-FFF2-40B4-BE49-F238E27FC236}">
                <a16:creationId xmlns:a16="http://schemas.microsoft.com/office/drawing/2014/main" id="{B5CB708E-F5EA-C446-AF72-9D725072FA44}"/>
              </a:ext>
            </a:extLst>
          </p:cNvPr>
          <p:cNvSpPr txBox="1"/>
          <p:nvPr/>
        </p:nvSpPr>
        <p:spPr>
          <a:xfrm>
            <a:off x="3307896" y="2022055"/>
            <a:ext cx="569258" cy="300082"/>
          </a:xfrm>
          <a:prstGeom prst="rect">
            <a:avLst/>
          </a:prstGeom>
          <a:noFill/>
        </p:spPr>
        <p:txBody>
          <a:bodyPr wrap="none" rtlCol="0">
            <a:spAutoFit/>
          </a:bodyPr>
          <a:lstStyle/>
          <a:p>
            <a:r>
              <a:rPr lang="en-NZ" sz="1350" dirty="0"/>
              <a:t>Price</a:t>
            </a:r>
          </a:p>
        </p:txBody>
      </p:sp>
      <p:sp>
        <p:nvSpPr>
          <p:cNvPr id="22" name="TextBox 21">
            <a:extLst>
              <a:ext uri="{FF2B5EF4-FFF2-40B4-BE49-F238E27FC236}">
                <a16:creationId xmlns:a16="http://schemas.microsoft.com/office/drawing/2014/main" id="{B4F32394-EBB0-67BF-DDD0-82274FFCE568}"/>
              </a:ext>
            </a:extLst>
          </p:cNvPr>
          <p:cNvSpPr txBox="1"/>
          <p:nvPr/>
        </p:nvSpPr>
        <p:spPr>
          <a:xfrm>
            <a:off x="7355978" y="5646317"/>
            <a:ext cx="901113" cy="300082"/>
          </a:xfrm>
          <a:prstGeom prst="rect">
            <a:avLst/>
          </a:prstGeom>
          <a:noFill/>
        </p:spPr>
        <p:txBody>
          <a:bodyPr wrap="square" rtlCol="0">
            <a:spAutoFit/>
          </a:bodyPr>
          <a:lstStyle/>
          <a:p>
            <a:r>
              <a:rPr lang="en-NZ" sz="1350" dirty="0"/>
              <a:t>Volume</a:t>
            </a:r>
          </a:p>
        </p:txBody>
      </p:sp>
      <p:cxnSp>
        <p:nvCxnSpPr>
          <p:cNvPr id="23" name="Straight Connector 22">
            <a:extLst>
              <a:ext uri="{FF2B5EF4-FFF2-40B4-BE49-F238E27FC236}">
                <a16:creationId xmlns:a16="http://schemas.microsoft.com/office/drawing/2014/main" id="{16C18E0B-0017-4938-86B6-3F439FFD0F87}"/>
              </a:ext>
            </a:extLst>
          </p:cNvPr>
          <p:cNvCxnSpPr>
            <a:cxnSpLocks/>
          </p:cNvCxnSpPr>
          <p:nvPr/>
        </p:nvCxnSpPr>
        <p:spPr>
          <a:xfrm>
            <a:off x="6555875" y="3749652"/>
            <a:ext cx="0" cy="1794272"/>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D2D2BA8-897E-2BFA-5C3A-1ACEE2587B24}"/>
              </a:ext>
            </a:extLst>
          </p:cNvPr>
          <p:cNvCxnSpPr>
            <a:cxnSpLocks/>
          </p:cNvCxnSpPr>
          <p:nvPr/>
        </p:nvCxnSpPr>
        <p:spPr>
          <a:xfrm flipV="1">
            <a:off x="6262982" y="3756797"/>
            <a:ext cx="1071563" cy="123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D48A9DCB-AC0D-9023-3E69-E979537F9604}"/>
              </a:ext>
            </a:extLst>
          </p:cNvPr>
          <p:cNvSpPr/>
          <p:nvPr/>
        </p:nvSpPr>
        <p:spPr>
          <a:xfrm>
            <a:off x="3669799" y="3769121"/>
            <a:ext cx="769532" cy="1062802"/>
          </a:xfrm>
          <a:prstGeom prst="rect">
            <a:avLst/>
          </a:prstGeom>
          <a:noFill/>
          <a:ln>
            <a:solidFill>
              <a:schemeClr val="bg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26" name="TextBox 25">
            <a:extLst>
              <a:ext uri="{FF2B5EF4-FFF2-40B4-BE49-F238E27FC236}">
                <a16:creationId xmlns:a16="http://schemas.microsoft.com/office/drawing/2014/main" id="{AFCB220C-9F3A-183D-B3DC-7DF58DD178C3}"/>
              </a:ext>
            </a:extLst>
          </p:cNvPr>
          <p:cNvSpPr txBox="1"/>
          <p:nvPr/>
        </p:nvSpPr>
        <p:spPr>
          <a:xfrm>
            <a:off x="3779107" y="4152204"/>
            <a:ext cx="597471" cy="507831"/>
          </a:xfrm>
          <a:prstGeom prst="rect">
            <a:avLst/>
          </a:prstGeom>
          <a:noFill/>
        </p:spPr>
        <p:txBody>
          <a:bodyPr wrap="none" rtlCol="0">
            <a:spAutoFit/>
          </a:bodyPr>
          <a:lstStyle/>
          <a:p>
            <a:r>
              <a:rPr lang="en-NZ" sz="1350" dirty="0"/>
              <a:t>Tiwai</a:t>
            </a:r>
          </a:p>
          <a:p>
            <a:r>
              <a:rPr lang="en-NZ" sz="1350" dirty="0"/>
              <a:t>Point</a:t>
            </a:r>
          </a:p>
        </p:txBody>
      </p:sp>
      <p:sp>
        <p:nvSpPr>
          <p:cNvPr id="27" name="TextBox 26">
            <a:extLst>
              <a:ext uri="{FF2B5EF4-FFF2-40B4-BE49-F238E27FC236}">
                <a16:creationId xmlns:a16="http://schemas.microsoft.com/office/drawing/2014/main" id="{DC045739-14FF-8B97-E3B8-32AB3E2C8208}"/>
              </a:ext>
            </a:extLst>
          </p:cNvPr>
          <p:cNvSpPr txBox="1"/>
          <p:nvPr/>
        </p:nvSpPr>
        <p:spPr>
          <a:xfrm>
            <a:off x="4684496" y="4027644"/>
            <a:ext cx="1215830" cy="646331"/>
          </a:xfrm>
          <a:prstGeom prst="rect">
            <a:avLst/>
          </a:prstGeom>
          <a:noFill/>
        </p:spPr>
        <p:txBody>
          <a:bodyPr wrap="square" rtlCol="0">
            <a:spAutoFit/>
          </a:bodyPr>
          <a:lstStyle/>
          <a:p>
            <a:pPr algn="ctr"/>
            <a:r>
              <a:rPr lang="en-NZ" dirty="0" err="1"/>
              <a:t>Gentailer</a:t>
            </a:r>
            <a:r>
              <a:rPr lang="en-NZ" dirty="0"/>
              <a:t> profits</a:t>
            </a:r>
          </a:p>
        </p:txBody>
      </p:sp>
      <p:sp>
        <p:nvSpPr>
          <p:cNvPr id="28" name="TextBox 27">
            <a:extLst>
              <a:ext uri="{FF2B5EF4-FFF2-40B4-BE49-F238E27FC236}">
                <a16:creationId xmlns:a16="http://schemas.microsoft.com/office/drawing/2014/main" id="{FE4FC8FC-676F-E083-2DDD-56F8202DA049}"/>
              </a:ext>
            </a:extLst>
          </p:cNvPr>
          <p:cNvSpPr txBox="1"/>
          <p:nvPr/>
        </p:nvSpPr>
        <p:spPr>
          <a:xfrm>
            <a:off x="2067563" y="138546"/>
            <a:ext cx="5329769" cy="646331"/>
          </a:xfrm>
          <a:prstGeom prst="rect">
            <a:avLst/>
          </a:prstGeom>
          <a:noFill/>
        </p:spPr>
        <p:txBody>
          <a:bodyPr wrap="square" rtlCol="0">
            <a:spAutoFit/>
          </a:bodyPr>
          <a:lstStyle/>
          <a:p>
            <a:r>
              <a:rPr lang="en-NZ" dirty="0"/>
              <a:t>2. Suppose heaps of households install rooftop solar..</a:t>
            </a:r>
          </a:p>
        </p:txBody>
      </p:sp>
      <p:sp>
        <p:nvSpPr>
          <p:cNvPr id="35" name="TextBox 34">
            <a:extLst>
              <a:ext uri="{FF2B5EF4-FFF2-40B4-BE49-F238E27FC236}">
                <a16:creationId xmlns:a16="http://schemas.microsoft.com/office/drawing/2014/main" id="{F21F5CA3-C1C8-FC40-F966-AEED5D090F8D}"/>
              </a:ext>
            </a:extLst>
          </p:cNvPr>
          <p:cNvSpPr txBox="1"/>
          <p:nvPr/>
        </p:nvSpPr>
        <p:spPr>
          <a:xfrm>
            <a:off x="4439331" y="5091530"/>
            <a:ext cx="1479892" cy="338554"/>
          </a:xfrm>
          <a:prstGeom prst="rect">
            <a:avLst/>
          </a:prstGeom>
          <a:noFill/>
        </p:spPr>
        <p:txBody>
          <a:bodyPr wrap="none" rtlCol="0">
            <a:spAutoFit/>
          </a:bodyPr>
          <a:lstStyle/>
          <a:p>
            <a:r>
              <a:rPr lang="en-NZ" sz="1600" dirty="0"/>
              <a:t>Cost of supply</a:t>
            </a:r>
          </a:p>
        </p:txBody>
      </p:sp>
      <p:sp>
        <p:nvSpPr>
          <p:cNvPr id="8" name="TextBox 7">
            <a:extLst>
              <a:ext uri="{FF2B5EF4-FFF2-40B4-BE49-F238E27FC236}">
                <a16:creationId xmlns:a16="http://schemas.microsoft.com/office/drawing/2014/main" id="{10E003F2-6A48-A969-8A2C-C78FF28CDEFF}"/>
              </a:ext>
            </a:extLst>
          </p:cNvPr>
          <p:cNvSpPr txBox="1"/>
          <p:nvPr/>
        </p:nvSpPr>
        <p:spPr>
          <a:xfrm>
            <a:off x="3254851" y="4861522"/>
            <a:ext cx="393056" cy="369332"/>
          </a:xfrm>
          <a:prstGeom prst="rect">
            <a:avLst/>
          </a:prstGeom>
          <a:noFill/>
        </p:spPr>
        <p:txBody>
          <a:bodyPr wrap="none" rtlCol="0">
            <a:spAutoFit/>
          </a:bodyPr>
          <a:lstStyle/>
          <a:p>
            <a:r>
              <a:rPr lang="en-NZ" dirty="0"/>
              <a:t>p</a:t>
            </a:r>
            <a:r>
              <a:rPr lang="en-NZ" baseline="-25000" dirty="0"/>
              <a:t>2</a:t>
            </a:r>
          </a:p>
        </p:txBody>
      </p:sp>
      <p:cxnSp>
        <p:nvCxnSpPr>
          <p:cNvPr id="52" name="Straight Connector 51">
            <a:extLst>
              <a:ext uri="{FF2B5EF4-FFF2-40B4-BE49-F238E27FC236}">
                <a16:creationId xmlns:a16="http://schemas.microsoft.com/office/drawing/2014/main" id="{A79E5EE9-0712-8B67-3549-2587F0EC08A0}"/>
              </a:ext>
            </a:extLst>
          </p:cNvPr>
          <p:cNvCxnSpPr>
            <a:cxnSpLocks/>
          </p:cNvCxnSpPr>
          <p:nvPr/>
        </p:nvCxnSpPr>
        <p:spPr>
          <a:xfrm flipV="1">
            <a:off x="6255838" y="3740940"/>
            <a:ext cx="0" cy="1312071"/>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72" name="Footer Placeholder 71">
            <a:extLst>
              <a:ext uri="{FF2B5EF4-FFF2-40B4-BE49-F238E27FC236}">
                <a16:creationId xmlns:a16="http://schemas.microsoft.com/office/drawing/2014/main" id="{EDE56AC9-F534-59ED-2D5D-10106C1D8E88}"/>
              </a:ext>
            </a:extLst>
          </p:cNvPr>
          <p:cNvSpPr>
            <a:spLocks noGrp="1"/>
          </p:cNvSpPr>
          <p:nvPr>
            <p:ph type="ftr" sz="quarter" idx="11"/>
          </p:nvPr>
        </p:nvSpPr>
        <p:spPr>
          <a:xfrm>
            <a:off x="2396899" y="6492875"/>
            <a:ext cx="6297612" cy="365125"/>
          </a:xfrm>
        </p:spPr>
        <p:txBody>
          <a:bodyPr/>
          <a:lstStyle/>
          <a:p>
            <a:pPr algn="ctr"/>
            <a:r>
              <a:rPr lang="en-NZ"/>
              <a:t>Geoff Bertram Takaka U3A  December 9 2022</a:t>
            </a:r>
            <a:endParaRPr lang="en-US" dirty="0"/>
          </a:p>
        </p:txBody>
      </p:sp>
      <p:sp>
        <p:nvSpPr>
          <p:cNvPr id="3" name="TextBox 2">
            <a:extLst>
              <a:ext uri="{FF2B5EF4-FFF2-40B4-BE49-F238E27FC236}">
                <a16:creationId xmlns:a16="http://schemas.microsoft.com/office/drawing/2014/main" id="{FE9468EE-5B72-1ACF-96C2-18252AEC651C}"/>
              </a:ext>
            </a:extLst>
          </p:cNvPr>
          <p:cNvSpPr txBox="1"/>
          <p:nvPr/>
        </p:nvSpPr>
        <p:spPr>
          <a:xfrm>
            <a:off x="7295231" y="3243988"/>
            <a:ext cx="691215" cy="507831"/>
          </a:xfrm>
          <a:prstGeom prst="rect">
            <a:avLst/>
          </a:prstGeom>
          <a:noFill/>
        </p:spPr>
        <p:txBody>
          <a:bodyPr wrap="none" rtlCol="0">
            <a:spAutoFit/>
          </a:bodyPr>
          <a:lstStyle/>
          <a:p>
            <a:r>
              <a:rPr lang="en-NZ" sz="1350" dirty="0"/>
              <a:t>Supply</a:t>
            </a:r>
          </a:p>
          <a:p>
            <a:r>
              <a:rPr lang="en-NZ" sz="1350" dirty="0"/>
              <a:t>curve</a:t>
            </a:r>
          </a:p>
        </p:txBody>
      </p:sp>
      <p:cxnSp>
        <p:nvCxnSpPr>
          <p:cNvPr id="4" name="Straight Connector 3">
            <a:extLst>
              <a:ext uri="{FF2B5EF4-FFF2-40B4-BE49-F238E27FC236}">
                <a16:creationId xmlns:a16="http://schemas.microsoft.com/office/drawing/2014/main" id="{F05628CA-C9EC-33AF-7DF6-FD293B2245B1}"/>
              </a:ext>
            </a:extLst>
          </p:cNvPr>
          <p:cNvCxnSpPr>
            <a:cxnSpLocks/>
          </p:cNvCxnSpPr>
          <p:nvPr/>
        </p:nvCxnSpPr>
        <p:spPr>
          <a:xfrm flipH="1">
            <a:off x="7299899" y="2926739"/>
            <a:ext cx="8870" cy="8203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8619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66B740DF-8A5C-8EA6-A4EA-F6C09F28256A}"/>
              </a:ext>
            </a:extLst>
          </p:cNvPr>
          <p:cNvSpPr/>
          <p:nvPr/>
        </p:nvSpPr>
        <p:spPr>
          <a:xfrm>
            <a:off x="3673674" y="5056958"/>
            <a:ext cx="3462303" cy="463192"/>
          </a:xfrm>
          <a:prstGeom prst="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6" name="Freeform: Shape 5">
            <a:extLst>
              <a:ext uri="{FF2B5EF4-FFF2-40B4-BE49-F238E27FC236}">
                <a16:creationId xmlns:a16="http://schemas.microsoft.com/office/drawing/2014/main" id="{1AA02BB1-2726-B6C2-3BE1-2125D315D0F1}"/>
              </a:ext>
            </a:extLst>
          </p:cNvPr>
          <p:cNvSpPr/>
          <p:nvPr/>
        </p:nvSpPr>
        <p:spPr>
          <a:xfrm>
            <a:off x="3673674" y="3744850"/>
            <a:ext cx="2883877" cy="1788174"/>
          </a:xfrm>
          <a:custGeom>
            <a:avLst/>
            <a:gdLst>
              <a:gd name="connsiteX0" fmla="*/ 11723 w 2883877"/>
              <a:gd name="connsiteY0" fmla="*/ 1254369 h 1735015"/>
              <a:gd name="connsiteX1" fmla="*/ 0 w 2883877"/>
              <a:gd name="connsiteY1" fmla="*/ 1735015 h 1735015"/>
              <a:gd name="connsiteX2" fmla="*/ 2883877 w 2883877"/>
              <a:gd name="connsiteY2" fmla="*/ 1723292 h 1735015"/>
              <a:gd name="connsiteX3" fmla="*/ 2883877 w 2883877"/>
              <a:gd name="connsiteY3" fmla="*/ 0 h 1735015"/>
              <a:gd name="connsiteX4" fmla="*/ 2579077 w 2883877"/>
              <a:gd name="connsiteY4" fmla="*/ 0 h 1735015"/>
              <a:gd name="connsiteX5" fmla="*/ 2590800 w 2883877"/>
              <a:gd name="connsiteY5" fmla="*/ 1277815 h 1735015"/>
              <a:gd name="connsiteX6" fmla="*/ 11723 w 2883877"/>
              <a:gd name="connsiteY6" fmla="*/ 1254369 h 173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3877" h="1735015">
                <a:moveTo>
                  <a:pt x="11723" y="1254369"/>
                </a:moveTo>
                <a:lnTo>
                  <a:pt x="0" y="1735015"/>
                </a:lnTo>
                <a:lnTo>
                  <a:pt x="2883877" y="1723292"/>
                </a:lnTo>
                <a:lnTo>
                  <a:pt x="2883877" y="0"/>
                </a:lnTo>
                <a:lnTo>
                  <a:pt x="2579077" y="0"/>
                </a:lnTo>
                <a:lnTo>
                  <a:pt x="2590800" y="1277815"/>
                </a:lnTo>
                <a:lnTo>
                  <a:pt x="11723" y="1254369"/>
                </a:lnTo>
                <a:close/>
              </a:path>
            </a:pathLst>
          </a:cu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dirty="0"/>
          </a:p>
        </p:txBody>
      </p:sp>
      <p:sp>
        <p:nvSpPr>
          <p:cNvPr id="9" name="Footer Placeholder 2">
            <a:extLst>
              <a:ext uri="{FF2B5EF4-FFF2-40B4-BE49-F238E27FC236}">
                <a16:creationId xmlns:a16="http://schemas.microsoft.com/office/drawing/2014/main" id="{F50E4CEF-6774-3B02-388A-075F2C66CC37}"/>
              </a:ext>
            </a:extLst>
          </p:cNvPr>
          <p:cNvSpPr txBox="1">
            <a:spLocks/>
          </p:cNvSpPr>
          <p:nvPr/>
        </p:nvSpPr>
        <p:spPr>
          <a:xfrm>
            <a:off x="4097905" y="6032571"/>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NZ" dirty="0">
                <a:solidFill>
                  <a:schemeClr val="bg1"/>
                </a:solidFill>
              </a:rPr>
              <a:t>Institute for Governance and Policy Studies               Kapiti WEA 27 August 2022</a:t>
            </a:r>
            <a:endParaRPr lang="en-US" dirty="0">
              <a:solidFill>
                <a:schemeClr val="bg1"/>
              </a:solidFill>
            </a:endParaRPr>
          </a:p>
        </p:txBody>
      </p:sp>
      <p:sp>
        <p:nvSpPr>
          <p:cNvPr id="10" name="Slide Number Placeholder 3">
            <a:extLst>
              <a:ext uri="{FF2B5EF4-FFF2-40B4-BE49-F238E27FC236}">
                <a16:creationId xmlns:a16="http://schemas.microsoft.com/office/drawing/2014/main" id="{7A62D45D-2A68-7948-80C4-2A8163E0837F}"/>
              </a:ext>
            </a:extLst>
          </p:cNvPr>
          <p:cNvSpPr txBox="1">
            <a:spLocks/>
          </p:cNvSpPr>
          <p:nvPr/>
        </p:nvSpPr>
        <p:spPr>
          <a:xfrm>
            <a:off x="9265737" y="6378156"/>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a:pPr/>
              <a:t>57</a:t>
            </a:fld>
            <a:endParaRPr lang="en-US" dirty="0"/>
          </a:p>
        </p:txBody>
      </p:sp>
      <p:cxnSp>
        <p:nvCxnSpPr>
          <p:cNvPr id="11" name="Straight Connector 10">
            <a:extLst>
              <a:ext uri="{FF2B5EF4-FFF2-40B4-BE49-F238E27FC236}">
                <a16:creationId xmlns:a16="http://schemas.microsoft.com/office/drawing/2014/main" id="{65B38F8C-BACA-BEE1-5D47-E679A61F8824}"/>
              </a:ext>
            </a:extLst>
          </p:cNvPr>
          <p:cNvCxnSpPr/>
          <p:nvPr/>
        </p:nvCxnSpPr>
        <p:spPr>
          <a:xfrm>
            <a:off x="3669800" y="2250655"/>
            <a:ext cx="0" cy="3264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C1DEC06-ACCC-4625-85CC-51372D2EA699}"/>
              </a:ext>
            </a:extLst>
          </p:cNvPr>
          <p:cNvCxnSpPr>
            <a:cxnSpLocks/>
          </p:cNvCxnSpPr>
          <p:nvPr/>
        </p:nvCxnSpPr>
        <p:spPr>
          <a:xfrm flipH="1" flipV="1">
            <a:off x="3669801" y="5517731"/>
            <a:ext cx="3971925" cy="16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0969055-FB92-9565-743A-CDC7625E048E}"/>
              </a:ext>
            </a:extLst>
          </p:cNvPr>
          <p:cNvCxnSpPr/>
          <p:nvPr/>
        </p:nvCxnSpPr>
        <p:spPr>
          <a:xfrm>
            <a:off x="5827212" y="2022055"/>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F8F420C-B8D8-FCCF-1BA4-FF28EC3D52BD}"/>
              </a:ext>
            </a:extLst>
          </p:cNvPr>
          <p:cNvSpPr txBox="1"/>
          <p:nvPr/>
        </p:nvSpPr>
        <p:spPr>
          <a:xfrm>
            <a:off x="7199428" y="5068867"/>
            <a:ext cx="869149" cy="300082"/>
          </a:xfrm>
          <a:prstGeom prst="rect">
            <a:avLst/>
          </a:prstGeom>
          <a:noFill/>
        </p:spPr>
        <p:txBody>
          <a:bodyPr wrap="none" rtlCol="0">
            <a:spAutoFit/>
          </a:bodyPr>
          <a:lstStyle/>
          <a:p>
            <a:r>
              <a:rPr lang="en-NZ" sz="1350" dirty="0"/>
              <a:t>Demand</a:t>
            </a:r>
            <a:r>
              <a:rPr lang="en-NZ" sz="1350" baseline="-25000" dirty="0"/>
              <a:t>1</a:t>
            </a:r>
          </a:p>
        </p:txBody>
      </p:sp>
      <p:cxnSp>
        <p:nvCxnSpPr>
          <p:cNvPr id="15" name="Straight Connector 14">
            <a:extLst>
              <a:ext uri="{FF2B5EF4-FFF2-40B4-BE49-F238E27FC236}">
                <a16:creationId xmlns:a16="http://schemas.microsoft.com/office/drawing/2014/main" id="{D4D98B9F-2BA9-D3A4-36BE-8472B78D9124}"/>
              </a:ext>
            </a:extLst>
          </p:cNvPr>
          <p:cNvCxnSpPr>
            <a:cxnSpLocks/>
          </p:cNvCxnSpPr>
          <p:nvPr/>
        </p:nvCxnSpPr>
        <p:spPr>
          <a:xfrm>
            <a:off x="3669799" y="5056959"/>
            <a:ext cx="2586038" cy="1190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83434F7-A64F-7BBA-19A1-2ED80103D36A}"/>
              </a:ext>
            </a:extLst>
          </p:cNvPr>
          <p:cNvCxnSpPr>
            <a:cxnSpLocks/>
          </p:cNvCxnSpPr>
          <p:nvPr/>
        </p:nvCxnSpPr>
        <p:spPr>
          <a:xfrm flipV="1">
            <a:off x="6255838" y="3756797"/>
            <a:ext cx="0" cy="13120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FBD9617-B03A-0EF2-631B-C9B74261890F}"/>
              </a:ext>
            </a:extLst>
          </p:cNvPr>
          <p:cNvCxnSpPr>
            <a:cxnSpLocks/>
          </p:cNvCxnSpPr>
          <p:nvPr/>
        </p:nvCxnSpPr>
        <p:spPr>
          <a:xfrm>
            <a:off x="3662657" y="3769121"/>
            <a:ext cx="289321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8A15B57-7FC9-E42F-BFCC-3EDA391D114C}"/>
              </a:ext>
            </a:extLst>
          </p:cNvPr>
          <p:cNvSpPr txBox="1"/>
          <p:nvPr/>
        </p:nvSpPr>
        <p:spPr>
          <a:xfrm>
            <a:off x="3275721" y="3594173"/>
            <a:ext cx="600074" cy="338554"/>
          </a:xfrm>
          <a:prstGeom prst="rect">
            <a:avLst/>
          </a:prstGeom>
          <a:noFill/>
        </p:spPr>
        <p:txBody>
          <a:bodyPr wrap="square" rtlCol="0">
            <a:spAutoFit/>
          </a:bodyPr>
          <a:lstStyle/>
          <a:p>
            <a:r>
              <a:rPr lang="en-NZ" sz="1600" dirty="0"/>
              <a:t>p</a:t>
            </a:r>
            <a:r>
              <a:rPr lang="en-NZ" sz="1600" cap="small" baseline="-25000" dirty="0"/>
              <a:t>1</a:t>
            </a:r>
            <a:endParaRPr lang="en-NZ" sz="1600" dirty="0"/>
          </a:p>
        </p:txBody>
      </p:sp>
      <p:sp>
        <p:nvSpPr>
          <p:cNvPr id="20" name="TextBox 19">
            <a:extLst>
              <a:ext uri="{FF2B5EF4-FFF2-40B4-BE49-F238E27FC236}">
                <a16:creationId xmlns:a16="http://schemas.microsoft.com/office/drawing/2014/main" id="{66C5C2E2-2EBE-51B2-7E24-194B7BD1BD19}"/>
              </a:ext>
            </a:extLst>
          </p:cNvPr>
          <p:cNvSpPr txBox="1"/>
          <p:nvPr/>
        </p:nvSpPr>
        <p:spPr>
          <a:xfrm>
            <a:off x="6958429" y="5495440"/>
            <a:ext cx="372218" cy="338554"/>
          </a:xfrm>
          <a:prstGeom prst="rect">
            <a:avLst/>
          </a:prstGeom>
          <a:noFill/>
        </p:spPr>
        <p:txBody>
          <a:bodyPr wrap="square" rtlCol="0">
            <a:spAutoFit/>
          </a:bodyPr>
          <a:lstStyle/>
          <a:p>
            <a:r>
              <a:rPr lang="en-NZ" sz="1600" dirty="0" err="1"/>
              <a:t>q</a:t>
            </a:r>
            <a:r>
              <a:rPr lang="en-NZ" sz="1600" baseline="-25000" dirty="0" err="1"/>
              <a:t>E</a:t>
            </a:r>
            <a:endParaRPr lang="en-NZ" sz="1600" dirty="0"/>
          </a:p>
        </p:txBody>
      </p:sp>
      <p:sp>
        <p:nvSpPr>
          <p:cNvPr id="21" name="TextBox 20">
            <a:extLst>
              <a:ext uri="{FF2B5EF4-FFF2-40B4-BE49-F238E27FC236}">
                <a16:creationId xmlns:a16="http://schemas.microsoft.com/office/drawing/2014/main" id="{B5CB708E-F5EA-C446-AF72-9D725072FA44}"/>
              </a:ext>
            </a:extLst>
          </p:cNvPr>
          <p:cNvSpPr txBox="1"/>
          <p:nvPr/>
        </p:nvSpPr>
        <p:spPr>
          <a:xfrm>
            <a:off x="3307896" y="2022055"/>
            <a:ext cx="569258" cy="300082"/>
          </a:xfrm>
          <a:prstGeom prst="rect">
            <a:avLst/>
          </a:prstGeom>
          <a:noFill/>
        </p:spPr>
        <p:txBody>
          <a:bodyPr wrap="none" rtlCol="0">
            <a:spAutoFit/>
          </a:bodyPr>
          <a:lstStyle/>
          <a:p>
            <a:r>
              <a:rPr lang="en-NZ" sz="1350" dirty="0"/>
              <a:t>Price</a:t>
            </a:r>
          </a:p>
        </p:txBody>
      </p:sp>
      <p:sp>
        <p:nvSpPr>
          <p:cNvPr id="22" name="TextBox 21">
            <a:extLst>
              <a:ext uri="{FF2B5EF4-FFF2-40B4-BE49-F238E27FC236}">
                <a16:creationId xmlns:a16="http://schemas.microsoft.com/office/drawing/2014/main" id="{B4F32394-EBB0-67BF-DDD0-82274FFCE568}"/>
              </a:ext>
            </a:extLst>
          </p:cNvPr>
          <p:cNvSpPr txBox="1"/>
          <p:nvPr/>
        </p:nvSpPr>
        <p:spPr>
          <a:xfrm>
            <a:off x="7355978" y="5646317"/>
            <a:ext cx="901113" cy="300082"/>
          </a:xfrm>
          <a:prstGeom prst="rect">
            <a:avLst/>
          </a:prstGeom>
          <a:noFill/>
        </p:spPr>
        <p:txBody>
          <a:bodyPr wrap="square" rtlCol="0">
            <a:spAutoFit/>
          </a:bodyPr>
          <a:lstStyle/>
          <a:p>
            <a:r>
              <a:rPr lang="en-NZ" sz="1350" dirty="0"/>
              <a:t>Volume</a:t>
            </a:r>
          </a:p>
        </p:txBody>
      </p:sp>
      <p:cxnSp>
        <p:nvCxnSpPr>
          <p:cNvPr id="23" name="Straight Connector 22">
            <a:extLst>
              <a:ext uri="{FF2B5EF4-FFF2-40B4-BE49-F238E27FC236}">
                <a16:creationId xmlns:a16="http://schemas.microsoft.com/office/drawing/2014/main" id="{16C18E0B-0017-4938-86B6-3F439FFD0F87}"/>
              </a:ext>
            </a:extLst>
          </p:cNvPr>
          <p:cNvCxnSpPr>
            <a:cxnSpLocks/>
          </p:cNvCxnSpPr>
          <p:nvPr/>
        </p:nvCxnSpPr>
        <p:spPr>
          <a:xfrm>
            <a:off x="6555875" y="3749652"/>
            <a:ext cx="0" cy="1794272"/>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D48A9DCB-AC0D-9023-3E69-E979537F9604}"/>
              </a:ext>
            </a:extLst>
          </p:cNvPr>
          <p:cNvSpPr/>
          <p:nvPr/>
        </p:nvSpPr>
        <p:spPr>
          <a:xfrm>
            <a:off x="3669799" y="3769121"/>
            <a:ext cx="769532" cy="1062802"/>
          </a:xfrm>
          <a:prstGeom prst="rect">
            <a:avLst/>
          </a:prstGeom>
          <a:noFill/>
          <a:ln>
            <a:solidFill>
              <a:schemeClr val="bg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26" name="TextBox 25">
            <a:extLst>
              <a:ext uri="{FF2B5EF4-FFF2-40B4-BE49-F238E27FC236}">
                <a16:creationId xmlns:a16="http://schemas.microsoft.com/office/drawing/2014/main" id="{AFCB220C-9F3A-183D-B3DC-7DF58DD178C3}"/>
              </a:ext>
            </a:extLst>
          </p:cNvPr>
          <p:cNvSpPr txBox="1"/>
          <p:nvPr/>
        </p:nvSpPr>
        <p:spPr>
          <a:xfrm>
            <a:off x="3779107" y="4152204"/>
            <a:ext cx="597471" cy="507831"/>
          </a:xfrm>
          <a:prstGeom prst="rect">
            <a:avLst/>
          </a:prstGeom>
          <a:noFill/>
        </p:spPr>
        <p:txBody>
          <a:bodyPr wrap="none" rtlCol="0">
            <a:spAutoFit/>
          </a:bodyPr>
          <a:lstStyle/>
          <a:p>
            <a:r>
              <a:rPr lang="en-NZ" sz="1350" dirty="0"/>
              <a:t>Tiwai</a:t>
            </a:r>
          </a:p>
          <a:p>
            <a:r>
              <a:rPr lang="en-NZ" sz="1350" dirty="0"/>
              <a:t>Point</a:t>
            </a:r>
          </a:p>
        </p:txBody>
      </p:sp>
      <p:sp>
        <p:nvSpPr>
          <p:cNvPr id="27" name="TextBox 26">
            <a:extLst>
              <a:ext uri="{FF2B5EF4-FFF2-40B4-BE49-F238E27FC236}">
                <a16:creationId xmlns:a16="http://schemas.microsoft.com/office/drawing/2014/main" id="{DC045739-14FF-8B97-E3B8-32AB3E2C8208}"/>
              </a:ext>
            </a:extLst>
          </p:cNvPr>
          <p:cNvSpPr txBox="1"/>
          <p:nvPr/>
        </p:nvSpPr>
        <p:spPr>
          <a:xfrm>
            <a:off x="4544764" y="4027644"/>
            <a:ext cx="1211296" cy="646331"/>
          </a:xfrm>
          <a:prstGeom prst="rect">
            <a:avLst/>
          </a:prstGeom>
          <a:noFill/>
        </p:spPr>
        <p:txBody>
          <a:bodyPr wrap="square" rtlCol="0">
            <a:spAutoFit/>
          </a:bodyPr>
          <a:lstStyle/>
          <a:p>
            <a:pPr algn="ctr"/>
            <a:r>
              <a:rPr lang="en-NZ" dirty="0" err="1"/>
              <a:t>Gentailer</a:t>
            </a:r>
            <a:r>
              <a:rPr lang="en-NZ" dirty="0"/>
              <a:t> profits</a:t>
            </a:r>
          </a:p>
        </p:txBody>
      </p:sp>
      <p:sp>
        <p:nvSpPr>
          <p:cNvPr id="28" name="TextBox 27">
            <a:extLst>
              <a:ext uri="{FF2B5EF4-FFF2-40B4-BE49-F238E27FC236}">
                <a16:creationId xmlns:a16="http://schemas.microsoft.com/office/drawing/2014/main" id="{FE4FC8FC-676F-E083-2DDD-56F8202DA049}"/>
              </a:ext>
            </a:extLst>
          </p:cNvPr>
          <p:cNvSpPr txBox="1"/>
          <p:nvPr/>
        </p:nvSpPr>
        <p:spPr>
          <a:xfrm>
            <a:off x="2067563" y="138546"/>
            <a:ext cx="5329769" cy="646331"/>
          </a:xfrm>
          <a:prstGeom prst="rect">
            <a:avLst/>
          </a:prstGeom>
          <a:noFill/>
        </p:spPr>
        <p:txBody>
          <a:bodyPr wrap="square" rtlCol="0">
            <a:spAutoFit/>
          </a:bodyPr>
          <a:lstStyle/>
          <a:p>
            <a:r>
              <a:rPr lang="en-NZ" dirty="0"/>
              <a:t>2. Suppose heaps of households install rooftop solar..</a:t>
            </a:r>
          </a:p>
        </p:txBody>
      </p:sp>
      <p:cxnSp>
        <p:nvCxnSpPr>
          <p:cNvPr id="32" name="Straight Arrow Connector 31">
            <a:extLst>
              <a:ext uri="{FF2B5EF4-FFF2-40B4-BE49-F238E27FC236}">
                <a16:creationId xmlns:a16="http://schemas.microsoft.com/office/drawing/2014/main" id="{63B09A75-87A5-74D6-2AEC-CB003B37AF23}"/>
              </a:ext>
            </a:extLst>
          </p:cNvPr>
          <p:cNvCxnSpPr>
            <a:cxnSpLocks/>
          </p:cNvCxnSpPr>
          <p:nvPr/>
        </p:nvCxnSpPr>
        <p:spPr>
          <a:xfrm flipH="1">
            <a:off x="3265117" y="3756796"/>
            <a:ext cx="1829" cy="1171696"/>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F21F5CA3-C1C8-FC40-F966-AEED5D090F8D}"/>
              </a:ext>
            </a:extLst>
          </p:cNvPr>
          <p:cNvSpPr txBox="1"/>
          <p:nvPr/>
        </p:nvSpPr>
        <p:spPr>
          <a:xfrm>
            <a:off x="4439331" y="5091530"/>
            <a:ext cx="1479892" cy="338554"/>
          </a:xfrm>
          <a:prstGeom prst="rect">
            <a:avLst/>
          </a:prstGeom>
          <a:noFill/>
        </p:spPr>
        <p:txBody>
          <a:bodyPr wrap="none" rtlCol="0">
            <a:spAutoFit/>
          </a:bodyPr>
          <a:lstStyle/>
          <a:p>
            <a:r>
              <a:rPr lang="en-NZ" sz="1600" dirty="0"/>
              <a:t>Cost of supply</a:t>
            </a:r>
          </a:p>
        </p:txBody>
      </p:sp>
      <p:sp>
        <p:nvSpPr>
          <p:cNvPr id="8" name="TextBox 7">
            <a:extLst>
              <a:ext uri="{FF2B5EF4-FFF2-40B4-BE49-F238E27FC236}">
                <a16:creationId xmlns:a16="http://schemas.microsoft.com/office/drawing/2014/main" id="{10E003F2-6A48-A969-8A2C-C78FF28CDEFF}"/>
              </a:ext>
            </a:extLst>
          </p:cNvPr>
          <p:cNvSpPr txBox="1"/>
          <p:nvPr/>
        </p:nvSpPr>
        <p:spPr>
          <a:xfrm>
            <a:off x="3254851" y="4861522"/>
            <a:ext cx="393056" cy="369332"/>
          </a:xfrm>
          <a:prstGeom prst="rect">
            <a:avLst/>
          </a:prstGeom>
          <a:noFill/>
        </p:spPr>
        <p:txBody>
          <a:bodyPr wrap="none" rtlCol="0">
            <a:spAutoFit/>
          </a:bodyPr>
          <a:lstStyle/>
          <a:p>
            <a:r>
              <a:rPr lang="en-NZ" dirty="0"/>
              <a:t>p</a:t>
            </a:r>
            <a:r>
              <a:rPr lang="en-NZ" baseline="-25000" dirty="0"/>
              <a:t>2</a:t>
            </a:r>
          </a:p>
        </p:txBody>
      </p:sp>
      <p:sp>
        <p:nvSpPr>
          <p:cNvPr id="42" name="TextBox 41">
            <a:extLst>
              <a:ext uri="{FF2B5EF4-FFF2-40B4-BE49-F238E27FC236}">
                <a16:creationId xmlns:a16="http://schemas.microsoft.com/office/drawing/2014/main" id="{C7344D4D-0510-73DA-0853-17C66226048A}"/>
              </a:ext>
            </a:extLst>
          </p:cNvPr>
          <p:cNvSpPr txBox="1"/>
          <p:nvPr/>
        </p:nvSpPr>
        <p:spPr>
          <a:xfrm>
            <a:off x="1486368" y="4027643"/>
            <a:ext cx="1762406" cy="369332"/>
          </a:xfrm>
          <a:prstGeom prst="rect">
            <a:avLst/>
          </a:prstGeom>
          <a:noFill/>
        </p:spPr>
        <p:txBody>
          <a:bodyPr wrap="none" rtlCol="0">
            <a:spAutoFit/>
          </a:bodyPr>
          <a:lstStyle/>
          <a:p>
            <a:r>
              <a:rPr lang="en-NZ" dirty="0"/>
              <a:t>Price falls to p</a:t>
            </a:r>
            <a:r>
              <a:rPr lang="en-NZ" baseline="-25000" dirty="0"/>
              <a:t>2</a:t>
            </a:r>
          </a:p>
        </p:txBody>
      </p:sp>
      <p:sp>
        <p:nvSpPr>
          <p:cNvPr id="43" name="TextBox 42">
            <a:extLst>
              <a:ext uri="{FF2B5EF4-FFF2-40B4-BE49-F238E27FC236}">
                <a16:creationId xmlns:a16="http://schemas.microsoft.com/office/drawing/2014/main" id="{D7154C39-1D02-763B-404F-1AEA7C465F91}"/>
              </a:ext>
            </a:extLst>
          </p:cNvPr>
          <p:cNvSpPr txBox="1"/>
          <p:nvPr/>
        </p:nvSpPr>
        <p:spPr>
          <a:xfrm>
            <a:off x="4819225" y="4577396"/>
            <a:ext cx="761747" cy="369332"/>
          </a:xfrm>
          <a:prstGeom prst="rect">
            <a:avLst/>
          </a:prstGeom>
          <a:noFill/>
        </p:spPr>
        <p:txBody>
          <a:bodyPr wrap="none" rtlCol="0">
            <a:spAutoFit/>
          </a:bodyPr>
          <a:lstStyle/>
          <a:p>
            <a:r>
              <a:rPr lang="en-NZ" dirty="0"/>
              <a:t>gone!</a:t>
            </a:r>
          </a:p>
        </p:txBody>
      </p:sp>
      <p:cxnSp>
        <p:nvCxnSpPr>
          <p:cNvPr id="40" name="Straight Connector 39">
            <a:extLst>
              <a:ext uri="{FF2B5EF4-FFF2-40B4-BE49-F238E27FC236}">
                <a16:creationId xmlns:a16="http://schemas.microsoft.com/office/drawing/2014/main" id="{2965730E-5E0D-B867-EDCE-1CC35CC220E1}"/>
              </a:ext>
            </a:extLst>
          </p:cNvPr>
          <p:cNvCxnSpPr>
            <a:cxnSpLocks/>
          </p:cNvCxnSpPr>
          <p:nvPr/>
        </p:nvCxnSpPr>
        <p:spPr>
          <a:xfrm flipV="1">
            <a:off x="7698168" y="3755367"/>
            <a:ext cx="0" cy="13120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DEAEB63-523A-B756-A93D-7AC8CED691BF}"/>
              </a:ext>
            </a:extLst>
          </p:cNvPr>
          <p:cNvCxnSpPr>
            <a:cxnSpLocks/>
          </p:cNvCxnSpPr>
          <p:nvPr/>
        </p:nvCxnSpPr>
        <p:spPr>
          <a:xfrm>
            <a:off x="6229113" y="5072067"/>
            <a:ext cx="1458633" cy="705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F7656FE-6918-F261-E4F7-F0505D2C29C2}"/>
              </a:ext>
            </a:extLst>
          </p:cNvPr>
          <p:cNvCxnSpPr>
            <a:cxnSpLocks/>
          </p:cNvCxnSpPr>
          <p:nvPr/>
        </p:nvCxnSpPr>
        <p:spPr>
          <a:xfrm flipV="1">
            <a:off x="7687746" y="3751084"/>
            <a:ext cx="937880" cy="428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79E5EE9-0712-8B67-3549-2587F0EC08A0}"/>
              </a:ext>
            </a:extLst>
          </p:cNvPr>
          <p:cNvCxnSpPr>
            <a:cxnSpLocks/>
          </p:cNvCxnSpPr>
          <p:nvPr/>
        </p:nvCxnSpPr>
        <p:spPr>
          <a:xfrm flipV="1">
            <a:off x="6255838" y="3740940"/>
            <a:ext cx="0" cy="1312071"/>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D8BA67FB-CF68-4034-678D-1C0D006D4E2A}"/>
              </a:ext>
            </a:extLst>
          </p:cNvPr>
          <p:cNvCxnSpPr>
            <a:cxnSpLocks/>
          </p:cNvCxnSpPr>
          <p:nvPr/>
        </p:nvCxnSpPr>
        <p:spPr>
          <a:xfrm>
            <a:off x="6302264" y="4555253"/>
            <a:ext cx="1395904" cy="3534"/>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4" name="TextBox 63">
            <a:extLst>
              <a:ext uri="{FF2B5EF4-FFF2-40B4-BE49-F238E27FC236}">
                <a16:creationId xmlns:a16="http://schemas.microsoft.com/office/drawing/2014/main" id="{762DC9A5-04F5-B731-C2E8-3461CABFA38D}"/>
              </a:ext>
            </a:extLst>
          </p:cNvPr>
          <p:cNvSpPr txBox="1"/>
          <p:nvPr/>
        </p:nvSpPr>
        <p:spPr>
          <a:xfrm>
            <a:off x="8085725" y="4553292"/>
            <a:ext cx="1667236" cy="1200329"/>
          </a:xfrm>
          <a:prstGeom prst="rect">
            <a:avLst/>
          </a:prstGeom>
          <a:noFill/>
        </p:spPr>
        <p:txBody>
          <a:bodyPr wrap="square" rtlCol="0">
            <a:spAutoFit/>
          </a:bodyPr>
          <a:lstStyle/>
          <a:p>
            <a:pPr algn="ctr"/>
            <a:r>
              <a:rPr lang="en-NZ" dirty="0"/>
              <a:t>High-cost generation assets “stranded”</a:t>
            </a:r>
          </a:p>
        </p:txBody>
      </p:sp>
      <p:cxnSp>
        <p:nvCxnSpPr>
          <p:cNvPr id="65" name="Straight Arrow Connector 64">
            <a:extLst>
              <a:ext uri="{FF2B5EF4-FFF2-40B4-BE49-F238E27FC236}">
                <a16:creationId xmlns:a16="http://schemas.microsoft.com/office/drawing/2014/main" id="{94B4C006-5695-5923-4F95-A7F9D5A7F7EE}"/>
              </a:ext>
            </a:extLst>
          </p:cNvPr>
          <p:cNvCxnSpPr>
            <a:cxnSpLocks/>
          </p:cNvCxnSpPr>
          <p:nvPr/>
        </p:nvCxnSpPr>
        <p:spPr>
          <a:xfrm flipH="1" flipV="1">
            <a:off x="8119334" y="3808827"/>
            <a:ext cx="558222" cy="744465"/>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2" name="Footer Placeholder 71">
            <a:extLst>
              <a:ext uri="{FF2B5EF4-FFF2-40B4-BE49-F238E27FC236}">
                <a16:creationId xmlns:a16="http://schemas.microsoft.com/office/drawing/2014/main" id="{EDE56AC9-F534-59ED-2D5D-10106C1D8E88}"/>
              </a:ext>
            </a:extLst>
          </p:cNvPr>
          <p:cNvSpPr>
            <a:spLocks noGrp="1"/>
          </p:cNvSpPr>
          <p:nvPr>
            <p:ph type="ftr" sz="quarter" idx="11"/>
          </p:nvPr>
        </p:nvSpPr>
        <p:spPr>
          <a:xfrm>
            <a:off x="2069762" y="6397696"/>
            <a:ext cx="6297612" cy="365125"/>
          </a:xfrm>
        </p:spPr>
        <p:txBody>
          <a:bodyPr/>
          <a:lstStyle/>
          <a:p>
            <a:r>
              <a:rPr lang="en-NZ" dirty="0"/>
              <a:t>Geoff Bertram </a:t>
            </a:r>
            <a:r>
              <a:rPr lang="en-NZ" dirty="0" err="1"/>
              <a:t>Takaka</a:t>
            </a:r>
            <a:r>
              <a:rPr lang="en-NZ" dirty="0"/>
              <a:t> U3A  December 9 2022</a:t>
            </a:r>
            <a:endParaRPr lang="en-US" dirty="0"/>
          </a:p>
        </p:txBody>
      </p:sp>
      <p:pic>
        <p:nvPicPr>
          <p:cNvPr id="44" name="Picture 43">
            <a:extLst>
              <a:ext uri="{FF2B5EF4-FFF2-40B4-BE49-F238E27FC236}">
                <a16:creationId xmlns:a16="http://schemas.microsoft.com/office/drawing/2014/main" id="{860124E6-8F67-DF6A-805C-CFE3113FB11A}"/>
              </a:ext>
            </a:extLst>
          </p:cNvPr>
          <p:cNvPicPr>
            <a:picLocks noChangeAspect="1"/>
          </p:cNvPicPr>
          <p:nvPr/>
        </p:nvPicPr>
        <p:blipFill>
          <a:blip r:embed="rId2"/>
          <a:stretch>
            <a:fillRect/>
          </a:stretch>
        </p:blipFill>
        <p:spPr>
          <a:xfrm>
            <a:off x="5530510" y="4396976"/>
            <a:ext cx="687403" cy="640957"/>
          </a:xfrm>
          <a:prstGeom prst="rect">
            <a:avLst/>
          </a:prstGeom>
          <a:solidFill>
            <a:schemeClr val="accent3">
              <a:lumMod val="60000"/>
              <a:lumOff val="40000"/>
            </a:schemeClr>
          </a:solidFill>
        </p:spPr>
      </p:pic>
      <p:sp>
        <p:nvSpPr>
          <p:cNvPr id="2" name="Rectangle 1">
            <a:extLst>
              <a:ext uri="{FF2B5EF4-FFF2-40B4-BE49-F238E27FC236}">
                <a16:creationId xmlns:a16="http://schemas.microsoft.com/office/drawing/2014/main" id="{99E8A7A0-AE41-14B3-B2DB-9A511839BB36}"/>
              </a:ext>
            </a:extLst>
          </p:cNvPr>
          <p:cNvSpPr/>
          <p:nvPr/>
        </p:nvSpPr>
        <p:spPr>
          <a:xfrm>
            <a:off x="6217913" y="3769121"/>
            <a:ext cx="312195" cy="12774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0" name="TextBox 59">
            <a:extLst>
              <a:ext uri="{FF2B5EF4-FFF2-40B4-BE49-F238E27FC236}">
                <a16:creationId xmlns:a16="http://schemas.microsoft.com/office/drawing/2014/main" id="{0DA69642-084C-7C8A-BF95-D40DA0DE65E2}"/>
              </a:ext>
            </a:extLst>
          </p:cNvPr>
          <p:cNvSpPr txBox="1"/>
          <p:nvPr/>
        </p:nvSpPr>
        <p:spPr>
          <a:xfrm>
            <a:off x="6436370" y="4234430"/>
            <a:ext cx="1356462" cy="276999"/>
          </a:xfrm>
          <a:prstGeom prst="rect">
            <a:avLst/>
          </a:prstGeom>
          <a:noFill/>
        </p:spPr>
        <p:txBody>
          <a:bodyPr wrap="none" rtlCol="0">
            <a:spAutoFit/>
          </a:bodyPr>
          <a:lstStyle/>
          <a:p>
            <a:r>
              <a:rPr lang="en-NZ" sz="1200" dirty="0"/>
              <a:t>additional supply</a:t>
            </a:r>
          </a:p>
        </p:txBody>
      </p:sp>
      <p:cxnSp>
        <p:nvCxnSpPr>
          <p:cNvPr id="3" name="Straight Connector 2">
            <a:extLst>
              <a:ext uri="{FF2B5EF4-FFF2-40B4-BE49-F238E27FC236}">
                <a16:creationId xmlns:a16="http://schemas.microsoft.com/office/drawing/2014/main" id="{DCAB5370-705B-0C20-EF7D-82EFEFF62FC6}"/>
              </a:ext>
            </a:extLst>
          </p:cNvPr>
          <p:cNvCxnSpPr>
            <a:cxnSpLocks/>
          </p:cNvCxnSpPr>
          <p:nvPr/>
        </p:nvCxnSpPr>
        <p:spPr>
          <a:xfrm flipH="1">
            <a:off x="8625626" y="2948803"/>
            <a:ext cx="8870" cy="8203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16DEBDE-DB49-7FBE-AF2E-80B75045335C}"/>
              </a:ext>
            </a:extLst>
          </p:cNvPr>
          <p:cNvSpPr txBox="1"/>
          <p:nvPr/>
        </p:nvSpPr>
        <p:spPr>
          <a:xfrm>
            <a:off x="8582893" y="3614601"/>
            <a:ext cx="725260" cy="715581"/>
          </a:xfrm>
          <a:prstGeom prst="rect">
            <a:avLst/>
          </a:prstGeom>
          <a:noFill/>
        </p:spPr>
        <p:txBody>
          <a:bodyPr wrap="square" rtlCol="0">
            <a:spAutoFit/>
          </a:bodyPr>
          <a:lstStyle/>
          <a:p>
            <a:pPr algn="ctr"/>
            <a:r>
              <a:rPr lang="en-NZ" sz="1350" dirty="0"/>
              <a:t>New supply</a:t>
            </a:r>
          </a:p>
          <a:p>
            <a:pPr algn="ctr"/>
            <a:r>
              <a:rPr lang="en-NZ" sz="1350" dirty="0"/>
              <a:t>curve</a:t>
            </a:r>
          </a:p>
        </p:txBody>
      </p:sp>
    </p:spTree>
    <p:extLst>
      <p:ext uri="{BB962C8B-B14F-4D97-AF65-F5344CB8AC3E}">
        <p14:creationId xmlns:p14="http://schemas.microsoft.com/office/powerpoint/2010/main" val="1066201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66B740DF-8A5C-8EA6-A4EA-F6C09F28256A}"/>
              </a:ext>
            </a:extLst>
          </p:cNvPr>
          <p:cNvSpPr/>
          <p:nvPr/>
        </p:nvSpPr>
        <p:spPr>
          <a:xfrm>
            <a:off x="3673674" y="5056958"/>
            <a:ext cx="3462303" cy="463192"/>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9" name="Footer Placeholder 2">
            <a:extLst>
              <a:ext uri="{FF2B5EF4-FFF2-40B4-BE49-F238E27FC236}">
                <a16:creationId xmlns:a16="http://schemas.microsoft.com/office/drawing/2014/main" id="{F50E4CEF-6774-3B02-388A-075F2C66CC37}"/>
              </a:ext>
            </a:extLst>
          </p:cNvPr>
          <p:cNvSpPr txBox="1">
            <a:spLocks/>
          </p:cNvSpPr>
          <p:nvPr/>
        </p:nvSpPr>
        <p:spPr>
          <a:xfrm>
            <a:off x="4097905" y="6032571"/>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NZ">
                <a:solidFill>
                  <a:schemeClr val="bg1"/>
                </a:solidFill>
              </a:rPr>
              <a:t>Institute for Governance and Policy Studies               Kapiti WEA 27 August 2022</a:t>
            </a:r>
            <a:endParaRPr lang="en-US" dirty="0">
              <a:solidFill>
                <a:schemeClr val="bg1"/>
              </a:solidFill>
            </a:endParaRPr>
          </a:p>
        </p:txBody>
      </p:sp>
      <p:sp>
        <p:nvSpPr>
          <p:cNvPr id="10" name="Slide Number Placeholder 3">
            <a:extLst>
              <a:ext uri="{FF2B5EF4-FFF2-40B4-BE49-F238E27FC236}">
                <a16:creationId xmlns:a16="http://schemas.microsoft.com/office/drawing/2014/main" id="{7A62D45D-2A68-7948-80C4-2A8163E0837F}"/>
              </a:ext>
            </a:extLst>
          </p:cNvPr>
          <p:cNvSpPr txBox="1">
            <a:spLocks/>
          </p:cNvSpPr>
          <p:nvPr/>
        </p:nvSpPr>
        <p:spPr>
          <a:xfrm>
            <a:off x="9265737" y="6378156"/>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a:pPr/>
              <a:t>58</a:t>
            </a:fld>
            <a:endParaRPr lang="en-US" dirty="0"/>
          </a:p>
        </p:txBody>
      </p:sp>
      <p:cxnSp>
        <p:nvCxnSpPr>
          <p:cNvPr id="11" name="Straight Connector 10">
            <a:extLst>
              <a:ext uri="{FF2B5EF4-FFF2-40B4-BE49-F238E27FC236}">
                <a16:creationId xmlns:a16="http://schemas.microsoft.com/office/drawing/2014/main" id="{65B38F8C-BACA-BEE1-5D47-E679A61F8824}"/>
              </a:ext>
            </a:extLst>
          </p:cNvPr>
          <p:cNvCxnSpPr/>
          <p:nvPr/>
        </p:nvCxnSpPr>
        <p:spPr>
          <a:xfrm>
            <a:off x="3669800" y="2250655"/>
            <a:ext cx="0" cy="3264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C1DEC06-ACCC-4625-85CC-51372D2EA699}"/>
              </a:ext>
            </a:extLst>
          </p:cNvPr>
          <p:cNvCxnSpPr>
            <a:cxnSpLocks/>
          </p:cNvCxnSpPr>
          <p:nvPr/>
        </p:nvCxnSpPr>
        <p:spPr>
          <a:xfrm flipH="1" flipV="1">
            <a:off x="3669801" y="5517731"/>
            <a:ext cx="3971925" cy="16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0969055-FB92-9565-743A-CDC7625E048E}"/>
              </a:ext>
            </a:extLst>
          </p:cNvPr>
          <p:cNvCxnSpPr/>
          <p:nvPr/>
        </p:nvCxnSpPr>
        <p:spPr>
          <a:xfrm>
            <a:off x="5827212" y="2022055"/>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F8F420C-B8D8-FCCF-1BA4-FF28EC3D52BD}"/>
              </a:ext>
            </a:extLst>
          </p:cNvPr>
          <p:cNvSpPr txBox="1"/>
          <p:nvPr/>
        </p:nvSpPr>
        <p:spPr>
          <a:xfrm>
            <a:off x="7199428" y="5068867"/>
            <a:ext cx="869149" cy="300082"/>
          </a:xfrm>
          <a:prstGeom prst="rect">
            <a:avLst/>
          </a:prstGeom>
          <a:noFill/>
        </p:spPr>
        <p:txBody>
          <a:bodyPr wrap="none" rtlCol="0">
            <a:spAutoFit/>
          </a:bodyPr>
          <a:lstStyle/>
          <a:p>
            <a:r>
              <a:rPr lang="en-NZ" sz="1350" dirty="0"/>
              <a:t>Demand</a:t>
            </a:r>
            <a:r>
              <a:rPr lang="en-NZ" sz="1350" baseline="-25000" dirty="0"/>
              <a:t>1</a:t>
            </a:r>
          </a:p>
        </p:txBody>
      </p:sp>
      <p:cxnSp>
        <p:nvCxnSpPr>
          <p:cNvPr id="15" name="Straight Connector 14">
            <a:extLst>
              <a:ext uri="{FF2B5EF4-FFF2-40B4-BE49-F238E27FC236}">
                <a16:creationId xmlns:a16="http://schemas.microsoft.com/office/drawing/2014/main" id="{D4D98B9F-2BA9-D3A4-36BE-8472B78D9124}"/>
              </a:ext>
            </a:extLst>
          </p:cNvPr>
          <p:cNvCxnSpPr>
            <a:cxnSpLocks/>
          </p:cNvCxnSpPr>
          <p:nvPr/>
        </p:nvCxnSpPr>
        <p:spPr>
          <a:xfrm>
            <a:off x="3669799" y="5056959"/>
            <a:ext cx="2586038" cy="1190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FBD9617-B03A-0EF2-631B-C9B74261890F}"/>
              </a:ext>
            </a:extLst>
          </p:cNvPr>
          <p:cNvCxnSpPr>
            <a:cxnSpLocks/>
          </p:cNvCxnSpPr>
          <p:nvPr/>
        </p:nvCxnSpPr>
        <p:spPr>
          <a:xfrm>
            <a:off x="3662657" y="3769121"/>
            <a:ext cx="289321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8A15B57-7FC9-E42F-BFCC-3EDA391D114C}"/>
              </a:ext>
            </a:extLst>
          </p:cNvPr>
          <p:cNvSpPr txBox="1"/>
          <p:nvPr/>
        </p:nvSpPr>
        <p:spPr>
          <a:xfrm>
            <a:off x="3275721" y="3594173"/>
            <a:ext cx="600074" cy="338554"/>
          </a:xfrm>
          <a:prstGeom prst="rect">
            <a:avLst/>
          </a:prstGeom>
          <a:noFill/>
        </p:spPr>
        <p:txBody>
          <a:bodyPr wrap="square" rtlCol="0">
            <a:spAutoFit/>
          </a:bodyPr>
          <a:lstStyle/>
          <a:p>
            <a:r>
              <a:rPr lang="en-NZ" sz="1600" dirty="0"/>
              <a:t>p</a:t>
            </a:r>
            <a:r>
              <a:rPr lang="en-NZ" sz="1600" cap="small" baseline="-25000" dirty="0"/>
              <a:t>1</a:t>
            </a:r>
            <a:endParaRPr lang="en-NZ" sz="1600" dirty="0"/>
          </a:p>
        </p:txBody>
      </p:sp>
      <p:sp>
        <p:nvSpPr>
          <p:cNvPr id="20" name="TextBox 19">
            <a:extLst>
              <a:ext uri="{FF2B5EF4-FFF2-40B4-BE49-F238E27FC236}">
                <a16:creationId xmlns:a16="http://schemas.microsoft.com/office/drawing/2014/main" id="{66C5C2E2-2EBE-51B2-7E24-194B7BD1BD19}"/>
              </a:ext>
            </a:extLst>
          </p:cNvPr>
          <p:cNvSpPr txBox="1"/>
          <p:nvPr/>
        </p:nvSpPr>
        <p:spPr>
          <a:xfrm>
            <a:off x="6978962" y="5568152"/>
            <a:ext cx="364202" cy="300082"/>
          </a:xfrm>
          <a:prstGeom prst="rect">
            <a:avLst/>
          </a:prstGeom>
          <a:noFill/>
        </p:spPr>
        <p:txBody>
          <a:bodyPr wrap="none" rtlCol="0">
            <a:spAutoFit/>
          </a:bodyPr>
          <a:lstStyle/>
          <a:p>
            <a:r>
              <a:rPr lang="en-NZ" sz="1350" dirty="0"/>
              <a:t>Q</a:t>
            </a:r>
            <a:r>
              <a:rPr lang="en-NZ" sz="1350" baseline="-25000" dirty="0"/>
              <a:t>E</a:t>
            </a:r>
            <a:endParaRPr lang="en-NZ" sz="1350" dirty="0"/>
          </a:p>
        </p:txBody>
      </p:sp>
      <p:sp>
        <p:nvSpPr>
          <p:cNvPr id="21" name="TextBox 20">
            <a:extLst>
              <a:ext uri="{FF2B5EF4-FFF2-40B4-BE49-F238E27FC236}">
                <a16:creationId xmlns:a16="http://schemas.microsoft.com/office/drawing/2014/main" id="{B5CB708E-F5EA-C446-AF72-9D725072FA44}"/>
              </a:ext>
            </a:extLst>
          </p:cNvPr>
          <p:cNvSpPr txBox="1"/>
          <p:nvPr/>
        </p:nvSpPr>
        <p:spPr>
          <a:xfrm>
            <a:off x="3307896" y="2022055"/>
            <a:ext cx="569258" cy="300082"/>
          </a:xfrm>
          <a:prstGeom prst="rect">
            <a:avLst/>
          </a:prstGeom>
          <a:noFill/>
        </p:spPr>
        <p:txBody>
          <a:bodyPr wrap="none" rtlCol="0">
            <a:spAutoFit/>
          </a:bodyPr>
          <a:lstStyle/>
          <a:p>
            <a:r>
              <a:rPr lang="en-NZ" sz="1350" dirty="0"/>
              <a:t>Price</a:t>
            </a:r>
          </a:p>
        </p:txBody>
      </p:sp>
      <p:sp>
        <p:nvSpPr>
          <p:cNvPr id="22" name="TextBox 21">
            <a:extLst>
              <a:ext uri="{FF2B5EF4-FFF2-40B4-BE49-F238E27FC236}">
                <a16:creationId xmlns:a16="http://schemas.microsoft.com/office/drawing/2014/main" id="{B4F32394-EBB0-67BF-DDD0-82274FFCE568}"/>
              </a:ext>
            </a:extLst>
          </p:cNvPr>
          <p:cNvSpPr txBox="1"/>
          <p:nvPr/>
        </p:nvSpPr>
        <p:spPr>
          <a:xfrm>
            <a:off x="7355978" y="5646317"/>
            <a:ext cx="901113" cy="300082"/>
          </a:xfrm>
          <a:prstGeom prst="rect">
            <a:avLst/>
          </a:prstGeom>
          <a:noFill/>
        </p:spPr>
        <p:txBody>
          <a:bodyPr wrap="square" rtlCol="0">
            <a:spAutoFit/>
          </a:bodyPr>
          <a:lstStyle/>
          <a:p>
            <a:r>
              <a:rPr lang="en-NZ" sz="1350" dirty="0"/>
              <a:t>Volume</a:t>
            </a:r>
          </a:p>
        </p:txBody>
      </p:sp>
      <p:cxnSp>
        <p:nvCxnSpPr>
          <p:cNvPr id="23" name="Straight Connector 22">
            <a:extLst>
              <a:ext uri="{FF2B5EF4-FFF2-40B4-BE49-F238E27FC236}">
                <a16:creationId xmlns:a16="http://schemas.microsoft.com/office/drawing/2014/main" id="{16C18E0B-0017-4938-86B6-3F439FFD0F87}"/>
              </a:ext>
            </a:extLst>
          </p:cNvPr>
          <p:cNvCxnSpPr>
            <a:cxnSpLocks/>
          </p:cNvCxnSpPr>
          <p:nvPr/>
        </p:nvCxnSpPr>
        <p:spPr>
          <a:xfrm>
            <a:off x="6555875" y="3749652"/>
            <a:ext cx="0" cy="1794272"/>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D48A9DCB-AC0D-9023-3E69-E979537F9604}"/>
              </a:ext>
            </a:extLst>
          </p:cNvPr>
          <p:cNvSpPr/>
          <p:nvPr/>
        </p:nvSpPr>
        <p:spPr>
          <a:xfrm>
            <a:off x="3669799" y="3769121"/>
            <a:ext cx="769532" cy="1062802"/>
          </a:xfrm>
          <a:prstGeom prst="rect">
            <a:avLst/>
          </a:prstGeom>
          <a:noFill/>
          <a:ln>
            <a:solidFill>
              <a:schemeClr val="bg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26" name="TextBox 25">
            <a:extLst>
              <a:ext uri="{FF2B5EF4-FFF2-40B4-BE49-F238E27FC236}">
                <a16:creationId xmlns:a16="http://schemas.microsoft.com/office/drawing/2014/main" id="{AFCB220C-9F3A-183D-B3DC-7DF58DD178C3}"/>
              </a:ext>
            </a:extLst>
          </p:cNvPr>
          <p:cNvSpPr txBox="1"/>
          <p:nvPr/>
        </p:nvSpPr>
        <p:spPr>
          <a:xfrm>
            <a:off x="3779107" y="4152204"/>
            <a:ext cx="597471" cy="507831"/>
          </a:xfrm>
          <a:prstGeom prst="rect">
            <a:avLst/>
          </a:prstGeom>
          <a:noFill/>
        </p:spPr>
        <p:txBody>
          <a:bodyPr wrap="none" rtlCol="0">
            <a:spAutoFit/>
          </a:bodyPr>
          <a:lstStyle/>
          <a:p>
            <a:r>
              <a:rPr lang="en-NZ" sz="1350" dirty="0"/>
              <a:t>Tiwai</a:t>
            </a:r>
          </a:p>
          <a:p>
            <a:r>
              <a:rPr lang="en-NZ" sz="1350" dirty="0"/>
              <a:t>Point</a:t>
            </a:r>
          </a:p>
        </p:txBody>
      </p:sp>
      <p:sp>
        <p:nvSpPr>
          <p:cNvPr id="28" name="TextBox 27">
            <a:extLst>
              <a:ext uri="{FF2B5EF4-FFF2-40B4-BE49-F238E27FC236}">
                <a16:creationId xmlns:a16="http://schemas.microsoft.com/office/drawing/2014/main" id="{FE4FC8FC-676F-E083-2DDD-56F8202DA049}"/>
              </a:ext>
            </a:extLst>
          </p:cNvPr>
          <p:cNvSpPr txBox="1"/>
          <p:nvPr/>
        </p:nvSpPr>
        <p:spPr>
          <a:xfrm>
            <a:off x="2067563" y="138546"/>
            <a:ext cx="5329769" cy="646331"/>
          </a:xfrm>
          <a:prstGeom prst="rect">
            <a:avLst/>
          </a:prstGeom>
          <a:noFill/>
        </p:spPr>
        <p:txBody>
          <a:bodyPr wrap="square" rtlCol="0">
            <a:spAutoFit/>
          </a:bodyPr>
          <a:lstStyle/>
          <a:p>
            <a:r>
              <a:rPr lang="en-NZ" dirty="0"/>
              <a:t>2. Suppose heaps of households install rooftop solar..</a:t>
            </a:r>
          </a:p>
        </p:txBody>
      </p:sp>
      <p:cxnSp>
        <p:nvCxnSpPr>
          <p:cNvPr id="32" name="Straight Arrow Connector 31">
            <a:extLst>
              <a:ext uri="{FF2B5EF4-FFF2-40B4-BE49-F238E27FC236}">
                <a16:creationId xmlns:a16="http://schemas.microsoft.com/office/drawing/2014/main" id="{63B09A75-87A5-74D6-2AEC-CB003B37AF23}"/>
              </a:ext>
            </a:extLst>
          </p:cNvPr>
          <p:cNvCxnSpPr>
            <a:cxnSpLocks/>
          </p:cNvCxnSpPr>
          <p:nvPr/>
        </p:nvCxnSpPr>
        <p:spPr>
          <a:xfrm flipH="1">
            <a:off x="3265117" y="3756796"/>
            <a:ext cx="1829" cy="1171696"/>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F21F5CA3-C1C8-FC40-F966-AEED5D090F8D}"/>
              </a:ext>
            </a:extLst>
          </p:cNvPr>
          <p:cNvSpPr txBox="1"/>
          <p:nvPr/>
        </p:nvSpPr>
        <p:spPr>
          <a:xfrm>
            <a:off x="4439331" y="5091530"/>
            <a:ext cx="1479892" cy="338554"/>
          </a:xfrm>
          <a:prstGeom prst="rect">
            <a:avLst/>
          </a:prstGeom>
          <a:noFill/>
        </p:spPr>
        <p:txBody>
          <a:bodyPr wrap="none" rtlCol="0">
            <a:spAutoFit/>
          </a:bodyPr>
          <a:lstStyle/>
          <a:p>
            <a:r>
              <a:rPr lang="en-NZ" sz="1600" dirty="0"/>
              <a:t>Cost of supply</a:t>
            </a:r>
          </a:p>
        </p:txBody>
      </p:sp>
      <p:sp>
        <p:nvSpPr>
          <p:cNvPr id="8" name="TextBox 7">
            <a:extLst>
              <a:ext uri="{FF2B5EF4-FFF2-40B4-BE49-F238E27FC236}">
                <a16:creationId xmlns:a16="http://schemas.microsoft.com/office/drawing/2014/main" id="{10E003F2-6A48-A969-8A2C-C78FF28CDEFF}"/>
              </a:ext>
            </a:extLst>
          </p:cNvPr>
          <p:cNvSpPr txBox="1"/>
          <p:nvPr/>
        </p:nvSpPr>
        <p:spPr>
          <a:xfrm>
            <a:off x="3254851" y="4861522"/>
            <a:ext cx="393056" cy="369332"/>
          </a:xfrm>
          <a:prstGeom prst="rect">
            <a:avLst/>
          </a:prstGeom>
          <a:noFill/>
        </p:spPr>
        <p:txBody>
          <a:bodyPr wrap="none" rtlCol="0">
            <a:spAutoFit/>
          </a:bodyPr>
          <a:lstStyle/>
          <a:p>
            <a:r>
              <a:rPr lang="en-NZ" dirty="0"/>
              <a:t>p</a:t>
            </a:r>
            <a:r>
              <a:rPr lang="en-NZ" baseline="-25000" dirty="0"/>
              <a:t>2</a:t>
            </a:r>
          </a:p>
        </p:txBody>
      </p:sp>
      <p:sp>
        <p:nvSpPr>
          <p:cNvPr id="42" name="TextBox 41">
            <a:extLst>
              <a:ext uri="{FF2B5EF4-FFF2-40B4-BE49-F238E27FC236}">
                <a16:creationId xmlns:a16="http://schemas.microsoft.com/office/drawing/2014/main" id="{C7344D4D-0510-73DA-0853-17C66226048A}"/>
              </a:ext>
            </a:extLst>
          </p:cNvPr>
          <p:cNvSpPr txBox="1"/>
          <p:nvPr/>
        </p:nvSpPr>
        <p:spPr>
          <a:xfrm>
            <a:off x="1486368" y="4027643"/>
            <a:ext cx="1762406" cy="369332"/>
          </a:xfrm>
          <a:prstGeom prst="rect">
            <a:avLst/>
          </a:prstGeom>
          <a:noFill/>
        </p:spPr>
        <p:txBody>
          <a:bodyPr wrap="none" rtlCol="0">
            <a:spAutoFit/>
          </a:bodyPr>
          <a:lstStyle/>
          <a:p>
            <a:r>
              <a:rPr lang="en-NZ" dirty="0"/>
              <a:t>Price falls to p</a:t>
            </a:r>
            <a:r>
              <a:rPr lang="en-NZ" baseline="-25000" dirty="0"/>
              <a:t>2</a:t>
            </a:r>
          </a:p>
        </p:txBody>
      </p:sp>
      <p:sp>
        <p:nvSpPr>
          <p:cNvPr id="46" name="TextBox 45">
            <a:extLst>
              <a:ext uri="{FF2B5EF4-FFF2-40B4-BE49-F238E27FC236}">
                <a16:creationId xmlns:a16="http://schemas.microsoft.com/office/drawing/2014/main" id="{86B84871-B033-0545-5C3C-F82F3CA84542}"/>
              </a:ext>
            </a:extLst>
          </p:cNvPr>
          <p:cNvSpPr txBox="1"/>
          <p:nvPr/>
        </p:nvSpPr>
        <p:spPr>
          <a:xfrm>
            <a:off x="9152876" y="46276"/>
            <a:ext cx="3159938" cy="3693319"/>
          </a:xfrm>
          <a:prstGeom prst="rect">
            <a:avLst/>
          </a:prstGeom>
          <a:solidFill>
            <a:schemeClr val="bg1"/>
          </a:solidFill>
          <a:ln w="28575">
            <a:solidFill>
              <a:srgbClr val="C00000"/>
            </a:solidFill>
          </a:ln>
        </p:spPr>
        <p:txBody>
          <a:bodyPr wrap="square" rtlCol="0">
            <a:spAutoFit/>
          </a:bodyPr>
          <a:lstStyle/>
          <a:p>
            <a:r>
              <a:rPr lang="en-NZ" dirty="0"/>
              <a:t>How to prevent or limit the supply shock: </a:t>
            </a:r>
          </a:p>
          <a:p>
            <a:pPr marL="285750" indent="-285750">
              <a:buFont typeface="Arial" panose="020B0604020202020204" pitchFamily="34" charset="0"/>
              <a:buChar char="•"/>
            </a:pPr>
            <a:r>
              <a:rPr lang="en-NZ" dirty="0"/>
              <a:t>make it really hard for distributed renewables to get connected to users (regulatory obstruction using “rules”)</a:t>
            </a:r>
          </a:p>
          <a:p>
            <a:pPr marL="285750" indent="-285750">
              <a:buFont typeface="Arial" panose="020B0604020202020204" pitchFamily="34" charset="0"/>
              <a:buChar char="•"/>
            </a:pPr>
            <a:r>
              <a:rPr lang="en-NZ" dirty="0"/>
              <a:t>Pay minimal amounts for power from household panels (using market power from vertical integration of generation and retailing)</a:t>
            </a:r>
          </a:p>
        </p:txBody>
      </p:sp>
      <p:cxnSp>
        <p:nvCxnSpPr>
          <p:cNvPr id="40" name="Straight Connector 39">
            <a:extLst>
              <a:ext uri="{FF2B5EF4-FFF2-40B4-BE49-F238E27FC236}">
                <a16:creationId xmlns:a16="http://schemas.microsoft.com/office/drawing/2014/main" id="{2965730E-5E0D-B867-EDCE-1CC35CC220E1}"/>
              </a:ext>
            </a:extLst>
          </p:cNvPr>
          <p:cNvCxnSpPr>
            <a:cxnSpLocks/>
          </p:cNvCxnSpPr>
          <p:nvPr/>
        </p:nvCxnSpPr>
        <p:spPr>
          <a:xfrm flipV="1">
            <a:off x="7698168" y="3755367"/>
            <a:ext cx="0" cy="13120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DEAEB63-523A-B756-A93D-7AC8CED691BF}"/>
              </a:ext>
            </a:extLst>
          </p:cNvPr>
          <p:cNvCxnSpPr>
            <a:cxnSpLocks/>
          </p:cNvCxnSpPr>
          <p:nvPr/>
        </p:nvCxnSpPr>
        <p:spPr>
          <a:xfrm>
            <a:off x="6264474" y="5061817"/>
            <a:ext cx="1458633" cy="705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F7656FE-6918-F261-E4F7-F0505D2C29C2}"/>
              </a:ext>
            </a:extLst>
          </p:cNvPr>
          <p:cNvCxnSpPr>
            <a:cxnSpLocks/>
          </p:cNvCxnSpPr>
          <p:nvPr/>
        </p:nvCxnSpPr>
        <p:spPr>
          <a:xfrm flipV="1">
            <a:off x="7687746" y="3751084"/>
            <a:ext cx="937880" cy="428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D8BA67FB-CF68-4034-678D-1C0D006D4E2A}"/>
              </a:ext>
            </a:extLst>
          </p:cNvPr>
          <p:cNvCxnSpPr>
            <a:cxnSpLocks/>
          </p:cNvCxnSpPr>
          <p:nvPr/>
        </p:nvCxnSpPr>
        <p:spPr>
          <a:xfrm>
            <a:off x="6302264" y="4555253"/>
            <a:ext cx="1395904" cy="3534"/>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0" name="TextBox 59">
            <a:extLst>
              <a:ext uri="{FF2B5EF4-FFF2-40B4-BE49-F238E27FC236}">
                <a16:creationId xmlns:a16="http://schemas.microsoft.com/office/drawing/2014/main" id="{0DA69642-084C-7C8A-BF95-D40DA0DE65E2}"/>
              </a:ext>
            </a:extLst>
          </p:cNvPr>
          <p:cNvSpPr txBox="1"/>
          <p:nvPr/>
        </p:nvSpPr>
        <p:spPr>
          <a:xfrm>
            <a:off x="6379494" y="4255208"/>
            <a:ext cx="1356462" cy="276999"/>
          </a:xfrm>
          <a:prstGeom prst="rect">
            <a:avLst/>
          </a:prstGeom>
          <a:noFill/>
        </p:spPr>
        <p:txBody>
          <a:bodyPr wrap="none" rtlCol="0">
            <a:spAutoFit/>
          </a:bodyPr>
          <a:lstStyle/>
          <a:p>
            <a:r>
              <a:rPr lang="en-NZ" sz="1200" dirty="0"/>
              <a:t>additional supply</a:t>
            </a:r>
          </a:p>
        </p:txBody>
      </p:sp>
      <p:sp>
        <p:nvSpPr>
          <p:cNvPr id="72" name="Footer Placeholder 71">
            <a:extLst>
              <a:ext uri="{FF2B5EF4-FFF2-40B4-BE49-F238E27FC236}">
                <a16:creationId xmlns:a16="http://schemas.microsoft.com/office/drawing/2014/main" id="{EDE56AC9-F534-59ED-2D5D-10106C1D8E88}"/>
              </a:ext>
            </a:extLst>
          </p:cNvPr>
          <p:cNvSpPr>
            <a:spLocks noGrp="1"/>
          </p:cNvSpPr>
          <p:nvPr>
            <p:ph type="ftr" sz="quarter" idx="11"/>
          </p:nvPr>
        </p:nvSpPr>
        <p:spPr/>
        <p:txBody>
          <a:bodyPr/>
          <a:lstStyle/>
          <a:p>
            <a:r>
              <a:rPr lang="en-NZ"/>
              <a:t>Geoff Bertram Takaka U3A  December 9 2022</a:t>
            </a:r>
            <a:endParaRPr lang="en-US" dirty="0"/>
          </a:p>
        </p:txBody>
      </p:sp>
      <p:pic>
        <p:nvPicPr>
          <p:cNvPr id="44" name="Picture 43">
            <a:extLst>
              <a:ext uri="{FF2B5EF4-FFF2-40B4-BE49-F238E27FC236}">
                <a16:creationId xmlns:a16="http://schemas.microsoft.com/office/drawing/2014/main" id="{860124E6-8F67-DF6A-805C-CFE3113FB11A}"/>
              </a:ext>
            </a:extLst>
          </p:cNvPr>
          <p:cNvPicPr>
            <a:picLocks noChangeAspect="1"/>
          </p:cNvPicPr>
          <p:nvPr/>
        </p:nvPicPr>
        <p:blipFill>
          <a:blip r:embed="rId2"/>
          <a:stretch>
            <a:fillRect/>
          </a:stretch>
        </p:blipFill>
        <p:spPr>
          <a:xfrm>
            <a:off x="5530510" y="4396976"/>
            <a:ext cx="687403" cy="640957"/>
          </a:xfrm>
          <a:prstGeom prst="rect">
            <a:avLst/>
          </a:prstGeom>
          <a:solidFill>
            <a:schemeClr val="accent3">
              <a:lumMod val="60000"/>
              <a:lumOff val="40000"/>
            </a:schemeClr>
          </a:solidFill>
        </p:spPr>
      </p:pic>
      <p:sp>
        <p:nvSpPr>
          <p:cNvPr id="3" name="TextBox 2">
            <a:extLst>
              <a:ext uri="{FF2B5EF4-FFF2-40B4-BE49-F238E27FC236}">
                <a16:creationId xmlns:a16="http://schemas.microsoft.com/office/drawing/2014/main" id="{193276D5-8CFD-C123-BB8C-54148F1F1BB9}"/>
              </a:ext>
            </a:extLst>
          </p:cNvPr>
          <p:cNvSpPr txBox="1"/>
          <p:nvPr/>
        </p:nvSpPr>
        <p:spPr>
          <a:xfrm>
            <a:off x="8582893" y="3614601"/>
            <a:ext cx="725260" cy="715581"/>
          </a:xfrm>
          <a:prstGeom prst="rect">
            <a:avLst/>
          </a:prstGeom>
          <a:noFill/>
        </p:spPr>
        <p:txBody>
          <a:bodyPr wrap="square" rtlCol="0">
            <a:spAutoFit/>
          </a:bodyPr>
          <a:lstStyle/>
          <a:p>
            <a:pPr algn="ctr"/>
            <a:r>
              <a:rPr lang="en-NZ" sz="1350" dirty="0"/>
              <a:t>New supply</a:t>
            </a:r>
          </a:p>
          <a:p>
            <a:pPr algn="ctr"/>
            <a:r>
              <a:rPr lang="en-NZ" sz="1350" dirty="0"/>
              <a:t>curve</a:t>
            </a:r>
          </a:p>
        </p:txBody>
      </p:sp>
      <p:cxnSp>
        <p:nvCxnSpPr>
          <p:cNvPr id="4" name="Straight Connector 3">
            <a:extLst>
              <a:ext uri="{FF2B5EF4-FFF2-40B4-BE49-F238E27FC236}">
                <a16:creationId xmlns:a16="http://schemas.microsoft.com/office/drawing/2014/main" id="{AAC8E208-787E-3830-E53C-32AB0F53F636}"/>
              </a:ext>
            </a:extLst>
          </p:cNvPr>
          <p:cNvCxnSpPr>
            <a:cxnSpLocks/>
          </p:cNvCxnSpPr>
          <p:nvPr/>
        </p:nvCxnSpPr>
        <p:spPr>
          <a:xfrm flipH="1">
            <a:off x="8625626" y="2948803"/>
            <a:ext cx="8870" cy="8203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26986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Freeform: Shape 75">
            <a:extLst>
              <a:ext uri="{FF2B5EF4-FFF2-40B4-BE49-F238E27FC236}">
                <a16:creationId xmlns:a16="http://schemas.microsoft.com/office/drawing/2014/main" id="{2543EEED-3C81-E3CF-2F06-D8328AE753B4}"/>
              </a:ext>
            </a:extLst>
          </p:cNvPr>
          <p:cNvSpPr/>
          <p:nvPr/>
        </p:nvSpPr>
        <p:spPr>
          <a:xfrm>
            <a:off x="3669672" y="3748136"/>
            <a:ext cx="4046899" cy="1330859"/>
          </a:xfrm>
          <a:custGeom>
            <a:avLst/>
            <a:gdLst>
              <a:gd name="connsiteX0" fmla="*/ 0 w 4046899"/>
              <a:gd name="connsiteY0" fmla="*/ 1095469 h 1330859"/>
              <a:gd name="connsiteX1" fmla="*/ 2136618 w 4046899"/>
              <a:gd name="connsiteY1" fmla="*/ 1104522 h 1330859"/>
              <a:gd name="connsiteX2" fmla="*/ 2127565 w 4046899"/>
              <a:gd name="connsiteY2" fmla="*/ 0 h 1330859"/>
              <a:gd name="connsiteX3" fmla="*/ 4028792 w 4046899"/>
              <a:gd name="connsiteY3" fmla="*/ 0 h 1330859"/>
              <a:gd name="connsiteX4" fmla="*/ 4046899 w 4046899"/>
              <a:gd name="connsiteY4" fmla="*/ 1312752 h 1330859"/>
              <a:gd name="connsiteX5" fmla="*/ 9054 w 4046899"/>
              <a:gd name="connsiteY5" fmla="*/ 1330859 h 1330859"/>
              <a:gd name="connsiteX6" fmla="*/ 0 w 4046899"/>
              <a:gd name="connsiteY6" fmla="*/ 1095469 h 133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46899" h="1330859">
                <a:moveTo>
                  <a:pt x="0" y="1095469"/>
                </a:moveTo>
                <a:lnTo>
                  <a:pt x="2136618" y="1104522"/>
                </a:lnTo>
                <a:cubicBezTo>
                  <a:pt x="2133600" y="736348"/>
                  <a:pt x="2130583" y="368174"/>
                  <a:pt x="2127565" y="0"/>
                </a:cubicBezTo>
                <a:lnTo>
                  <a:pt x="4028792" y="0"/>
                </a:lnTo>
                <a:lnTo>
                  <a:pt x="4046899" y="1312752"/>
                </a:lnTo>
                <a:lnTo>
                  <a:pt x="9054" y="1330859"/>
                </a:lnTo>
                <a:lnTo>
                  <a:pt x="0" y="1095469"/>
                </a:lnTo>
                <a:close/>
              </a:path>
            </a:pathLst>
          </a:cu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29" name="Rectangle 28">
            <a:extLst>
              <a:ext uri="{FF2B5EF4-FFF2-40B4-BE49-F238E27FC236}">
                <a16:creationId xmlns:a16="http://schemas.microsoft.com/office/drawing/2014/main" id="{66B740DF-8A5C-8EA6-A4EA-F6C09F28256A}"/>
              </a:ext>
            </a:extLst>
          </p:cNvPr>
          <p:cNvSpPr/>
          <p:nvPr/>
        </p:nvSpPr>
        <p:spPr>
          <a:xfrm>
            <a:off x="3673674" y="5056958"/>
            <a:ext cx="3462303" cy="463192"/>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71" name="Freeform: Shape 70">
            <a:extLst>
              <a:ext uri="{FF2B5EF4-FFF2-40B4-BE49-F238E27FC236}">
                <a16:creationId xmlns:a16="http://schemas.microsoft.com/office/drawing/2014/main" id="{D0FEEE57-171A-62F8-6540-CA1F754A389E}"/>
              </a:ext>
            </a:extLst>
          </p:cNvPr>
          <p:cNvSpPr/>
          <p:nvPr/>
        </p:nvSpPr>
        <p:spPr>
          <a:xfrm>
            <a:off x="3669671" y="3739082"/>
            <a:ext cx="4436198" cy="1775459"/>
          </a:xfrm>
          <a:custGeom>
            <a:avLst/>
            <a:gdLst>
              <a:gd name="connsiteX0" fmla="*/ 27161 w 4436198"/>
              <a:gd name="connsiteY0" fmla="*/ 1339913 h 1783533"/>
              <a:gd name="connsiteX1" fmla="*/ 4037846 w 4436198"/>
              <a:gd name="connsiteY1" fmla="*/ 1339913 h 1783533"/>
              <a:gd name="connsiteX2" fmla="*/ 4019739 w 4436198"/>
              <a:gd name="connsiteY2" fmla="*/ 18107 h 1783533"/>
              <a:gd name="connsiteX3" fmla="*/ 4409038 w 4436198"/>
              <a:gd name="connsiteY3" fmla="*/ 0 h 1783533"/>
              <a:gd name="connsiteX4" fmla="*/ 4436198 w 4436198"/>
              <a:gd name="connsiteY4" fmla="*/ 1783533 h 1783533"/>
              <a:gd name="connsiteX5" fmla="*/ 0 w 4436198"/>
              <a:gd name="connsiteY5" fmla="*/ 1774479 h 1783533"/>
              <a:gd name="connsiteX6" fmla="*/ 27161 w 4436198"/>
              <a:gd name="connsiteY6" fmla="*/ 1339913 h 1783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36198" h="1783533">
                <a:moveTo>
                  <a:pt x="27161" y="1339913"/>
                </a:moveTo>
                <a:lnTo>
                  <a:pt x="4037846" y="1339913"/>
                </a:lnTo>
                <a:lnTo>
                  <a:pt x="4019739" y="18107"/>
                </a:lnTo>
                <a:lnTo>
                  <a:pt x="4409038" y="0"/>
                </a:lnTo>
                <a:lnTo>
                  <a:pt x="4436198" y="1783533"/>
                </a:lnTo>
                <a:lnTo>
                  <a:pt x="0" y="1774479"/>
                </a:lnTo>
                <a:lnTo>
                  <a:pt x="27161" y="1339913"/>
                </a:lnTo>
                <a:close/>
              </a:path>
            </a:pathLst>
          </a:cu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2" name="Rectangle 1">
            <a:extLst>
              <a:ext uri="{FF2B5EF4-FFF2-40B4-BE49-F238E27FC236}">
                <a16:creationId xmlns:a16="http://schemas.microsoft.com/office/drawing/2014/main" id="{9985BB96-1F07-8920-9EC5-A967CD4C3A84}"/>
              </a:ext>
            </a:extLst>
          </p:cNvPr>
          <p:cNvSpPr/>
          <p:nvPr/>
        </p:nvSpPr>
        <p:spPr>
          <a:xfrm>
            <a:off x="4454722" y="3756797"/>
            <a:ext cx="670635" cy="1075126"/>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sz="1100" dirty="0"/>
          </a:p>
        </p:txBody>
      </p:sp>
      <p:sp>
        <p:nvSpPr>
          <p:cNvPr id="10" name="Slide Number Placeholder 3">
            <a:extLst>
              <a:ext uri="{FF2B5EF4-FFF2-40B4-BE49-F238E27FC236}">
                <a16:creationId xmlns:a16="http://schemas.microsoft.com/office/drawing/2014/main" id="{7A62D45D-2A68-7948-80C4-2A8163E0837F}"/>
              </a:ext>
            </a:extLst>
          </p:cNvPr>
          <p:cNvSpPr txBox="1">
            <a:spLocks/>
          </p:cNvSpPr>
          <p:nvPr/>
        </p:nvSpPr>
        <p:spPr>
          <a:xfrm>
            <a:off x="9265737" y="6378156"/>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b="1">
                <a:solidFill>
                  <a:schemeClr val="tx1"/>
                </a:solidFill>
              </a:rPr>
              <a:pPr/>
              <a:t>59</a:t>
            </a:fld>
            <a:endParaRPr lang="en-US" b="1" dirty="0">
              <a:solidFill>
                <a:schemeClr val="tx1"/>
              </a:solidFill>
            </a:endParaRPr>
          </a:p>
        </p:txBody>
      </p:sp>
      <p:cxnSp>
        <p:nvCxnSpPr>
          <p:cNvPr id="11" name="Straight Connector 10">
            <a:extLst>
              <a:ext uri="{FF2B5EF4-FFF2-40B4-BE49-F238E27FC236}">
                <a16:creationId xmlns:a16="http://schemas.microsoft.com/office/drawing/2014/main" id="{65B38F8C-BACA-BEE1-5D47-E679A61F8824}"/>
              </a:ext>
            </a:extLst>
          </p:cNvPr>
          <p:cNvCxnSpPr/>
          <p:nvPr/>
        </p:nvCxnSpPr>
        <p:spPr>
          <a:xfrm>
            <a:off x="3669800" y="2250655"/>
            <a:ext cx="0" cy="3264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C1DEC06-ACCC-4625-85CC-51372D2EA699}"/>
              </a:ext>
            </a:extLst>
          </p:cNvPr>
          <p:cNvCxnSpPr>
            <a:cxnSpLocks/>
          </p:cNvCxnSpPr>
          <p:nvPr/>
        </p:nvCxnSpPr>
        <p:spPr>
          <a:xfrm flipH="1" flipV="1">
            <a:off x="3669801" y="5517730"/>
            <a:ext cx="6201495" cy="240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0969055-FB92-9565-743A-CDC7625E048E}"/>
              </a:ext>
            </a:extLst>
          </p:cNvPr>
          <p:cNvCxnSpPr/>
          <p:nvPr/>
        </p:nvCxnSpPr>
        <p:spPr>
          <a:xfrm>
            <a:off x="5827212" y="2022055"/>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4D98B9F-2BA9-D3A4-36BE-8472B78D9124}"/>
              </a:ext>
            </a:extLst>
          </p:cNvPr>
          <p:cNvCxnSpPr>
            <a:cxnSpLocks/>
          </p:cNvCxnSpPr>
          <p:nvPr/>
        </p:nvCxnSpPr>
        <p:spPr>
          <a:xfrm flipV="1">
            <a:off x="3657142" y="5068867"/>
            <a:ext cx="4030604" cy="80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8A15B57-7FC9-E42F-BFCC-3EDA391D114C}"/>
              </a:ext>
            </a:extLst>
          </p:cNvPr>
          <p:cNvSpPr txBox="1"/>
          <p:nvPr/>
        </p:nvSpPr>
        <p:spPr>
          <a:xfrm>
            <a:off x="3295999" y="3547221"/>
            <a:ext cx="600074" cy="338554"/>
          </a:xfrm>
          <a:prstGeom prst="rect">
            <a:avLst/>
          </a:prstGeom>
          <a:noFill/>
        </p:spPr>
        <p:txBody>
          <a:bodyPr wrap="square" rtlCol="0">
            <a:spAutoFit/>
          </a:bodyPr>
          <a:lstStyle/>
          <a:p>
            <a:r>
              <a:rPr lang="en-NZ" sz="1600" dirty="0"/>
              <a:t>p</a:t>
            </a:r>
            <a:r>
              <a:rPr lang="en-NZ" sz="1600" cap="small" baseline="-25000" dirty="0"/>
              <a:t>1</a:t>
            </a:r>
            <a:endParaRPr lang="en-NZ" sz="1600" dirty="0"/>
          </a:p>
        </p:txBody>
      </p:sp>
      <p:sp>
        <p:nvSpPr>
          <p:cNvPr id="20" name="TextBox 19">
            <a:extLst>
              <a:ext uri="{FF2B5EF4-FFF2-40B4-BE49-F238E27FC236}">
                <a16:creationId xmlns:a16="http://schemas.microsoft.com/office/drawing/2014/main" id="{66C5C2E2-2EBE-51B2-7E24-194B7BD1BD19}"/>
              </a:ext>
            </a:extLst>
          </p:cNvPr>
          <p:cNvSpPr txBox="1"/>
          <p:nvPr/>
        </p:nvSpPr>
        <p:spPr>
          <a:xfrm>
            <a:off x="7977791" y="5514540"/>
            <a:ext cx="364202" cy="300082"/>
          </a:xfrm>
          <a:prstGeom prst="rect">
            <a:avLst/>
          </a:prstGeom>
          <a:noFill/>
        </p:spPr>
        <p:txBody>
          <a:bodyPr wrap="none" rtlCol="0">
            <a:spAutoFit/>
          </a:bodyPr>
          <a:lstStyle/>
          <a:p>
            <a:r>
              <a:rPr lang="en-NZ" sz="1350" dirty="0"/>
              <a:t>Q</a:t>
            </a:r>
            <a:r>
              <a:rPr lang="en-NZ" sz="1350" baseline="-25000" dirty="0"/>
              <a:t>E</a:t>
            </a:r>
            <a:endParaRPr lang="en-NZ" sz="1350" dirty="0"/>
          </a:p>
        </p:txBody>
      </p:sp>
      <p:sp>
        <p:nvSpPr>
          <p:cNvPr id="21" name="TextBox 20">
            <a:extLst>
              <a:ext uri="{FF2B5EF4-FFF2-40B4-BE49-F238E27FC236}">
                <a16:creationId xmlns:a16="http://schemas.microsoft.com/office/drawing/2014/main" id="{B5CB708E-F5EA-C446-AF72-9D725072FA44}"/>
              </a:ext>
            </a:extLst>
          </p:cNvPr>
          <p:cNvSpPr txBox="1"/>
          <p:nvPr/>
        </p:nvSpPr>
        <p:spPr>
          <a:xfrm>
            <a:off x="3307896" y="2022055"/>
            <a:ext cx="569258" cy="300082"/>
          </a:xfrm>
          <a:prstGeom prst="rect">
            <a:avLst/>
          </a:prstGeom>
          <a:noFill/>
        </p:spPr>
        <p:txBody>
          <a:bodyPr wrap="none" rtlCol="0">
            <a:spAutoFit/>
          </a:bodyPr>
          <a:lstStyle/>
          <a:p>
            <a:r>
              <a:rPr lang="en-NZ" sz="1350" dirty="0"/>
              <a:t>Price</a:t>
            </a:r>
          </a:p>
        </p:txBody>
      </p:sp>
      <p:sp>
        <p:nvSpPr>
          <p:cNvPr id="22" name="TextBox 21">
            <a:extLst>
              <a:ext uri="{FF2B5EF4-FFF2-40B4-BE49-F238E27FC236}">
                <a16:creationId xmlns:a16="http://schemas.microsoft.com/office/drawing/2014/main" id="{B4F32394-EBB0-67BF-DDD0-82274FFCE568}"/>
              </a:ext>
            </a:extLst>
          </p:cNvPr>
          <p:cNvSpPr txBox="1"/>
          <p:nvPr/>
        </p:nvSpPr>
        <p:spPr>
          <a:xfrm>
            <a:off x="9265738" y="5582873"/>
            <a:ext cx="901113" cy="300082"/>
          </a:xfrm>
          <a:prstGeom prst="rect">
            <a:avLst/>
          </a:prstGeom>
          <a:noFill/>
        </p:spPr>
        <p:txBody>
          <a:bodyPr wrap="square" rtlCol="0">
            <a:spAutoFit/>
          </a:bodyPr>
          <a:lstStyle/>
          <a:p>
            <a:r>
              <a:rPr lang="en-NZ" sz="1350" dirty="0"/>
              <a:t>Volume</a:t>
            </a:r>
          </a:p>
        </p:txBody>
      </p:sp>
      <p:sp>
        <p:nvSpPr>
          <p:cNvPr id="25" name="Rectangle 24">
            <a:extLst>
              <a:ext uri="{FF2B5EF4-FFF2-40B4-BE49-F238E27FC236}">
                <a16:creationId xmlns:a16="http://schemas.microsoft.com/office/drawing/2014/main" id="{D48A9DCB-AC0D-9023-3E69-E979537F9604}"/>
              </a:ext>
            </a:extLst>
          </p:cNvPr>
          <p:cNvSpPr/>
          <p:nvPr/>
        </p:nvSpPr>
        <p:spPr>
          <a:xfrm>
            <a:off x="3669799" y="3769121"/>
            <a:ext cx="769532" cy="1062802"/>
          </a:xfrm>
          <a:prstGeom prst="rect">
            <a:avLst/>
          </a:prstGeom>
          <a:noFill/>
          <a:ln>
            <a:solidFill>
              <a:schemeClr val="bg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26" name="TextBox 25">
            <a:extLst>
              <a:ext uri="{FF2B5EF4-FFF2-40B4-BE49-F238E27FC236}">
                <a16:creationId xmlns:a16="http://schemas.microsoft.com/office/drawing/2014/main" id="{AFCB220C-9F3A-183D-B3DC-7DF58DD178C3}"/>
              </a:ext>
            </a:extLst>
          </p:cNvPr>
          <p:cNvSpPr txBox="1"/>
          <p:nvPr/>
        </p:nvSpPr>
        <p:spPr>
          <a:xfrm>
            <a:off x="3779107" y="4152204"/>
            <a:ext cx="597471" cy="507831"/>
          </a:xfrm>
          <a:prstGeom prst="rect">
            <a:avLst/>
          </a:prstGeom>
          <a:noFill/>
        </p:spPr>
        <p:txBody>
          <a:bodyPr wrap="none" rtlCol="0">
            <a:spAutoFit/>
          </a:bodyPr>
          <a:lstStyle/>
          <a:p>
            <a:r>
              <a:rPr lang="en-NZ" sz="1350" dirty="0"/>
              <a:t>Tiwai</a:t>
            </a:r>
          </a:p>
          <a:p>
            <a:r>
              <a:rPr lang="en-NZ" sz="1350" dirty="0"/>
              <a:t>Point</a:t>
            </a:r>
          </a:p>
        </p:txBody>
      </p:sp>
      <p:sp>
        <p:nvSpPr>
          <p:cNvPr id="27" name="TextBox 26">
            <a:extLst>
              <a:ext uri="{FF2B5EF4-FFF2-40B4-BE49-F238E27FC236}">
                <a16:creationId xmlns:a16="http://schemas.microsoft.com/office/drawing/2014/main" id="{DC045739-14FF-8B97-E3B8-32AB3E2C8208}"/>
              </a:ext>
            </a:extLst>
          </p:cNvPr>
          <p:cNvSpPr txBox="1"/>
          <p:nvPr/>
        </p:nvSpPr>
        <p:spPr>
          <a:xfrm>
            <a:off x="5726753" y="3965545"/>
            <a:ext cx="1071564" cy="830997"/>
          </a:xfrm>
          <a:prstGeom prst="rect">
            <a:avLst/>
          </a:prstGeom>
          <a:noFill/>
        </p:spPr>
        <p:txBody>
          <a:bodyPr wrap="square" rtlCol="0">
            <a:spAutoFit/>
          </a:bodyPr>
          <a:lstStyle/>
          <a:p>
            <a:pPr algn="ctr"/>
            <a:r>
              <a:rPr lang="en-NZ" sz="1600" dirty="0" err="1"/>
              <a:t>Gentailer</a:t>
            </a:r>
            <a:r>
              <a:rPr lang="en-NZ" sz="1600" dirty="0"/>
              <a:t> profits</a:t>
            </a:r>
          </a:p>
          <a:p>
            <a:pPr algn="ctr"/>
            <a:r>
              <a:rPr lang="en-NZ" sz="1600" dirty="0"/>
              <a:t>back!</a:t>
            </a:r>
          </a:p>
        </p:txBody>
      </p:sp>
      <p:sp>
        <p:nvSpPr>
          <p:cNvPr id="28" name="TextBox 27">
            <a:extLst>
              <a:ext uri="{FF2B5EF4-FFF2-40B4-BE49-F238E27FC236}">
                <a16:creationId xmlns:a16="http://schemas.microsoft.com/office/drawing/2014/main" id="{FE4FC8FC-676F-E083-2DDD-56F8202DA049}"/>
              </a:ext>
            </a:extLst>
          </p:cNvPr>
          <p:cNvSpPr txBox="1"/>
          <p:nvPr/>
        </p:nvSpPr>
        <p:spPr>
          <a:xfrm>
            <a:off x="2067563" y="138546"/>
            <a:ext cx="5329769" cy="646331"/>
          </a:xfrm>
          <a:prstGeom prst="rect">
            <a:avLst/>
          </a:prstGeom>
          <a:noFill/>
        </p:spPr>
        <p:txBody>
          <a:bodyPr wrap="square" rtlCol="0">
            <a:spAutoFit/>
          </a:bodyPr>
          <a:lstStyle/>
          <a:p>
            <a:r>
              <a:rPr lang="en-NZ" dirty="0"/>
              <a:t>2. Suppose heaps of households install rooftop solar..</a:t>
            </a:r>
          </a:p>
        </p:txBody>
      </p:sp>
      <p:cxnSp>
        <p:nvCxnSpPr>
          <p:cNvPr id="32" name="Straight Arrow Connector 31">
            <a:extLst>
              <a:ext uri="{FF2B5EF4-FFF2-40B4-BE49-F238E27FC236}">
                <a16:creationId xmlns:a16="http://schemas.microsoft.com/office/drawing/2014/main" id="{63B09A75-87A5-74D6-2AEC-CB003B37AF23}"/>
              </a:ext>
            </a:extLst>
          </p:cNvPr>
          <p:cNvCxnSpPr>
            <a:cxnSpLocks/>
          </p:cNvCxnSpPr>
          <p:nvPr/>
        </p:nvCxnSpPr>
        <p:spPr>
          <a:xfrm flipH="1" flipV="1">
            <a:off x="3189106" y="3766849"/>
            <a:ext cx="11092" cy="1246146"/>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F21F5CA3-C1C8-FC40-F966-AEED5D090F8D}"/>
              </a:ext>
            </a:extLst>
          </p:cNvPr>
          <p:cNvSpPr txBox="1"/>
          <p:nvPr/>
        </p:nvSpPr>
        <p:spPr>
          <a:xfrm>
            <a:off x="4439331" y="5091530"/>
            <a:ext cx="1479892" cy="338554"/>
          </a:xfrm>
          <a:prstGeom prst="rect">
            <a:avLst/>
          </a:prstGeom>
          <a:noFill/>
        </p:spPr>
        <p:txBody>
          <a:bodyPr wrap="none" rtlCol="0">
            <a:spAutoFit/>
          </a:bodyPr>
          <a:lstStyle/>
          <a:p>
            <a:r>
              <a:rPr lang="en-NZ" sz="1600" dirty="0"/>
              <a:t>Cost of supply</a:t>
            </a:r>
          </a:p>
        </p:txBody>
      </p:sp>
      <p:sp>
        <p:nvSpPr>
          <p:cNvPr id="8" name="TextBox 7">
            <a:extLst>
              <a:ext uri="{FF2B5EF4-FFF2-40B4-BE49-F238E27FC236}">
                <a16:creationId xmlns:a16="http://schemas.microsoft.com/office/drawing/2014/main" id="{10E003F2-6A48-A969-8A2C-C78FF28CDEFF}"/>
              </a:ext>
            </a:extLst>
          </p:cNvPr>
          <p:cNvSpPr txBox="1"/>
          <p:nvPr/>
        </p:nvSpPr>
        <p:spPr>
          <a:xfrm>
            <a:off x="3254851" y="4861522"/>
            <a:ext cx="393056" cy="369332"/>
          </a:xfrm>
          <a:prstGeom prst="rect">
            <a:avLst/>
          </a:prstGeom>
          <a:noFill/>
        </p:spPr>
        <p:txBody>
          <a:bodyPr wrap="none" rtlCol="0">
            <a:spAutoFit/>
          </a:bodyPr>
          <a:lstStyle/>
          <a:p>
            <a:r>
              <a:rPr lang="en-NZ" dirty="0"/>
              <a:t>p</a:t>
            </a:r>
            <a:r>
              <a:rPr lang="en-NZ" baseline="-25000" dirty="0"/>
              <a:t>2</a:t>
            </a:r>
          </a:p>
        </p:txBody>
      </p:sp>
      <p:sp>
        <p:nvSpPr>
          <p:cNvPr id="42" name="TextBox 41">
            <a:extLst>
              <a:ext uri="{FF2B5EF4-FFF2-40B4-BE49-F238E27FC236}">
                <a16:creationId xmlns:a16="http://schemas.microsoft.com/office/drawing/2014/main" id="{C7344D4D-0510-73DA-0853-17C66226048A}"/>
              </a:ext>
            </a:extLst>
          </p:cNvPr>
          <p:cNvSpPr txBox="1"/>
          <p:nvPr/>
        </p:nvSpPr>
        <p:spPr>
          <a:xfrm>
            <a:off x="2011501" y="3946224"/>
            <a:ext cx="976546" cy="1200329"/>
          </a:xfrm>
          <a:prstGeom prst="rect">
            <a:avLst/>
          </a:prstGeom>
          <a:noFill/>
        </p:spPr>
        <p:txBody>
          <a:bodyPr wrap="square" rtlCol="0">
            <a:spAutoFit/>
          </a:bodyPr>
          <a:lstStyle/>
          <a:p>
            <a:pPr algn="ctr"/>
            <a:r>
              <a:rPr lang="en-NZ" dirty="0"/>
              <a:t>Price back up to </a:t>
            </a:r>
            <a:r>
              <a:rPr lang="en-NZ" dirty="0" err="1"/>
              <a:t>to</a:t>
            </a:r>
            <a:r>
              <a:rPr lang="en-NZ" dirty="0"/>
              <a:t> p</a:t>
            </a:r>
            <a:r>
              <a:rPr lang="en-NZ" baseline="-25000" dirty="0"/>
              <a:t>1</a:t>
            </a:r>
          </a:p>
        </p:txBody>
      </p:sp>
      <p:sp>
        <p:nvSpPr>
          <p:cNvPr id="46" name="TextBox 45">
            <a:extLst>
              <a:ext uri="{FF2B5EF4-FFF2-40B4-BE49-F238E27FC236}">
                <a16:creationId xmlns:a16="http://schemas.microsoft.com/office/drawing/2014/main" id="{86B84871-B033-0545-5C3C-F82F3CA84542}"/>
              </a:ext>
            </a:extLst>
          </p:cNvPr>
          <p:cNvSpPr txBox="1"/>
          <p:nvPr/>
        </p:nvSpPr>
        <p:spPr>
          <a:xfrm>
            <a:off x="9015224" y="155842"/>
            <a:ext cx="3159938" cy="1200329"/>
          </a:xfrm>
          <a:prstGeom prst="rect">
            <a:avLst/>
          </a:prstGeom>
          <a:solidFill>
            <a:schemeClr val="bg1"/>
          </a:solidFill>
          <a:ln w="28575">
            <a:solidFill>
              <a:srgbClr val="C00000"/>
            </a:solidFill>
          </a:ln>
        </p:spPr>
        <p:txBody>
          <a:bodyPr wrap="square" rtlCol="0">
            <a:spAutoFit/>
          </a:bodyPr>
          <a:lstStyle/>
          <a:p>
            <a:r>
              <a:rPr lang="en-NZ" dirty="0"/>
              <a:t>And once again:</a:t>
            </a:r>
          </a:p>
          <a:p>
            <a:pPr marL="285750" indent="-285750">
              <a:buFont typeface="Arial" panose="020B0604020202020204" pitchFamily="34" charset="0"/>
              <a:buChar char="•"/>
            </a:pPr>
            <a:r>
              <a:rPr lang="en-NZ" dirty="0"/>
              <a:t>Sign up hydrogen plants, cloud data centres, anything power-hungry</a:t>
            </a:r>
          </a:p>
        </p:txBody>
      </p:sp>
      <p:cxnSp>
        <p:nvCxnSpPr>
          <p:cNvPr id="40" name="Straight Connector 39">
            <a:extLst>
              <a:ext uri="{FF2B5EF4-FFF2-40B4-BE49-F238E27FC236}">
                <a16:creationId xmlns:a16="http://schemas.microsoft.com/office/drawing/2014/main" id="{2965730E-5E0D-B867-EDCE-1CC35CC220E1}"/>
              </a:ext>
            </a:extLst>
          </p:cNvPr>
          <p:cNvCxnSpPr>
            <a:cxnSpLocks/>
          </p:cNvCxnSpPr>
          <p:nvPr/>
        </p:nvCxnSpPr>
        <p:spPr>
          <a:xfrm flipV="1">
            <a:off x="7698168" y="3755367"/>
            <a:ext cx="0" cy="13120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F7656FE-6918-F261-E4F7-F0505D2C29C2}"/>
              </a:ext>
            </a:extLst>
          </p:cNvPr>
          <p:cNvCxnSpPr>
            <a:cxnSpLocks/>
          </p:cNvCxnSpPr>
          <p:nvPr/>
        </p:nvCxnSpPr>
        <p:spPr>
          <a:xfrm flipV="1">
            <a:off x="7687746" y="3751084"/>
            <a:ext cx="937880" cy="428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2" name="Footer Placeholder 71">
            <a:extLst>
              <a:ext uri="{FF2B5EF4-FFF2-40B4-BE49-F238E27FC236}">
                <a16:creationId xmlns:a16="http://schemas.microsoft.com/office/drawing/2014/main" id="{EDE56AC9-F534-59ED-2D5D-10106C1D8E88}"/>
              </a:ext>
            </a:extLst>
          </p:cNvPr>
          <p:cNvSpPr>
            <a:spLocks noGrp="1"/>
          </p:cNvSpPr>
          <p:nvPr>
            <p:ph type="ftr" sz="quarter" idx="11"/>
          </p:nvPr>
        </p:nvSpPr>
        <p:spPr>
          <a:xfrm>
            <a:off x="2011501" y="6378155"/>
            <a:ext cx="6297612" cy="365125"/>
          </a:xfrm>
        </p:spPr>
        <p:txBody>
          <a:bodyPr/>
          <a:lstStyle/>
          <a:p>
            <a:pPr algn="ctr"/>
            <a:r>
              <a:rPr lang="en-NZ"/>
              <a:t>Geoff Bertram Takaka U3A  December 9 2022</a:t>
            </a:r>
            <a:endParaRPr lang="en-US" dirty="0"/>
          </a:p>
        </p:txBody>
      </p:sp>
      <p:sp>
        <p:nvSpPr>
          <p:cNvPr id="3" name="TextBox 2">
            <a:extLst>
              <a:ext uri="{FF2B5EF4-FFF2-40B4-BE49-F238E27FC236}">
                <a16:creationId xmlns:a16="http://schemas.microsoft.com/office/drawing/2014/main" id="{8FEB3F4C-1739-5145-D66C-070CDC24BD74}"/>
              </a:ext>
            </a:extLst>
          </p:cNvPr>
          <p:cNvSpPr txBox="1"/>
          <p:nvPr/>
        </p:nvSpPr>
        <p:spPr>
          <a:xfrm>
            <a:off x="4339995" y="4088179"/>
            <a:ext cx="912429" cy="461665"/>
          </a:xfrm>
          <a:prstGeom prst="rect">
            <a:avLst/>
          </a:prstGeom>
          <a:noFill/>
        </p:spPr>
        <p:txBody>
          <a:bodyPr wrap="none" rtlCol="0">
            <a:spAutoFit/>
          </a:bodyPr>
          <a:lstStyle/>
          <a:p>
            <a:pPr algn="ctr"/>
            <a:r>
              <a:rPr lang="en-NZ" sz="1200" dirty="0"/>
              <a:t>“Green</a:t>
            </a:r>
          </a:p>
          <a:p>
            <a:pPr algn="ctr"/>
            <a:r>
              <a:rPr lang="en-NZ" sz="1200" dirty="0"/>
              <a:t>Hydrogen”</a:t>
            </a:r>
          </a:p>
        </p:txBody>
      </p:sp>
      <p:cxnSp>
        <p:nvCxnSpPr>
          <p:cNvPr id="47" name="Straight Arrow Connector 46">
            <a:extLst>
              <a:ext uri="{FF2B5EF4-FFF2-40B4-BE49-F238E27FC236}">
                <a16:creationId xmlns:a16="http://schemas.microsoft.com/office/drawing/2014/main" id="{F30F5DB1-A81A-A69E-E555-3ED48E5AF111}"/>
              </a:ext>
            </a:extLst>
          </p:cNvPr>
          <p:cNvCxnSpPr>
            <a:cxnSpLocks/>
          </p:cNvCxnSpPr>
          <p:nvPr/>
        </p:nvCxnSpPr>
        <p:spPr>
          <a:xfrm>
            <a:off x="6322871" y="3081969"/>
            <a:ext cx="670635" cy="0"/>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6524437C-F83E-3B40-4A86-D8B385C7EC12}"/>
              </a:ext>
            </a:extLst>
          </p:cNvPr>
          <p:cNvCxnSpPr/>
          <p:nvPr/>
        </p:nvCxnSpPr>
        <p:spPr>
          <a:xfrm>
            <a:off x="6495825" y="1815183"/>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0BEA260-17F6-C6E4-BFFF-6CC441C3644C}"/>
              </a:ext>
            </a:extLst>
          </p:cNvPr>
          <p:cNvCxnSpPr/>
          <p:nvPr/>
        </p:nvCxnSpPr>
        <p:spPr>
          <a:xfrm>
            <a:off x="5827212" y="2007466"/>
            <a:ext cx="1385888" cy="3271838"/>
          </a:xfrm>
          <a:prstGeom prst="line">
            <a:avLst/>
          </a:prstGeom>
          <a:ln w="28575">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2EB2CDF2-4EF6-9D08-AFD9-56D32289C17A}"/>
              </a:ext>
            </a:extLst>
          </p:cNvPr>
          <p:cNvSpPr/>
          <p:nvPr/>
        </p:nvSpPr>
        <p:spPr>
          <a:xfrm>
            <a:off x="5123469" y="3771570"/>
            <a:ext cx="670635" cy="106035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sz="1100" dirty="0"/>
          </a:p>
        </p:txBody>
      </p:sp>
      <p:sp>
        <p:nvSpPr>
          <p:cNvPr id="31" name="TextBox 30">
            <a:extLst>
              <a:ext uri="{FF2B5EF4-FFF2-40B4-BE49-F238E27FC236}">
                <a16:creationId xmlns:a16="http://schemas.microsoft.com/office/drawing/2014/main" id="{CD25E6A6-253C-4840-2ACE-92A1E1D3D1F1}"/>
              </a:ext>
            </a:extLst>
          </p:cNvPr>
          <p:cNvSpPr txBox="1"/>
          <p:nvPr/>
        </p:nvSpPr>
        <p:spPr>
          <a:xfrm>
            <a:off x="5064900" y="3991054"/>
            <a:ext cx="710915" cy="646331"/>
          </a:xfrm>
          <a:prstGeom prst="rect">
            <a:avLst/>
          </a:prstGeom>
          <a:noFill/>
        </p:spPr>
        <p:txBody>
          <a:bodyPr wrap="square" rtlCol="0">
            <a:spAutoFit/>
          </a:bodyPr>
          <a:lstStyle/>
          <a:p>
            <a:pPr algn="ctr"/>
            <a:r>
              <a:rPr lang="en-NZ" sz="1200" dirty="0"/>
              <a:t>Cloud data centre</a:t>
            </a:r>
          </a:p>
        </p:txBody>
      </p:sp>
      <p:cxnSp>
        <p:nvCxnSpPr>
          <p:cNvPr id="58" name="Straight Arrow Connector 57">
            <a:extLst>
              <a:ext uri="{FF2B5EF4-FFF2-40B4-BE49-F238E27FC236}">
                <a16:creationId xmlns:a16="http://schemas.microsoft.com/office/drawing/2014/main" id="{397B496C-AB15-9448-EDF3-FFE3BD6B85FA}"/>
              </a:ext>
            </a:extLst>
          </p:cNvPr>
          <p:cNvCxnSpPr>
            <a:cxnSpLocks/>
          </p:cNvCxnSpPr>
          <p:nvPr/>
        </p:nvCxnSpPr>
        <p:spPr>
          <a:xfrm>
            <a:off x="7120620" y="3055183"/>
            <a:ext cx="670635" cy="0"/>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433AF246-9224-4258-55A1-57302BCA0C6B}"/>
              </a:ext>
            </a:extLst>
          </p:cNvPr>
          <p:cNvCxnSpPr/>
          <p:nvPr/>
        </p:nvCxnSpPr>
        <p:spPr>
          <a:xfrm>
            <a:off x="7236869" y="1726491"/>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C0F259B-27E0-F6D6-A69E-A6D1813B3850}"/>
              </a:ext>
            </a:extLst>
          </p:cNvPr>
          <p:cNvCxnSpPr/>
          <p:nvPr/>
        </p:nvCxnSpPr>
        <p:spPr>
          <a:xfrm>
            <a:off x="6512356" y="1839132"/>
            <a:ext cx="1385888" cy="3271838"/>
          </a:xfrm>
          <a:prstGeom prst="line">
            <a:avLst/>
          </a:prstGeom>
          <a:ln w="28575">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671DFB06-B511-046F-B137-0DE7058ABB62}"/>
              </a:ext>
            </a:extLst>
          </p:cNvPr>
          <p:cNvCxnSpPr>
            <a:cxnSpLocks/>
          </p:cNvCxnSpPr>
          <p:nvPr/>
        </p:nvCxnSpPr>
        <p:spPr>
          <a:xfrm flipV="1">
            <a:off x="3658143" y="3735877"/>
            <a:ext cx="4248445" cy="2092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7071EAD3-4260-E604-B4CA-24F81C512AEB}"/>
              </a:ext>
            </a:extLst>
          </p:cNvPr>
          <p:cNvCxnSpPr>
            <a:cxnSpLocks/>
            <a:stCxn id="71" idx="4"/>
            <a:endCxn id="71" idx="3"/>
          </p:cNvCxnSpPr>
          <p:nvPr/>
        </p:nvCxnSpPr>
        <p:spPr>
          <a:xfrm flipH="1" flipV="1">
            <a:off x="8078709" y="3739082"/>
            <a:ext cx="27160" cy="1775459"/>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78" name="Picture 77">
            <a:extLst>
              <a:ext uri="{FF2B5EF4-FFF2-40B4-BE49-F238E27FC236}">
                <a16:creationId xmlns:a16="http://schemas.microsoft.com/office/drawing/2014/main" id="{81090DD8-6232-6242-7FF8-1953477C15EB}"/>
              </a:ext>
            </a:extLst>
          </p:cNvPr>
          <p:cNvPicPr>
            <a:picLocks noChangeAspect="1"/>
          </p:cNvPicPr>
          <p:nvPr/>
        </p:nvPicPr>
        <p:blipFill>
          <a:blip r:embed="rId2"/>
          <a:stretch>
            <a:fillRect/>
          </a:stretch>
        </p:blipFill>
        <p:spPr>
          <a:xfrm>
            <a:off x="6920576" y="4029333"/>
            <a:ext cx="505948" cy="588739"/>
          </a:xfrm>
          <a:prstGeom prst="rect">
            <a:avLst/>
          </a:prstGeom>
        </p:spPr>
      </p:pic>
      <p:sp>
        <p:nvSpPr>
          <p:cNvPr id="5" name="TextBox 4">
            <a:extLst>
              <a:ext uri="{FF2B5EF4-FFF2-40B4-BE49-F238E27FC236}">
                <a16:creationId xmlns:a16="http://schemas.microsoft.com/office/drawing/2014/main" id="{218FB270-BD28-E1BA-E470-178B70213DD0}"/>
              </a:ext>
            </a:extLst>
          </p:cNvPr>
          <p:cNvSpPr txBox="1"/>
          <p:nvPr/>
        </p:nvSpPr>
        <p:spPr>
          <a:xfrm>
            <a:off x="8582893" y="3614601"/>
            <a:ext cx="725260" cy="715581"/>
          </a:xfrm>
          <a:prstGeom prst="rect">
            <a:avLst/>
          </a:prstGeom>
          <a:noFill/>
        </p:spPr>
        <p:txBody>
          <a:bodyPr wrap="square" rtlCol="0">
            <a:spAutoFit/>
          </a:bodyPr>
          <a:lstStyle/>
          <a:p>
            <a:pPr algn="ctr"/>
            <a:r>
              <a:rPr lang="en-NZ" sz="1350" dirty="0"/>
              <a:t>New supply</a:t>
            </a:r>
          </a:p>
          <a:p>
            <a:pPr algn="ctr"/>
            <a:r>
              <a:rPr lang="en-NZ" sz="1350" dirty="0"/>
              <a:t>curve</a:t>
            </a:r>
          </a:p>
        </p:txBody>
      </p:sp>
      <p:cxnSp>
        <p:nvCxnSpPr>
          <p:cNvPr id="6" name="Straight Connector 5">
            <a:extLst>
              <a:ext uri="{FF2B5EF4-FFF2-40B4-BE49-F238E27FC236}">
                <a16:creationId xmlns:a16="http://schemas.microsoft.com/office/drawing/2014/main" id="{3D290214-31CD-2A69-E21B-6CBE13527872}"/>
              </a:ext>
            </a:extLst>
          </p:cNvPr>
          <p:cNvCxnSpPr>
            <a:cxnSpLocks/>
          </p:cNvCxnSpPr>
          <p:nvPr/>
        </p:nvCxnSpPr>
        <p:spPr>
          <a:xfrm flipH="1">
            <a:off x="8625626" y="2948803"/>
            <a:ext cx="8870" cy="8203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158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subTnLst>
                                    <p:set>
                                      <p:cBhvr override="childStyle">
                                        <p:cTn dur="1" fill="hold" display="0" masterRel="nextClick" afterEffect="1"/>
                                        <p:tgtEl>
                                          <p:spTgt spid="54"/>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1" grpId="0" animBg="1"/>
      <p:bldP spid="2" grpId="0" animBg="1"/>
      <p:bldP spid="19" grpId="0"/>
      <p:bldP spid="27" grpId="0"/>
      <p:bldP spid="42" grpId="0"/>
      <p:bldP spid="3" grpId="0"/>
      <p:bldP spid="57" grpId="0" animBg="1"/>
      <p:bldP spid="3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0D4CE52-F377-4D6E-5BC8-2C59DF99BA18}"/>
              </a:ext>
            </a:extLst>
          </p:cNvPr>
          <p:cNvSpPr>
            <a:spLocks noGrp="1"/>
          </p:cNvSpPr>
          <p:nvPr>
            <p:ph type="ftr" sz="quarter" idx="11"/>
          </p:nvPr>
        </p:nvSpPr>
        <p:spPr>
          <a:xfrm>
            <a:off x="2158893" y="6492875"/>
            <a:ext cx="6297612" cy="365125"/>
          </a:xfrm>
        </p:spPr>
        <p:txBody>
          <a:bodyPr/>
          <a:lstStyle/>
          <a:p>
            <a:pPr algn="ctr"/>
            <a:r>
              <a:rPr lang="en-NZ"/>
              <a:t>Geoff Bertram Takaka U3A  December 9 2022</a:t>
            </a:r>
            <a:endParaRPr lang="en-US" dirty="0"/>
          </a:p>
        </p:txBody>
      </p:sp>
      <p:sp>
        <p:nvSpPr>
          <p:cNvPr id="4" name="Slide Number Placeholder 3">
            <a:extLst>
              <a:ext uri="{FF2B5EF4-FFF2-40B4-BE49-F238E27FC236}">
                <a16:creationId xmlns:a16="http://schemas.microsoft.com/office/drawing/2014/main" id="{18C473D3-3C20-48F9-33CD-1D6C805BEFC2}"/>
              </a:ext>
            </a:extLst>
          </p:cNvPr>
          <p:cNvSpPr>
            <a:spLocks noGrp="1"/>
          </p:cNvSpPr>
          <p:nvPr>
            <p:ph type="sldNum" sz="quarter" idx="12"/>
          </p:nvPr>
        </p:nvSpPr>
        <p:spPr>
          <a:xfrm>
            <a:off x="11202813" y="6233546"/>
            <a:ext cx="683339" cy="365125"/>
          </a:xfrm>
        </p:spPr>
        <p:txBody>
          <a:bodyPr/>
          <a:lstStyle/>
          <a:p>
            <a:fld id="{0ED95122-A112-0844-98BC-D2A9AE745818}" type="slidenum">
              <a:rPr lang="en-US" sz="1200" b="1" smtClean="0"/>
              <a:t>60</a:t>
            </a:fld>
            <a:endParaRPr lang="en-US" sz="1200" b="1" dirty="0"/>
          </a:p>
        </p:txBody>
      </p:sp>
      <p:sp>
        <p:nvSpPr>
          <p:cNvPr id="5" name="TextBox 4">
            <a:extLst>
              <a:ext uri="{FF2B5EF4-FFF2-40B4-BE49-F238E27FC236}">
                <a16:creationId xmlns:a16="http://schemas.microsoft.com/office/drawing/2014/main" id="{6572EBDD-AE8A-603B-3F58-0B179D37D034}"/>
              </a:ext>
            </a:extLst>
          </p:cNvPr>
          <p:cNvSpPr txBox="1"/>
          <p:nvPr/>
        </p:nvSpPr>
        <p:spPr>
          <a:xfrm>
            <a:off x="2876619" y="806980"/>
            <a:ext cx="5873262" cy="830997"/>
          </a:xfrm>
          <a:prstGeom prst="rect">
            <a:avLst/>
          </a:prstGeom>
          <a:solidFill>
            <a:schemeClr val="bg1"/>
          </a:solidFill>
        </p:spPr>
        <p:txBody>
          <a:bodyPr wrap="square" rtlCol="0">
            <a:spAutoFit/>
          </a:bodyPr>
          <a:lstStyle/>
          <a:p>
            <a:pPr algn="ctr">
              <a:spcAft>
                <a:spcPts val="450"/>
              </a:spcAft>
            </a:pPr>
            <a:r>
              <a:rPr lang="en-NZ" sz="2400" dirty="0"/>
              <a:t>So core strategy for Contact, Meridian, Mercury, Genesis and </a:t>
            </a:r>
            <a:r>
              <a:rPr lang="en-NZ" sz="2400" dirty="0" err="1"/>
              <a:t>Trustpower</a:t>
            </a:r>
            <a:r>
              <a:rPr lang="en-NZ" sz="2400" dirty="0"/>
              <a:t> is:</a:t>
            </a:r>
          </a:p>
        </p:txBody>
      </p:sp>
      <p:sp>
        <p:nvSpPr>
          <p:cNvPr id="6" name="TextBox 5">
            <a:extLst>
              <a:ext uri="{FF2B5EF4-FFF2-40B4-BE49-F238E27FC236}">
                <a16:creationId xmlns:a16="http://schemas.microsoft.com/office/drawing/2014/main" id="{20C2A554-D7DF-8035-F2DC-A51651738DFE}"/>
              </a:ext>
            </a:extLst>
          </p:cNvPr>
          <p:cNvSpPr txBox="1"/>
          <p:nvPr/>
        </p:nvSpPr>
        <p:spPr>
          <a:xfrm>
            <a:off x="589836" y="3234016"/>
            <a:ext cx="5071224" cy="2308324"/>
          </a:xfrm>
          <a:prstGeom prst="rect">
            <a:avLst/>
          </a:prstGeom>
          <a:noFill/>
          <a:ln>
            <a:solidFill>
              <a:schemeClr val="tx1"/>
            </a:solidFill>
          </a:ln>
        </p:spPr>
        <p:txBody>
          <a:bodyPr wrap="square" rtlCol="0">
            <a:spAutoFit/>
          </a:bodyPr>
          <a:lstStyle/>
          <a:p>
            <a:pPr algn="ctr"/>
            <a:r>
              <a:rPr lang="en-NZ" sz="2400" dirty="0"/>
              <a:t>Keep demand up </a:t>
            </a:r>
          </a:p>
          <a:p>
            <a:pPr algn="ctr"/>
            <a:r>
              <a:rPr lang="en-NZ" sz="2400" dirty="0"/>
              <a:t>(keep the Tiwai Point smelter open!)</a:t>
            </a:r>
          </a:p>
          <a:p>
            <a:pPr algn="ctr"/>
            <a:r>
              <a:rPr lang="en-NZ" sz="2400" dirty="0"/>
              <a:t>(or have a huge hydrogen plant built!)</a:t>
            </a:r>
          </a:p>
          <a:p>
            <a:pPr algn="ctr"/>
            <a:r>
              <a:rPr lang="en-NZ" sz="2400" dirty="0"/>
              <a:t>(or anything!)</a:t>
            </a:r>
          </a:p>
        </p:txBody>
      </p:sp>
      <p:sp>
        <p:nvSpPr>
          <p:cNvPr id="7" name="TextBox 6">
            <a:extLst>
              <a:ext uri="{FF2B5EF4-FFF2-40B4-BE49-F238E27FC236}">
                <a16:creationId xmlns:a16="http://schemas.microsoft.com/office/drawing/2014/main" id="{77073FF9-D1C6-F336-0D2B-68732AB3DE4E}"/>
              </a:ext>
            </a:extLst>
          </p:cNvPr>
          <p:cNvSpPr txBox="1"/>
          <p:nvPr/>
        </p:nvSpPr>
        <p:spPr>
          <a:xfrm>
            <a:off x="5954136" y="3186539"/>
            <a:ext cx="3692770" cy="1569660"/>
          </a:xfrm>
          <a:prstGeom prst="rect">
            <a:avLst/>
          </a:prstGeom>
          <a:solidFill>
            <a:schemeClr val="bg1"/>
          </a:solidFill>
          <a:ln>
            <a:solidFill>
              <a:schemeClr val="tx1"/>
            </a:solidFill>
          </a:ln>
        </p:spPr>
        <p:txBody>
          <a:bodyPr wrap="square" rtlCol="0">
            <a:spAutoFit/>
          </a:bodyPr>
          <a:lstStyle/>
          <a:p>
            <a:pPr algn="ctr"/>
            <a:r>
              <a:rPr lang="en-NZ" sz="2400" dirty="0"/>
              <a:t>Keep supply constrained (don’t build too many windfarms, and block rooftop solar if possible)</a:t>
            </a:r>
          </a:p>
        </p:txBody>
      </p:sp>
      <p:cxnSp>
        <p:nvCxnSpPr>
          <p:cNvPr id="8" name="Straight Arrow Connector 7">
            <a:extLst>
              <a:ext uri="{FF2B5EF4-FFF2-40B4-BE49-F238E27FC236}">
                <a16:creationId xmlns:a16="http://schemas.microsoft.com/office/drawing/2014/main" id="{82D9AA55-3467-431B-5A11-9A98B12AC06D}"/>
              </a:ext>
            </a:extLst>
          </p:cNvPr>
          <p:cNvCxnSpPr>
            <a:cxnSpLocks/>
          </p:cNvCxnSpPr>
          <p:nvPr/>
        </p:nvCxnSpPr>
        <p:spPr>
          <a:xfrm>
            <a:off x="5713815" y="1563330"/>
            <a:ext cx="1488639" cy="162320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1C86A00-5FDB-6298-8E59-E5E0C8463CDD}"/>
              </a:ext>
            </a:extLst>
          </p:cNvPr>
          <p:cNvCxnSpPr>
            <a:cxnSpLocks/>
          </p:cNvCxnSpPr>
          <p:nvPr/>
        </p:nvCxnSpPr>
        <p:spPr>
          <a:xfrm flipH="1">
            <a:off x="2844790" y="1685453"/>
            <a:ext cx="1556313" cy="150108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322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D933CA-8DC2-7C88-50EE-707A5AEC6E8E}"/>
              </a:ext>
            </a:extLst>
          </p:cNvPr>
          <p:cNvSpPr>
            <a:spLocks noGrp="1"/>
          </p:cNvSpPr>
          <p:nvPr>
            <p:ph type="title"/>
          </p:nvPr>
        </p:nvSpPr>
        <p:spPr>
          <a:xfrm>
            <a:off x="667809" y="244475"/>
            <a:ext cx="8596668" cy="600075"/>
          </a:xfrm>
        </p:spPr>
        <p:txBody>
          <a:bodyPr>
            <a:normAutofit fontScale="90000"/>
          </a:bodyPr>
          <a:lstStyle/>
          <a:p>
            <a:pPr algn="ctr"/>
            <a:r>
              <a:rPr lang="en-NZ" dirty="0">
                <a:solidFill>
                  <a:schemeClr val="tx1"/>
                </a:solidFill>
              </a:rPr>
              <a:t>New Zealand total generation capacity</a:t>
            </a:r>
          </a:p>
        </p:txBody>
      </p:sp>
      <p:sp>
        <p:nvSpPr>
          <p:cNvPr id="2" name="Footer Placeholder 1">
            <a:extLst>
              <a:ext uri="{FF2B5EF4-FFF2-40B4-BE49-F238E27FC236}">
                <a16:creationId xmlns:a16="http://schemas.microsoft.com/office/drawing/2014/main" id="{594B04D7-CDD3-9D07-8ECC-C7DCE7B801C9}"/>
              </a:ext>
            </a:extLst>
          </p:cNvPr>
          <p:cNvSpPr>
            <a:spLocks noGrp="1"/>
          </p:cNvSpPr>
          <p:nvPr>
            <p:ph type="ftr" sz="quarter" idx="11"/>
          </p:nvPr>
        </p:nvSpPr>
        <p:spPr>
          <a:xfrm>
            <a:off x="1723014" y="6430962"/>
            <a:ext cx="6297612" cy="365125"/>
          </a:xfrm>
        </p:spPr>
        <p:txBody>
          <a:bodyPr/>
          <a:lstStyle/>
          <a:p>
            <a:r>
              <a:rPr lang="en-US" dirty="0"/>
              <a:t>Geoff Bertram </a:t>
            </a:r>
            <a:r>
              <a:rPr lang="en-US" dirty="0" err="1"/>
              <a:t>Takaka</a:t>
            </a:r>
            <a:r>
              <a:rPr lang="en-US" dirty="0"/>
              <a:t> U3A  December 9 2022</a:t>
            </a:r>
          </a:p>
        </p:txBody>
      </p:sp>
      <p:sp>
        <p:nvSpPr>
          <p:cNvPr id="3" name="Slide Number Placeholder 2">
            <a:extLst>
              <a:ext uri="{FF2B5EF4-FFF2-40B4-BE49-F238E27FC236}">
                <a16:creationId xmlns:a16="http://schemas.microsoft.com/office/drawing/2014/main" id="{021183A4-D41A-A079-5FE8-C218038047A2}"/>
              </a:ext>
            </a:extLst>
          </p:cNvPr>
          <p:cNvSpPr>
            <a:spLocks noGrp="1"/>
          </p:cNvSpPr>
          <p:nvPr>
            <p:ph type="sldNum" sz="quarter" idx="12"/>
          </p:nvPr>
        </p:nvSpPr>
        <p:spPr/>
        <p:txBody>
          <a:bodyPr/>
          <a:lstStyle/>
          <a:p>
            <a:fld id="{D57F1E4F-1CFF-5643-939E-217C01CDF565}" type="slidenum">
              <a:rPr lang="en-US" smtClean="0"/>
              <a:pPr/>
              <a:t>61</a:t>
            </a:fld>
            <a:endParaRPr lang="en-US" dirty="0"/>
          </a:p>
        </p:txBody>
      </p:sp>
      <p:pic>
        <p:nvPicPr>
          <p:cNvPr id="6" name="Picture 5">
            <a:extLst>
              <a:ext uri="{FF2B5EF4-FFF2-40B4-BE49-F238E27FC236}">
                <a16:creationId xmlns:a16="http://schemas.microsoft.com/office/drawing/2014/main" id="{A88F6B0E-0912-2267-3BED-01D1E7C1DF8B}"/>
              </a:ext>
            </a:extLst>
          </p:cNvPr>
          <p:cNvPicPr>
            <a:picLocks noChangeAspect="1"/>
          </p:cNvPicPr>
          <p:nvPr/>
        </p:nvPicPr>
        <p:blipFill>
          <a:blip r:embed="rId2"/>
          <a:stretch>
            <a:fillRect/>
          </a:stretch>
        </p:blipFill>
        <p:spPr>
          <a:xfrm>
            <a:off x="1162282" y="881107"/>
            <a:ext cx="7190476" cy="5485714"/>
          </a:xfrm>
          <a:prstGeom prst="rect">
            <a:avLst/>
          </a:prstGeom>
        </p:spPr>
      </p:pic>
      <p:cxnSp>
        <p:nvCxnSpPr>
          <p:cNvPr id="8" name="Straight Connector 7">
            <a:extLst>
              <a:ext uri="{FF2B5EF4-FFF2-40B4-BE49-F238E27FC236}">
                <a16:creationId xmlns:a16="http://schemas.microsoft.com/office/drawing/2014/main" id="{0CF7542C-8CCD-1016-B70B-AD1A59D2A44C}"/>
              </a:ext>
            </a:extLst>
          </p:cNvPr>
          <p:cNvCxnSpPr/>
          <p:nvPr/>
        </p:nvCxnSpPr>
        <p:spPr>
          <a:xfrm flipV="1">
            <a:off x="3438525" y="1676400"/>
            <a:ext cx="0" cy="4181475"/>
          </a:xfrm>
          <a:prstGeom prst="line">
            <a:avLst/>
          </a:prstGeom>
          <a:ln w="19050">
            <a:solidFill>
              <a:srgbClr val="7030A0"/>
            </a:solidFill>
            <a:prstDash val="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CF6A808-6730-0A21-8186-7C472984DF90}"/>
              </a:ext>
            </a:extLst>
          </p:cNvPr>
          <p:cNvSpPr txBox="1"/>
          <p:nvPr/>
        </p:nvSpPr>
        <p:spPr>
          <a:xfrm>
            <a:off x="3052762" y="1274419"/>
            <a:ext cx="771525" cy="461665"/>
          </a:xfrm>
          <a:prstGeom prst="rect">
            <a:avLst/>
          </a:prstGeom>
          <a:noFill/>
        </p:spPr>
        <p:txBody>
          <a:bodyPr wrap="square" rtlCol="0">
            <a:spAutoFit/>
          </a:bodyPr>
          <a:lstStyle/>
          <a:p>
            <a:pPr algn="ctr"/>
            <a:r>
              <a:rPr lang="en-NZ" sz="1200" dirty="0"/>
              <a:t>Reform starts</a:t>
            </a:r>
          </a:p>
        </p:txBody>
      </p:sp>
      <p:sp>
        <p:nvSpPr>
          <p:cNvPr id="10" name="TextBox 9">
            <a:extLst>
              <a:ext uri="{FF2B5EF4-FFF2-40B4-BE49-F238E27FC236}">
                <a16:creationId xmlns:a16="http://schemas.microsoft.com/office/drawing/2014/main" id="{6FBBD680-F0F5-133D-41D7-D08C491FEC98}"/>
              </a:ext>
            </a:extLst>
          </p:cNvPr>
          <p:cNvSpPr txBox="1"/>
          <p:nvPr/>
        </p:nvSpPr>
        <p:spPr>
          <a:xfrm>
            <a:off x="8829675" y="5534709"/>
            <a:ext cx="3362325" cy="646331"/>
          </a:xfrm>
          <a:prstGeom prst="rect">
            <a:avLst/>
          </a:prstGeom>
          <a:solidFill>
            <a:schemeClr val="bg1"/>
          </a:solidFill>
        </p:spPr>
        <p:txBody>
          <a:bodyPr wrap="square" rtlCol="0">
            <a:spAutoFit/>
          </a:bodyPr>
          <a:lstStyle/>
          <a:p>
            <a:r>
              <a:rPr lang="en-NZ" sz="1200" dirty="0">
                <a:solidFill>
                  <a:srgbClr val="0070C0"/>
                </a:solidFill>
                <a:hlinkClick r:id="rId3">
                  <a:extLst>
                    <a:ext uri="{A12FA001-AC4F-418D-AE19-62706E023703}">
                      <ahyp:hlinkClr xmlns:ahyp="http://schemas.microsoft.com/office/drawing/2018/hyperlinkcolor" val="tx"/>
                    </a:ext>
                  </a:extLst>
                </a:hlinkClick>
              </a:rPr>
              <a:t>https://www.mbie.govt.nz/assets/Data-Files/Energy/nz-energy-quarterly-and-energy-in-nz/electricity.xlsx</a:t>
            </a:r>
            <a:r>
              <a:rPr lang="en-NZ" sz="1200" dirty="0">
                <a:solidFill>
                  <a:srgbClr val="0070C0"/>
                </a:solidFill>
              </a:rPr>
              <a:t>  </a:t>
            </a:r>
            <a:r>
              <a:rPr lang="en-NZ" sz="1200" dirty="0"/>
              <a:t>at 7 December 2022</a:t>
            </a:r>
          </a:p>
        </p:txBody>
      </p:sp>
    </p:spTree>
    <p:extLst>
      <p:ext uri="{BB962C8B-B14F-4D97-AF65-F5344CB8AC3E}">
        <p14:creationId xmlns:p14="http://schemas.microsoft.com/office/powerpoint/2010/main" val="239304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75B3B-3A48-4353-0759-99F2AFFD2C4F}"/>
              </a:ext>
            </a:extLst>
          </p:cNvPr>
          <p:cNvSpPr>
            <a:spLocks noGrp="1"/>
          </p:cNvSpPr>
          <p:nvPr>
            <p:ph type="title"/>
          </p:nvPr>
        </p:nvSpPr>
        <p:spPr>
          <a:xfrm>
            <a:off x="575734" y="2194560"/>
            <a:ext cx="8596668" cy="1320800"/>
          </a:xfrm>
        </p:spPr>
        <p:txBody>
          <a:bodyPr>
            <a:normAutofit fontScale="90000"/>
          </a:bodyPr>
          <a:lstStyle/>
          <a:p>
            <a:pPr algn="ctr"/>
            <a:r>
              <a:rPr lang="en-NZ" sz="3600" dirty="0">
                <a:solidFill>
                  <a:schemeClr val="tx1"/>
                </a:solidFill>
              </a:rPr>
              <a:t>Turn now to carbon charges and the price of renewable electricity</a:t>
            </a:r>
            <a:br>
              <a:rPr lang="en-NZ" sz="3600" dirty="0"/>
            </a:br>
            <a:endParaRPr lang="en-NZ" dirty="0"/>
          </a:p>
        </p:txBody>
      </p:sp>
      <p:sp>
        <p:nvSpPr>
          <p:cNvPr id="3" name="Footer Placeholder 2">
            <a:extLst>
              <a:ext uri="{FF2B5EF4-FFF2-40B4-BE49-F238E27FC236}">
                <a16:creationId xmlns:a16="http://schemas.microsoft.com/office/drawing/2014/main" id="{3B45F198-AE9D-A076-FB04-ABEDC9FD29AF}"/>
              </a:ext>
            </a:extLst>
          </p:cNvPr>
          <p:cNvSpPr>
            <a:spLocks noGrp="1"/>
          </p:cNvSpPr>
          <p:nvPr>
            <p:ph type="ftr" sz="quarter" idx="11"/>
          </p:nvPr>
        </p:nvSpPr>
        <p:spPr>
          <a:xfrm>
            <a:off x="1862161" y="6492875"/>
            <a:ext cx="6297612" cy="365125"/>
          </a:xfrm>
        </p:spPr>
        <p:txBody>
          <a:bodyPr/>
          <a:lstStyle/>
          <a:p>
            <a:r>
              <a:rPr lang="en-US" dirty="0"/>
              <a:t>Geoff Bertram </a:t>
            </a:r>
            <a:r>
              <a:rPr lang="en-US" dirty="0" err="1"/>
              <a:t>Takaka</a:t>
            </a:r>
            <a:r>
              <a:rPr lang="en-US" dirty="0"/>
              <a:t> U3A  December 9 2022</a:t>
            </a:r>
          </a:p>
        </p:txBody>
      </p:sp>
      <p:sp>
        <p:nvSpPr>
          <p:cNvPr id="4" name="Slide Number Placeholder 3">
            <a:extLst>
              <a:ext uri="{FF2B5EF4-FFF2-40B4-BE49-F238E27FC236}">
                <a16:creationId xmlns:a16="http://schemas.microsoft.com/office/drawing/2014/main" id="{436A8EDB-39C4-E86C-AB1F-1C3EAF63AA49}"/>
              </a:ext>
            </a:extLst>
          </p:cNvPr>
          <p:cNvSpPr>
            <a:spLocks noGrp="1"/>
          </p:cNvSpPr>
          <p:nvPr>
            <p:ph type="sldNum" sz="quarter" idx="12"/>
          </p:nvPr>
        </p:nvSpPr>
        <p:spPr/>
        <p:txBody>
          <a:bodyPr/>
          <a:lstStyle/>
          <a:p>
            <a:fld id="{D57F1E4F-1CFF-5643-939E-217C01CDF565}" type="slidenum">
              <a:rPr lang="en-US" smtClean="0"/>
              <a:pPr/>
              <a:t>62</a:t>
            </a:fld>
            <a:endParaRPr lang="en-US" dirty="0"/>
          </a:p>
        </p:txBody>
      </p:sp>
    </p:spTree>
    <p:extLst>
      <p:ext uri="{BB962C8B-B14F-4D97-AF65-F5344CB8AC3E}">
        <p14:creationId xmlns:p14="http://schemas.microsoft.com/office/powerpoint/2010/main" val="24155581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Shape 42">
            <a:extLst>
              <a:ext uri="{FF2B5EF4-FFF2-40B4-BE49-F238E27FC236}">
                <a16:creationId xmlns:a16="http://schemas.microsoft.com/office/drawing/2014/main" id="{70F1A7E8-6FE0-8B73-80ED-F437702D9767}"/>
              </a:ext>
            </a:extLst>
          </p:cNvPr>
          <p:cNvSpPr/>
          <p:nvPr/>
        </p:nvSpPr>
        <p:spPr>
          <a:xfrm>
            <a:off x="2667034" y="3674442"/>
            <a:ext cx="2883877" cy="1788174"/>
          </a:xfrm>
          <a:custGeom>
            <a:avLst/>
            <a:gdLst>
              <a:gd name="connsiteX0" fmla="*/ 11723 w 2883877"/>
              <a:gd name="connsiteY0" fmla="*/ 1254369 h 1735015"/>
              <a:gd name="connsiteX1" fmla="*/ 0 w 2883877"/>
              <a:gd name="connsiteY1" fmla="*/ 1735015 h 1735015"/>
              <a:gd name="connsiteX2" fmla="*/ 2883877 w 2883877"/>
              <a:gd name="connsiteY2" fmla="*/ 1723292 h 1735015"/>
              <a:gd name="connsiteX3" fmla="*/ 2883877 w 2883877"/>
              <a:gd name="connsiteY3" fmla="*/ 0 h 1735015"/>
              <a:gd name="connsiteX4" fmla="*/ 2579077 w 2883877"/>
              <a:gd name="connsiteY4" fmla="*/ 0 h 1735015"/>
              <a:gd name="connsiteX5" fmla="*/ 2590800 w 2883877"/>
              <a:gd name="connsiteY5" fmla="*/ 1277815 h 1735015"/>
              <a:gd name="connsiteX6" fmla="*/ 11723 w 2883877"/>
              <a:gd name="connsiteY6" fmla="*/ 1254369 h 173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3877" h="1735015">
                <a:moveTo>
                  <a:pt x="11723" y="1254369"/>
                </a:moveTo>
                <a:lnTo>
                  <a:pt x="0" y="1735015"/>
                </a:lnTo>
                <a:lnTo>
                  <a:pt x="2883877" y="1723292"/>
                </a:lnTo>
                <a:lnTo>
                  <a:pt x="2883877" y="0"/>
                </a:lnTo>
                <a:lnTo>
                  <a:pt x="2579077" y="0"/>
                </a:lnTo>
                <a:lnTo>
                  <a:pt x="2590800" y="1277815"/>
                </a:lnTo>
                <a:lnTo>
                  <a:pt x="11723" y="1254369"/>
                </a:lnTo>
                <a:close/>
              </a:path>
            </a:pathLst>
          </a:cu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3" name="Slide Number Placeholder 2">
            <a:extLst>
              <a:ext uri="{FF2B5EF4-FFF2-40B4-BE49-F238E27FC236}">
                <a16:creationId xmlns:a16="http://schemas.microsoft.com/office/drawing/2014/main" id="{192411F8-8BD0-F710-8471-EE57CCCA2568}"/>
              </a:ext>
            </a:extLst>
          </p:cNvPr>
          <p:cNvSpPr>
            <a:spLocks noGrp="1"/>
          </p:cNvSpPr>
          <p:nvPr>
            <p:ph type="sldNum" sz="quarter" idx="12"/>
          </p:nvPr>
        </p:nvSpPr>
        <p:spPr>
          <a:xfrm>
            <a:off x="10655130" y="6223924"/>
            <a:ext cx="2133600" cy="365125"/>
          </a:xfrm>
        </p:spPr>
        <p:txBody>
          <a:bodyPr/>
          <a:lstStyle/>
          <a:p>
            <a:pPr algn="ctr"/>
            <a:fld id="{0ED95122-A112-0844-98BC-D2A9AE745818}" type="slidenum">
              <a:rPr lang="en-US" sz="1800"/>
              <a:pPr algn="ctr"/>
              <a:t>63</a:t>
            </a:fld>
            <a:endParaRPr lang="en-US" sz="1800" dirty="0"/>
          </a:p>
        </p:txBody>
      </p:sp>
      <p:sp>
        <p:nvSpPr>
          <p:cNvPr id="4" name="Rectangle 3">
            <a:extLst>
              <a:ext uri="{FF2B5EF4-FFF2-40B4-BE49-F238E27FC236}">
                <a16:creationId xmlns:a16="http://schemas.microsoft.com/office/drawing/2014/main" id="{CB3C9229-15BE-9829-EA95-415C3C226DFA}"/>
              </a:ext>
            </a:extLst>
          </p:cNvPr>
          <p:cNvSpPr/>
          <p:nvPr/>
        </p:nvSpPr>
        <p:spPr>
          <a:xfrm>
            <a:off x="2675008" y="3660312"/>
            <a:ext cx="2555960" cy="1300530"/>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6" name="Slide Number Placeholder 2">
            <a:extLst>
              <a:ext uri="{FF2B5EF4-FFF2-40B4-BE49-F238E27FC236}">
                <a16:creationId xmlns:a16="http://schemas.microsoft.com/office/drawing/2014/main" id="{F5FCE871-94D9-C077-ADF7-1244F85A935E}"/>
              </a:ext>
            </a:extLst>
          </p:cNvPr>
          <p:cNvSpPr txBox="1">
            <a:spLocks/>
          </p:cNvSpPr>
          <p:nvPr/>
        </p:nvSpPr>
        <p:spPr>
          <a:xfrm>
            <a:off x="6034032" y="6786135"/>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44D41F4A-5EE8-46C5-8867-2BF5C384F50E}" type="slidenum">
              <a:rPr lang="en-NZ" sz="1800"/>
              <a:pPr algn="ctr"/>
              <a:t>63</a:t>
            </a:fld>
            <a:endParaRPr lang="en-NZ" sz="1800" dirty="0"/>
          </a:p>
        </p:txBody>
      </p:sp>
      <p:cxnSp>
        <p:nvCxnSpPr>
          <p:cNvPr id="7" name="Straight Connector 6">
            <a:extLst>
              <a:ext uri="{FF2B5EF4-FFF2-40B4-BE49-F238E27FC236}">
                <a16:creationId xmlns:a16="http://schemas.microsoft.com/office/drawing/2014/main" id="{242388E1-7AE0-8947-58B3-C39F449D57A0}"/>
              </a:ext>
            </a:extLst>
          </p:cNvPr>
          <p:cNvCxnSpPr/>
          <p:nvPr/>
        </p:nvCxnSpPr>
        <p:spPr>
          <a:xfrm>
            <a:off x="2659097" y="2155642"/>
            <a:ext cx="0" cy="3264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ED9FBEB-E1B6-1081-74F8-54385F69DC90}"/>
              </a:ext>
            </a:extLst>
          </p:cNvPr>
          <p:cNvCxnSpPr>
            <a:cxnSpLocks/>
          </p:cNvCxnSpPr>
          <p:nvPr/>
        </p:nvCxnSpPr>
        <p:spPr>
          <a:xfrm flipH="1" flipV="1">
            <a:off x="2659097" y="5448889"/>
            <a:ext cx="3971925" cy="16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87FE9CF-CAF7-D4CE-920A-E3DCAFA03F97}"/>
              </a:ext>
            </a:extLst>
          </p:cNvPr>
          <p:cNvCxnSpPr/>
          <p:nvPr/>
        </p:nvCxnSpPr>
        <p:spPr>
          <a:xfrm>
            <a:off x="4816509" y="1927042"/>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D7A7F56-17B2-012F-28AB-1BA021CE0E72}"/>
              </a:ext>
            </a:extLst>
          </p:cNvPr>
          <p:cNvSpPr txBox="1"/>
          <p:nvPr/>
        </p:nvSpPr>
        <p:spPr>
          <a:xfrm>
            <a:off x="6167944" y="4911177"/>
            <a:ext cx="811441" cy="300082"/>
          </a:xfrm>
          <a:prstGeom prst="rect">
            <a:avLst/>
          </a:prstGeom>
          <a:noFill/>
        </p:spPr>
        <p:txBody>
          <a:bodyPr wrap="none" rtlCol="0">
            <a:spAutoFit/>
          </a:bodyPr>
          <a:lstStyle/>
          <a:p>
            <a:r>
              <a:rPr lang="en-NZ" sz="1350" dirty="0"/>
              <a:t>Demand</a:t>
            </a:r>
          </a:p>
        </p:txBody>
      </p:sp>
      <p:cxnSp>
        <p:nvCxnSpPr>
          <p:cNvPr id="11" name="Straight Connector 10">
            <a:extLst>
              <a:ext uri="{FF2B5EF4-FFF2-40B4-BE49-F238E27FC236}">
                <a16:creationId xmlns:a16="http://schemas.microsoft.com/office/drawing/2014/main" id="{A6D9DA75-FF97-4091-A67C-344EE5A423B3}"/>
              </a:ext>
            </a:extLst>
          </p:cNvPr>
          <p:cNvCxnSpPr>
            <a:cxnSpLocks/>
          </p:cNvCxnSpPr>
          <p:nvPr/>
        </p:nvCxnSpPr>
        <p:spPr>
          <a:xfrm flipV="1">
            <a:off x="2673752" y="4998606"/>
            <a:ext cx="2559706" cy="132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3C2BB63-9F66-966E-D4E3-F66595E0EBDA}"/>
              </a:ext>
            </a:extLst>
          </p:cNvPr>
          <p:cNvCxnSpPr>
            <a:cxnSpLocks/>
          </p:cNvCxnSpPr>
          <p:nvPr/>
        </p:nvCxnSpPr>
        <p:spPr>
          <a:xfrm flipV="1">
            <a:off x="5215494" y="3651732"/>
            <a:ext cx="1085849" cy="30688"/>
          </a:xfrm>
          <a:prstGeom prst="line">
            <a:avLst/>
          </a:prstGeom>
          <a:ln w="3810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1794DAC-C3B2-99D1-5640-55DC070F797A}"/>
              </a:ext>
            </a:extLst>
          </p:cNvPr>
          <p:cNvCxnSpPr>
            <a:cxnSpLocks/>
          </p:cNvCxnSpPr>
          <p:nvPr/>
        </p:nvCxnSpPr>
        <p:spPr>
          <a:xfrm>
            <a:off x="5247084" y="3703897"/>
            <a:ext cx="0" cy="1794272"/>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E10E39-3107-FFFD-30AC-946F06C63886}"/>
              </a:ext>
            </a:extLst>
          </p:cNvPr>
          <p:cNvCxnSpPr>
            <a:cxnSpLocks/>
          </p:cNvCxnSpPr>
          <p:nvPr/>
        </p:nvCxnSpPr>
        <p:spPr>
          <a:xfrm>
            <a:off x="2684398" y="3663027"/>
            <a:ext cx="2600324" cy="10297"/>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D7ACF02-1411-C03A-C8B8-096E539B5901}"/>
              </a:ext>
            </a:extLst>
          </p:cNvPr>
          <p:cNvSpPr txBox="1"/>
          <p:nvPr/>
        </p:nvSpPr>
        <p:spPr>
          <a:xfrm>
            <a:off x="6357772" y="3547485"/>
            <a:ext cx="691215" cy="300082"/>
          </a:xfrm>
          <a:prstGeom prst="rect">
            <a:avLst/>
          </a:prstGeom>
          <a:noFill/>
        </p:spPr>
        <p:txBody>
          <a:bodyPr wrap="none" rtlCol="0">
            <a:spAutoFit/>
          </a:bodyPr>
          <a:lstStyle/>
          <a:p>
            <a:r>
              <a:rPr lang="en-NZ" sz="1350" dirty="0"/>
              <a:t>Supply</a:t>
            </a:r>
          </a:p>
        </p:txBody>
      </p:sp>
      <p:sp>
        <p:nvSpPr>
          <p:cNvPr id="17" name="TextBox 16">
            <a:extLst>
              <a:ext uri="{FF2B5EF4-FFF2-40B4-BE49-F238E27FC236}">
                <a16:creationId xmlns:a16="http://schemas.microsoft.com/office/drawing/2014/main" id="{7B449756-E5F2-C11D-1537-B5EF9025DF12}"/>
              </a:ext>
            </a:extLst>
          </p:cNvPr>
          <p:cNvSpPr txBox="1"/>
          <p:nvPr/>
        </p:nvSpPr>
        <p:spPr>
          <a:xfrm>
            <a:off x="2297193" y="3524474"/>
            <a:ext cx="600074" cy="300082"/>
          </a:xfrm>
          <a:prstGeom prst="rect">
            <a:avLst/>
          </a:prstGeom>
          <a:noFill/>
        </p:spPr>
        <p:txBody>
          <a:bodyPr wrap="square" rtlCol="0">
            <a:spAutoFit/>
          </a:bodyPr>
          <a:lstStyle/>
          <a:p>
            <a:r>
              <a:rPr lang="en-NZ" sz="1350" dirty="0" err="1"/>
              <a:t>P</a:t>
            </a:r>
            <a:r>
              <a:rPr lang="en-NZ" sz="1350" cap="small" baseline="-25000" dirty="0" err="1"/>
              <a:t>mc</a:t>
            </a:r>
            <a:endParaRPr lang="en-NZ" sz="1350" dirty="0"/>
          </a:p>
        </p:txBody>
      </p:sp>
      <p:cxnSp>
        <p:nvCxnSpPr>
          <p:cNvPr id="18" name="Straight Connector 17">
            <a:extLst>
              <a:ext uri="{FF2B5EF4-FFF2-40B4-BE49-F238E27FC236}">
                <a16:creationId xmlns:a16="http://schemas.microsoft.com/office/drawing/2014/main" id="{5EB65747-3D33-5171-D2D8-15F043F2FFD8}"/>
              </a:ext>
            </a:extLst>
          </p:cNvPr>
          <p:cNvCxnSpPr>
            <a:cxnSpLocks/>
          </p:cNvCxnSpPr>
          <p:nvPr/>
        </p:nvCxnSpPr>
        <p:spPr>
          <a:xfrm flipH="1">
            <a:off x="5250218" y="4998606"/>
            <a:ext cx="7143" cy="47744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9E807B3-46A4-A763-8011-7EE823A18B9E}"/>
              </a:ext>
            </a:extLst>
          </p:cNvPr>
          <p:cNvSpPr txBox="1"/>
          <p:nvPr/>
        </p:nvSpPr>
        <p:spPr>
          <a:xfrm>
            <a:off x="2645381" y="5070159"/>
            <a:ext cx="2517036" cy="300082"/>
          </a:xfrm>
          <a:prstGeom prst="rect">
            <a:avLst/>
          </a:prstGeom>
          <a:noFill/>
        </p:spPr>
        <p:txBody>
          <a:bodyPr wrap="none" rtlCol="0">
            <a:spAutoFit/>
          </a:bodyPr>
          <a:lstStyle/>
          <a:p>
            <a:r>
              <a:rPr lang="en-NZ" sz="1350" dirty="0"/>
              <a:t>A.   Low-cost producers’ costs</a:t>
            </a:r>
          </a:p>
        </p:txBody>
      </p:sp>
      <p:sp>
        <p:nvSpPr>
          <p:cNvPr id="20" name="TextBox 19">
            <a:extLst>
              <a:ext uri="{FF2B5EF4-FFF2-40B4-BE49-F238E27FC236}">
                <a16:creationId xmlns:a16="http://schemas.microsoft.com/office/drawing/2014/main" id="{5DB33EEA-2462-1A24-40E0-FEBE325EED84}"/>
              </a:ext>
            </a:extLst>
          </p:cNvPr>
          <p:cNvSpPr txBox="1"/>
          <p:nvPr/>
        </p:nvSpPr>
        <p:spPr>
          <a:xfrm rot="16200000">
            <a:off x="4380892" y="4386864"/>
            <a:ext cx="1944763" cy="253916"/>
          </a:xfrm>
          <a:prstGeom prst="rect">
            <a:avLst/>
          </a:prstGeom>
          <a:noFill/>
        </p:spPr>
        <p:txBody>
          <a:bodyPr wrap="none" rtlCol="0">
            <a:spAutoFit/>
          </a:bodyPr>
          <a:lstStyle/>
          <a:p>
            <a:r>
              <a:rPr lang="en-NZ" sz="1050" dirty="0"/>
              <a:t>B. High-cost producers’ costs</a:t>
            </a:r>
          </a:p>
        </p:txBody>
      </p:sp>
      <p:sp>
        <p:nvSpPr>
          <p:cNvPr id="21" name="TextBox 20">
            <a:extLst>
              <a:ext uri="{FF2B5EF4-FFF2-40B4-BE49-F238E27FC236}">
                <a16:creationId xmlns:a16="http://schemas.microsoft.com/office/drawing/2014/main" id="{90C96FCA-6262-C124-D803-3E6D327ED1D7}"/>
              </a:ext>
            </a:extLst>
          </p:cNvPr>
          <p:cNvSpPr txBox="1"/>
          <p:nvPr/>
        </p:nvSpPr>
        <p:spPr>
          <a:xfrm>
            <a:off x="5102621" y="5390982"/>
            <a:ext cx="343364" cy="300082"/>
          </a:xfrm>
          <a:prstGeom prst="rect">
            <a:avLst/>
          </a:prstGeom>
          <a:noFill/>
        </p:spPr>
        <p:txBody>
          <a:bodyPr wrap="none" rtlCol="0">
            <a:spAutoFit/>
          </a:bodyPr>
          <a:lstStyle/>
          <a:p>
            <a:r>
              <a:rPr lang="en-NZ" sz="1350" dirty="0" err="1"/>
              <a:t>q</a:t>
            </a:r>
            <a:r>
              <a:rPr lang="en-NZ" sz="1350" baseline="-25000" dirty="0" err="1"/>
              <a:t>E</a:t>
            </a:r>
            <a:endParaRPr lang="en-NZ" sz="1350" dirty="0"/>
          </a:p>
        </p:txBody>
      </p:sp>
      <p:sp>
        <p:nvSpPr>
          <p:cNvPr id="22" name="TextBox 21">
            <a:extLst>
              <a:ext uri="{FF2B5EF4-FFF2-40B4-BE49-F238E27FC236}">
                <a16:creationId xmlns:a16="http://schemas.microsoft.com/office/drawing/2014/main" id="{97C71814-9608-675F-630E-5E59C7150F71}"/>
              </a:ext>
            </a:extLst>
          </p:cNvPr>
          <p:cNvSpPr txBox="1"/>
          <p:nvPr/>
        </p:nvSpPr>
        <p:spPr>
          <a:xfrm>
            <a:off x="2297193" y="1927042"/>
            <a:ext cx="569258" cy="300082"/>
          </a:xfrm>
          <a:prstGeom prst="rect">
            <a:avLst/>
          </a:prstGeom>
          <a:noFill/>
        </p:spPr>
        <p:txBody>
          <a:bodyPr wrap="none" rtlCol="0">
            <a:spAutoFit/>
          </a:bodyPr>
          <a:lstStyle/>
          <a:p>
            <a:r>
              <a:rPr lang="en-NZ" sz="1350" dirty="0"/>
              <a:t>Price</a:t>
            </a:r>
          </a:p>
        </p:txBody>
      </p:sp>
      <p:sp>
        <p:nvSpPr>
          <p:cNvPr id="23" name="TextBox 22">
            <a:extLst>
              <a:ext uri="{FF2B5EF4-FFF2-40B4-BE49-F238E27FC236}">
                <a16:creationId xmlns:a16="http://schemas.microsoft.com/office/drawing/2014/main" id="{CD8D09F1-CAB4-65E1-465D-B8074FF81E02}"/>
              </a:ext>
            </a:extLst>
          </p:cNvPr>
          <p:cNvSpPr txBox="1"/>
          <p:nvPr/>
        </p:nvSpPr>
        <p:spPr>
          <a:xfrm>
            <a:off x="6345275" y="5551304"/>
            <a:ext cx="901113" cy="300082"/>
          </a:xfrm>
          <a:prstGeom prst="rect">
            <a:avLst/>
          </a:prstGeom>
          <a:noFill/>
        </p:spPr>
        <p:txBody>
          <a:bodyPr wrap="square" rtlCol="0">
            <a:spAutoFit/>
          </a:bodyPr>
          <a:lstStyle/>
          <a:p>
            <a:r>
              <a:rPr lang="en-NZ" sz="1350" dirty="0"/>
              <a:t>Volume</a:t>
            </a:r>
          </a:p>
        </p:txBody>
      </p:sp>
      <p:sp>
        <p:nvSpPr>
          <p:cNvPr id="24" name="TextBox 23">
            <a:extLst>
              <a:ext uri="{FF2B5EF4-FFF2-40B4-BE49-F238E27FC236}">
                <a16:creationId xmlns:a16="http://schemas.microsoft.com/office/drawing/2014/main" id="{BA052D79-F7C4-4B84-555D-AA3F6317C49C}"/>
              </a:ext>
            </a:extLst>
          </p:cNvPr>
          <p:cNvSpPr txBox="1"/>
          <p:nvPr/>
        </p:nvSpPr>
        <p:spPr>
          <a:xfrm>
            <a:off x="2303458" y="4814878"/>
            <a:ext cx="338554" cy="300082"/>
          </a:xfrm>
          <a:prstGeom prst="rect">
            <a:avLst/>
          </a:prstGeom>
          <a:noFill/>
        </p:spPr>
        <p:txBody>
          <a:bodyPr wrap="none" rtlCol="0">
            <a:spAutoFit/>
          </a:bodyPr>
          <a:lstStyle/>
          <a:p>
            <a:r>
              <a:rPr lang="en-NZ" sz="1350" dirty="0"/>
              <a:t>P</a:t>
            </a:r>
            <a:r>
              <a:rPr lang="en-NZ" sz="1350" baseline="-25000" dirty="0"/>
              <a:t>L</a:t>
            </a:r>
            <a:endParaRPr lang="en-NZ" sz="1350" dirty="0"/>
          </a:p>
        </p:txBody>
      </p:sp>
      <p:sp>
        <p:nvSpPr>
          <p:cNvPr id="33" name="TextBox 32">
            <a:extLst>
              <a:ext uri="{FF2B5EF4-FFF2-40B4-BE49-F238E27FC236}">
                <a16:creationId xmlns:a16="http://schemas.microsoft.com/office/drawing/2014/main" id="{926AD1A8-E91C-852A-BED0-5210FBC2F929}"/>
              </a:ext>
            </a:extLst>
          </p:cNvPr>
          <p:cNvSpPr txBox="1"/>
          <p:nvPr/>
        </p:nvSpPr>
        <p:spPr>
          <a:xfrm>
            <a:off x="3128302" y="3903719"/>
            <a:ext cx="1793631" cy="923330"/>
          </a:xfrm>
          <a:prstGeom prst="rect">
            <a:avLst/>
          </a:prstGeom>
          <a:noFill/>
        </p:spPr>
        <p:txBody>
          <a:bodyPr wrap="square" rtlCol="0">
            <a:spAutoFit/>
          </a:bodyPr>
          <a:lstStyle/>
          <a:p>
            <a:pPr algn="ctr"/>
            <a:r>
              <a:rPr lang="en-NZ" dirty="0"/>
              <a:t>Rents to </a:t>
            </a:r>
            <a:r>
              <a:rPr lang="en-NZ" dirty="0" err="1"/>
              <a:t>gentailers</a:t>
            </a:r>
            <a:r>
              <a:rPr lang="en-NZ" dirty="0"/>
              <a:t> and Tiwai</a:t>
            </a:r>
          </a:p>
        </p:txBody>
      </p:sp>
      <p:sp>
        <p:nvSpPr>
          <p:cNvPr id="40" name="Title 1">
            <a:extLst>
              <a:ext uri="{FF2B5EF4-FFF2-40B4-BE49-F238E27FC236}">
                <a16:creationId xmlns:a16="http://schemas.microsoft.com/office/drawing/2014/main" id="{A24CE47E-802D-09FC-5B93-6847A0BF35E3}"/>
              </a:ext>
            </a:extLst>
          </p:cNvPr>
          <p:cNvSpPr txBox="1">
            <a:spLocks/>
          </p:cNvSpPr>
          <p:nvPr/>
        </p:nvSpPr>
        <p:spPr>
          <a:xfrm>
            <a:off x="873159" y="166764"/>
            <a:ext cx="7886700" cy="586227"/>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NZ" sz="1800" dirty="0"/>
              <a:t>Here’s the New Zealand wholesale electricity market again:</a:t>
            </a:r>
          </a:p>
        </p:txBody>
      </p:sp>
      <p:sp>
        <p:nvSpPr>
          <p:cNvPr id="42" name="Footer Placeholder 41">
            <a:extLst>
              <a:ext uri="{FF2B5EF4-FFF2-40B4-BE49-F238E27FC236}">
                <a16:creationId xmlns:a16="http://schemas.microsoft.com/office/drawing/2014/main" id="{6C86F4C8-27D5-590C-E3BF-F9C2E95CAF0A}"/>
              </a:ext>
            </a:extLst>
          </p:cNvPr>
          <p:cNvSpPr>
            <a:spLocks noGrp="1"/>
          </p:cNvSpPr>
          <p:nvPr>
            <p:ph type="ftr" sz="quarter" idx="11"/>
          </p:nvPr>
        </p:nvSpPr>
        <p:spPr>
          <a:xfrm>
            <a:off x="1496254" y="6479889"/>
            <a:ext cx="6297612" cy="365125"/>
          </a:xfrm>
        </p:spPr>
        <p:txBody>
          <a:bodyPr/>
          <a:lstStyle/>
          <a:p>
            <a:pPr algn="ctr"/>
            <a:r>
              <a:rPr lang="en-NZ" dirty="0"/>
              <a:t>Geoff Bertram </a:t>
            </a:r>
            <a:r>
              <a:rPr lang="en-NZ" dirty="0" err="1"/>
              <a:t>Takaka</a:t>
            </a:r>
            <a:r>
              <a:rPr lang="en-NZ" dirty="0"/>
              <a:t> U3A  December 9 2022</a:t>
            </a:r>
            <a:endParaRPr lang="en-US" dirty="0"/>
          </a:p>
        </p:txBody>
      </p:sp>
      <p:cxnSp>
        <p:nvCxnSpPr>
          <p:cNvPr id="2" name="Straight Connector 1">
            <a:extLst>
              <a:ext uri="{FF2B5EF4-FFF2-40B4-BE49-F238E27FC236}">
                <a16:creationId xmlns:a16="http://schemas.microsoft.com/office/drawing/2014/main" id="{679CC87F-F7B4-F0F6-D238-768E8D6D305D}"/>
              </a:ext>
            </a:extLst>
          </p:cNvPr>
          <p:cNvCxnSpPr>
            <a:cxnSpLocks/>
          </p:cNvCxnSpPr>
          <p:nvPr/>
        </p:nvCxnSpPr>
        <p:spPr>
          <a:xfrm flipH="1">
            <a:off x="6300017" y="2805661"/>
            <a:ext cx="8870" cy="8203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43C812A0-CC7F-8FAD-4133-C4E84505932D}"/>
              </a:ext>
            </a:extLst>
          </p:cNvPr>
          <p:cNvSpPr txBox="1"/>
          <p:nvPr/>
        </p:nvSpPr>
        <p:spPr>
          <a:xfrm>
            <a:off x="5702794" y="1276412"/>
            <a:ext cx="2741955" cy="1200329"/>
          </a:xfrm>
          <a:prstGeom prst="rect">
            <a:avLst/>
          </a:prstGeom>
          <a:noFill/>
        </p:spPr>
        <p:txBody>
          <a:bodyPr wrap="square" rtlCol="0">
            <a:spAutoFit/>
          </a:bodyPr>
          <a:lstStyle/>
          <a:p>
            <a:pPr algn="ctr"/>
            <a:r>
              <a:rPr lang="en-NZ" dirty="0"/>
              <a:t>Reminder: fossil-fuel plants set the marginal cost and hence the market price</a:t>
            </a:r>
          </a:p>
        </p:txBody>
      </p:sp>
      <p:cxnSp>
        <p:nvCxnSpPr>
          <p:cNvPr id="34" name="Straight Arrow Connector 33">
            <a:extLst>
              <a:ext uri="{FF2B5EF4-FFF2-40B4-BE49-F238E27FC236}">
                <a16:creationId xmlns:a16="http://schemas.microsoft.com/office/drawing/2014/main" id="{7200B2F0-7875-A778-4DC0-128666BBDEF2}"/>
              </a:ext>
            </a:extLst>
          </p:cNvPr>
          <p:cNvCxnSpPr>
            <a:cxnSpLocks/>
          </p:cNvCxnSpPr>
          <p:nvPr/>
        </p:nvCxnSpPr>
        <p:spPr>
          <a:xfrm flipH="1">
            <a:off x="5702794" y="2135869"/>
            <a:ext cx="556994" cy="1388605"/>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007126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Shape 42">
            <a:extLst>
              <a:ext uri="{FF2B5EF4-FFF2-40B4-BE49-F238E27FC236}">
                <a16:creationId xmlns:a16="http://schemas.microsoft.com/office/drawing/2014/main" id="{70F1A7E8-6FE0-8B73-80ED-F437702D9767}"/>
              </a:ext>
            </a:extLst>
          </p:cNvPr>
          <p:cNvSpPr/>
          <p:nvPr/>
        </p:nvSpPr>
        <p:spPr>
          <a:xfrm>
            <a:off x="2667034" y="3674442"/>
            <a:ext cx="2883877" cy="1788174"/>
          </a:xfrm>
          <a:custGeom>
            <a:avLst/>
            <a:gdLst>
              <a:gd name="connsiteX0" fmla="*/ 11723 w 2883877"/>
              <a:gd name="connsiteY0" fmla="*/ 1254369 h 1735015"/>
              <a:gd name="connsiteX1" fmla="*/ 0 w 2883877"/>
              <a:gd name="connsiteY1" fmla="*/ 1735015 h 1735015"/>
              <a:gd name="connsiteX2" fmla="*/ 2883877 w 2883877"/>
              <a:gd name="connsiteY2" fmla="*/ 1723292 h 1735015"/>
              <a:gd name="connsiteX3" fmla="*/ 2883877 w 2883877"/>
              <a:gd name="connsiteY3" fmla="*/ 0 h 1735015"/>
              <a:gd name="connsiteX4" fmla="*/ 2579077 w 2883877"/>
              <a:gd name="connsiteY4" fmla="*/ 0 h 1735015"/>
              <a:gd name="connsiteX5" fmla="*/ 2590800 w 2883877"/>
              <a:gd name="connsiteY5" fmla="*/ 1277815 h 1735015"/>
              <a:gd name="connsiteX6" fmla="*/ 11723 w 2883877"/>
              <a:gd name="connsiteY6" fmla="*/ 1254369 h 173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3877" h="1735015">
                <a:moveTo>
                  <a:pt x="11723" y="1254369"/>
                </a:moveTo>
                <a:lnTo>
                  <a:pt x="0" y="1735015"/>
                </a:lnTo>
                <a:lnTo>
                  <a:pt x="2883877" y="1723292"/>
                </a:lnTo>
                <a:lnTo>
                  <a:pt x="2883877" y="0"/>
                </a:lnTo>
                <a:lnTo>
                  <a:pt x="2579077" y="0"/>
                </a:lnTo>
                <a:lnTo>
                  <a:pt x="2590800" y="1277815"/>
                </a:lnTo>
                <a:lnTo>
                  <a:pt x="11723" y="1254369"/>
                </a:lnTo>
                <a:close/>
              </a:path>
            </a:pathLst>
          </a:cu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3" name="Slide Number Placeholder 2">
            <a:extLst>
              <a:ext uri="{FF2B5EF4-FFF2-40B4-BE49-F238E27FC236}">
                <a16:creationId xmlns:a16="http://schemas.microsoft.com/office/drawing/2014/main" id="{192411F8-8BD0-F710-8471-EE57CCCA2568}"/>
              </a:ext>
            </a:extLst>
          </p:cNvPr>
          <p:cNvSpPr>
            <a:spLocks noGrp="1"/>
          </p:cNvSpPr>
          <p:nvPr>
            <p:ph type="sldNum" sz="quarter" idx="12"/>
          </p:nvPr>
        </p:nvSpPr>
        <p:spPr>
          <a:xfrm>
            <a:off x="10655130" y="6223924"/>
            <a:ext cx="2133600" cy="365125"/>
          </a:xfrm>
        </p:spPr>
        <p:txBody>
          <a:bodyPr/>
          <a:lstStyle/>
          <a:p>
            <a:pPr algn="ctr"/>
            <a:fld id="{0ED95122-A112-0844-98BC-D2A9AE745818}" type="slidenum">
              <a:rPr lang="en-US" sz="1800"/>
              <a:pPr algn="ctr"/>
              <a:t>64</a:t>
            </a:fld>
            <a:endParaRPr lang="en-US" sz="1800" dirty="0"/>
          </a:p>
        </p:txBody>
      </p:sp>
      <p:sp>
        <p:nvSpPr>
          <p:cNvPr id="4" name="Rectangle 3">
            <a:extLst>
              <a:ext uri="{FF2B5EF4-FFF2-40B4-BE49-F238E27FC236}">
                <a16:creationId xmlns:a16="http://schemas.microsoft.com/office/drawing/2014/main" id="{CB3C9229-15BE-9829-EA95-415C3C226DFA}"/>
              </a:ext>
            </a:extLst>
          </p:cNvPr>
          <p:cNvSpPr/>
          <p:nvPr/>
        </p:nvSpPr>
        <p:spPr>
          <a:xfrm>
            <a:off x="2675008" y="3660312"/>
            <a:ext cx="2555960" cy="1300530"/>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6" name="Slide Number Placeholder 2">
            <a:extLst>
              <a:ext uri="{FF2B5EF4-FFF2-40B4-BE49-F238E27FC236}">
                <a16:creationId xmlns:a16="http://schemas.microsoft.com/office/drawing/2014/main" id="{F5FCE871-94D9-C077-ADF7-1244F85A935E}"/>
              </a:ext>
            </a:extLst>
          </p:cNvPr>
          <p:cNvSpPr txBox="1">
            <a:spLocks/>
          </p:cNvSpPr>
          <p:nvPr/>
        </p:nvSpPr>
        <p:spPr>
          <a:xfrm>
            <a:off x="6034032" y="6786135"/>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44D41F4A-5EE8-46C5-8867-2BF5C384F50E}" type="slidenum">
              <a:rPr lang="en-NZ" sz="1800"/>
              <a:pPr algn="ctr"/>
              <a:t>64</a:t>
            </a:fld>
            <a:endParaRPr lang="en-NZ" sz="1800" dirty="0"/>
          </a:p>
        </p:txBody>
      </p:sp>
      <p:cxnSp>
        <p:nvCxnSpPr>
          <p:cNvPr id="7" name="Straight Connector 6">
            <a:extLst>
              <a:ext uri="{FF2B5EF4-FFF2-40B4-BE49-F238E27FC236}">
                <a16:creationId xmlns:a16="http://schemas.microsoft.com/office/drawing/2014/main" id="{242388E1-7AE0-8947-58B3-C39F449D57A0}"/>
              </a:ext>
            </a:extLst>
          </p:cNvPr>
          <p:cNvCxnSpPr/>
          <p:nvPr/>
        </p:nvCxnSpPr>
        <p:spPr>
          <a:xfrm>
            <a:off x="2659097" y="2155642"/>
            <a:ext cx="0" cy="3264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ED9FBEB-E1B6-1081-74F8-54385F69DC90}"/>
              </a:ext>
            </a:extLst>
          </p:cNvPr>
          <p:cNvCxnSpPr>
            <a:cxnSpLocks/>
          </p:cNvCxnSpPr>
          <p:nvPr/>
        </p:nvCxnSpPr>
        <p:spPr>
          <a:xfrm flipH="1" flipV="1">
            <a:off x="2659097" y="5448889"/>
            <a:ext cx="3971925" cy="16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87FE9CF-CAF7-D4CE-920A-E3DCAFA03F97}"/>
              </a:ext>
            </a:extLst>
          </p:cNvPr>
          <p:cNvCxnSpPr/>
          <p:nvPr/>
        </p:nvCxnSpPr>
        <p:spPr>
          <a:xfrm>
            <a:off x="4816509" y="1927042"/>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D7A7F56-17B2-012F-28AB-1BA021CE0E72}"/>
              </a:ext>
            </a:extLst>
          </p:cNvPr>
          <p:cNvSpPr txBox="1"/>
          <p:nvPr/>
        </p:nvSpPr>
        <p:spPr>
          <a:xfrm>
            <a:off x="6167944" y="4911177"/>
            <a:ext cx="811441" cy="300082"/>
          </a:xfrm>
          <a:prstGeom prst="rect">
            <a:avLst/>
          </a:prstGeom>
          <a:noFill/>
        </p:spPr>
        <p:txBody>
          <a:bodyPr wrap="none" rtlCol="0">
            <a:spAutoFit/>
          </a:bodyPr>
          <a:lstStyle/>
          <a:p>
            <a:r>
              <a:rPr lang="en-NZ" sz="1350" dirty="0"/>
              <a:t>Demand</a:t>
            </a:r>
          </a:p>
        </p:txBody>
      </p:sp>
      <p:cxnSp>
        <p:nvCxnSpPr>
          <p:cNvPr id="11" name="Straight Connector 10">
            <a:extLst>
              <a:ext uri="{FF2B5EF4-FFF2-40B4-BE49-F238E27FC236}">
                <a16:creationId xmlns:a16="http://schemas.microsoft.com/office/drawing/2014/main" id="{A6D9DA75-FF97-4091-A67C-344EE5A423B3}"/>
              </a:ext>
            </a:extLst>
          </p:cNvPr>
          <p:cNvCxnSpPr>
            <a:cxnSpLocks/>
          </p:cNvCxnSpPr>
          <p:nvPr/>
        </p:nvCxnSpPr>
        <p:spPr>
          <a:xfrm flipV="1">
            <a:off x="2673752" y="4998606"/>
            <a:ext cx="2559706" cy="132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3C2BB63-9F66-966E-D4E3-F66595E0EBDA}"/>
              </a:ext>
            </a:extLst>
          </p:cNvPr>
          <p:cNvCxnSpPr>
            <a:cxnSpLocks/>
          </p:cNvCxnSpPr>
          <p:nvPr/>
        </p:nvCxnSpPr>
        <p:spPr>
          <a:xfrm flipV="1">
            <a:off x="5215494" y="3651732"/>
            <a:ext cx="1085849" cy="30688"/>
          </a:xfrm>
          <a:prstGeom prst="line">
            <a:avLst/>
          </a:prstGeom>
          <a:ln w="3810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1794DAC-C3B2-99D1-5640-55DC070F797A}"/>
              </a:ext>
            </a:extLst>
          </p:cNvPr>
          <p:cNvCxnSpPr>
            <a:cxnSpLocks/>
          </p:cNvCxnSpPr>
          <p:nvPr/>
        </p:nvCxnSpPr>
        <p:spPr>
          <a:xfrm>
            <a:off x="5247084" y="3703897"/>
            <a:ext cx="0" cy="1794272"/>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E10E39-3107-FFFD-30AC-946F06C63886}"/>
              </a:ext>
            </a:extLst>
          </p:cNvPr>
          <p:cNvCxnSpPr>
            <a:cxnSpLocks/>
          </p:cNvCxnSpPr>
          <p:nvPr/>
        </p:nvCxnSpPr>
        <p:spPr>
          <a:xfrm>
            <a:off x="2684398" y="3663027"/>
            <a:ext cx="2600324" cy="10297"/>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D7ACF02-1411-C03A-C8B8-096E539B5901}"/>
              </a:ext>
            </a:extLst>
          </p:cNvPr>
          <p:cNvSpPr txBox="1"/>
          <p:nvPr/>
        </p:nvSpPr>
        <p:spPr>
          <a:xfrm>
            <a:off x="6357772" y="3547485"/>
            <a:ext cx="691215" cy="300082"/>
          </a:xfrm>
          <a:prstGeom prst="rect">
            <a:avLst/>
          </a:prstGeom>
          <a:noFill/>
        </p:spPr>
        <p:txBody>
          <a:bodyPr wrap="none" rtlCol="0">
            <a:spAutoFit/>
          </a:bodyPr>
          <a:lstStyle/>
          <a:p>
            <a:r>
              <a:rPr lang="en-NZ" sz="1350" dirty="0"/>
              <a:t>Supply</a:t>
            </a:r>
          </a:p>
        </p:txBody>
      </p:sp>
      <p:sp>
        <p:nvSpPr>
          <p:cNvPr id="17" name="TextBox 16">
            <a:extLst>
              <a:ext uri="{FF2B5EF4-FFF2-40B4-BE49-F238E27FC236}">
                <a16:creationId xmlns:a16="http://schemas.microsoft.com/office/drawing/2014/main" id="{7B449756-E5F2-C11D-1537-B5EF9025DF12}"/>
              </a:ext>
            </a:extLst>
          </p:cNvPr>
          <p:cNvSpPr txBox="1"/>
          <p:nvPr/>
        </p:nvSpPr>
        <p:spPr>
          <a:xfrm>
            <a:off x="2297193" y="3524474"/>
            <a:ext cx="600074" cy="300082"/>
          </a:xfrm>
          <a:prstGeom prst="rect">
            <a:avLst/>
          </a:prstGeom>
          <a:noFill/>
        </p:spPr>
        <p:txBody>
          <a:bodyPr wrap="square" rtlCol="0">
            <a:spAutoFit/>
          </a:bodyPr>
          <a:lstStyle/>
          <a:p>
            <a:r>
              <a:rPr lang="en-NZ" sz="1350" dirty="0" err="1"/>
              <a:t>P</a:t>
            </a:r>
            <a:r>
              <a:rPr lang="en-NZ" sz="1350" cap="small" baseline="-25000" dirty="0" err="1"/>
              <a:t>mc</a:t>
            </a:r>
            <a:endParaRPr lang="en-NZ" sz="1350" dirty="0"/>
          </a:p>
        </p:txBody>
      </p:sp>
      <p:cxnSp>
        <p:nvCxnSpPr>
          <p:cNvPr id="18" name="Straight Connector 17">
            <a:extLst>
              <a:ext uri="{FF2B5EF4-FFF2-40B4-BE49-F238E27FC236}">
                <a16:creationId xmlns:a16="http://schemas.microsoft.com/office/drawing/2014/main" id="{5EB65747-3D33-5171-D2D8-15F043F2FFD8}"/>
              </a:ext>
            </a:extLst>
          </p:cNvPr>
          <p:cNvCxnSpPr>
            <a:cxnSpLocks/>
          </p:cNvCxnSpPr>
          <p:nvPr/>
        </p:nvCxnSpPr>
        <p:spPr>
          <a:xfrm flipH="1">
            <a:off x="5250218" y="4998606"/>
            <a:ext cx="7143" cy="47744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9E807B3-46A4-A763-8011-7EE823A18B9E}"/>
              </a:ext>
            </a:extLst>
          </p:cNvPr>
          <p:cNvSpPr txBox="1"/>
          <p:nvPr/>
        </p:nvSpPr>
        <p:spPr>
          <a:xfrm>
            <a:off x="2645381" y="5070159"/>
            <a:ext cx="2517036" cy="300082"/>
          </a:xfrm>
          <a:prstGeom prst="rect">
            <a:avLst/>
          </a:prstGeom>
          <a:noFill/>
        </p:spPr>
        <p:txBody>
          <a:bodyPr wrap="none" rtlCol="0">
            <a:spAutoFit/>
          </a:bodyPr>
          <a:lstStyle/>
          <a:p>
            <a:r>
              <a:rPr lang="en-NZ" sz="1350" dirty="0"/>
              <a:t>A.   Low-cost producers’ costs</a:t>
            </a:r>
          </a:p>
        </p:txBody>
      </p:sp>
      <p:sp>
        <p:nvSpPr>
          <p:cNvPr id="20" name="TextBox 19">
            <a:extLst>
              <a:ext uri="{FF2B5EF4-FFF2-40B4-BE49-F238E27FC236}">
                <a16:creationId xmlns:a16="http://schemas.microsoft.com/office/drawing/2014/main" id="{5DB33EEA-2462-1A24-40E0-FEBE325EED84}"/>
              </a:ext>
            </a:extLst>
          </p:cNvPr>
          <p:cNvSpPr txBox="1"/>
          <p:nvPr/>
        </p:nvSpPr>
        <p:spPr>
          <a:xfrm rot="16200000">
            <a:off x="4380892" y="4386864"/>
            <a:ext cx="1944763" cy="253916"/>
          </a:xfrm>
          <a:prstGeom prst="rect">
            <a:avLst/>
          </a:prstGeom>
          <a:noFill/>
        </p:spPr>
        <p:txBody>
          <a:bodyPr wrap="none" rtlCol="0">
            <a:spAutoFit/>
          </a:bodyPr>
          <a:lstStyle/>
          <a:p>
            <a:r>
              <a:rPr lang="en-NZ" sz="1050" dirty="0"/>
              <a:t>B. High-cost producers’ costs</a:t>
            </a:r>
          </a:p>
        </p:txBody>
      </p:sp>
      <p:sp>
        <p:nvSpPr>
          <p:cNvPr id="21" name="TextBox 20">
            <a:extLst>
              <a:ext uri="{FF2B5EF4-FFF2-40B4-BE49-F238E27FC236}">
                <a16:creationId xmlns:a16="http://schemas.microsoft.com/office/drawing/2014/main" id="{90C96FCA-6262-C124-D803-3E6D327ED1D7}"/>
              </a:ext>
            </a:extLst>
          </p:cNvPr>
          <p:cNvSpPr txBox="1"/>
          <p:nvPr/>
        </p:nvSpPr>
        <p:spPr>
          <a:xfrm>
            <a:off x="5102621" y="5390982"/>
            <a:ext cx="343364" cy="300082"/>
          </a:xfrm>
          <a:prstGeom prst="rect">
            <a:avLst/>
          </a:prstGeom>
          <a:noFill/>
        </p:spPr>
        <p:txBody>
          <a:bodyPr wrap="none" rtlCol="0">
            <a:spAutoFit/>
          </a:bodyPr>
          <a:lstStyle/>
          <a:p>
            <a:r>
              <a:rPr lang="en-NZ" sz="1350" dirty="0" err="1"/>
              <a:t>q</a:t>
            </a:r>
            <a:r>
              <a:rPr lang="en-NZ" sz="1350" baseline="-25000" dirty="0" err="1"/>
              <a:t>E</a:t>
            </a:r>
            <a:endParaRPr lang="en-NZ" sz="1350" dirty="0"/>
          </a:p>
        </p:txBody>
      </p:sp>
      <p:sp>
        <p:nvSpPr>
          <p:cNvPr id="22" name="TextBox 21">
            <a:extLst>
              <a:ext uri="{FF2B5EF4-FFF2-40B4-BE49-F238E27FC236}">
                <a16:creationId xmlns:a16="http://schemas.microsoft.com/office/drawing/2014/main" id="{97C71814-9608-675F-630E-5E59C7150F71}"/>
              </a:ext>
            </a:extLst>
          </p:cNvPr>
          <p:cNvSpPr txBox="1"/>
          <p:nvPr/>
        </p:nvSpPr>
        <p:spPr>
          <a:xfrm>
            <a:off x="2297193" y="1927042"/>
            <a:ext cx="569258" cy="300082"/>
          </a:xfrm>
          <a:prstGeom prst="rect">
            <a:avLst/>
          </a:prstGeom>
          <a:noFill/>
        </p:spPr>
        <p:txBody>
          <a:bodyPr wrap="none" rtlCol="0">
            <a:spAutoFit/>
          </a:bodyPr>
          <a:lstStyle/>
          <a:p>
            <a:r>
              <a:rPr lang="en-NZ" sz="1350" dirty="0"/>
              <a:t>Price</a:t>
            </a:r>
          </a:p>
        </p:txBody>
      </p:sp>
      <p:sp>
        <p:nvSpPr>
          <p:cNvPr id="23" name="TextBox 22">
            <a:extLst>
              <a:ext uri="{FF2B5EF4-FFF2-40B4-BE49-F238E27FC236}">
                <a16:creationId xmlns:a16="http://schemas.microsoft.com/office/drawing/2014/main" id="{CD8D09F1-CAB4-65E1-465D-B8074FF81E02}"/>
              </a:ext>
            </a:extLst>
          </p:cNvPr>
          <p:cNvSpPr txBox="1"/>
          <p:nvPr/>
        </p:nvSpPr>
        <p:spPr>
          <a:xfrm>
            <a:off x="6345275" y="5551304"/>
            <a:ext cx="901113" cy="300082"/>
          </a:xfrm>
          <a:prstGeom prst="rect">
            <a:avLst/>
          </a:prstGeom>
          <a:noFill/>
        </p:spPr>
        <p:txBody>
          <a:bodyPr wrap="square" rtlCol="0">
            <a:spAutoFit/>
          </a:bodyPr>
          <a:lstStyle/>
          <a:p>
            <a:r>
              <a:rPr lang="en-NZ" sz="1350" dirty="0"/>
              <a:t>Volume</a:t>
            </a:r>
          </a:p>
        </p:txBody>
      </p:sp>
      <p:sp>
        <p:nvSpPr>
          <p:cNvPr id="24" name="TextBox 23">
            <a:extLst>
              <a:ext uri="{FF2B5EF4-FFF2-40B4-BE49-F238E27FC236}">
                <a16:creationId xmlns:a16="http://schemas.microsoft.com/office/drawing/2014/main" id="{BA052D79-F7C4-4B84-555D-AA3F6317C49C}"/>
              </a:ext>
            </a:extLst>
          </p:cNvPr>
          <p:cNvSpPr txBox="1"/>
          <p:nvPr/>
        </p:nvSpPr>
        <p:spPr>
          <a:xfrm>
            <a:off x="2303458" y="4814878"/>
            <a:ext cx="338554" cy="300082"/>
          </a:xfrm>
          <a:prstGeom prst="rect">
            <a:avLst/>
          </a:prstGeom>
          <a:noFill/>
        </p:spPr>
        <p:txBody>
          <a:bodyPr wrap="none" rtlCol="0">
            <a:spAutoFit/>
          </a:bodyPr>
          <a:lstStyle/>
          <a:p>
            <a:r>
              <a:rPr lang="en-NZ" sz="1350" dirty="0"/>
              <a:t>P</a:t>
            </a:r>
            <a:r>
              <a:rPr lang="en-NZ" sz="1350" baseline="-25000" dirty="0"/>
              <a:t>L</a:t>
            </a:r>
            <a:endParaRPr lang="en-NZ" sz="1350" dirty="0"/>
          </a:p>
        </p:txBody>
      </p:sp>
      <p:sp>
        <p:nvSpPr>
          <p:cNvPr id="33" name="TextBox 32">
            <a:extLst>
              <a:ext uri="{FF2B5EF4-FFF2-40B4-BE49-F238E27FC236}">
                <a16:creationId xmlns:a16="http://schemas.microsoft.com/office/drawing/2014/main" id="{926AD1A8-E91C-852A-BED0-5210FBC2F929}"/>
              </a:ext>
            </a:extLst>
          </p:cNvPr>
          <p:cNvSpPr txBox="1"/>
          <p:nvPr/>
        </p:nvSpPr>
        <p:spPr>
          <a:xfrm>
            <a:off x="3128302" y="3903719"/>
            <a:ext cx="1793631" cy="923330"/>
          </a:xfrm>
          <a:prstGeom prst="rect">
            <a:avLst/>
          </a:prstGeom>
          <a:noFill/>
        </p:spPr>
        <p:txBody>
          <a:bodyPr wrap="square" rtlCol="0">
            <a:spAutoFit/>
          </a:bodyPr>
          <a:lstStyle/>
          <a:p>
            <a:pPr algn="ctr"/>
            <a:r>
              <a:rPr lang="en-NZ" dirty="0"/>
              <a:t>Rents to </a:t>
            </a:r>
            <a:r>
              <a:rPr lang="en-NZ" dirty="0" err="1"/>
              <a:t>gentailers</a:t>
            </a:r>
            <a:r>
              <a:rPr lang="en-NZ" dirty="0"/>
              <a:t> and Tiwai</a:t>
            </a:r>
          </a:p>
        </p:txBody>
      </p:sp>
      <p:sp>
        <p:nvSpPr>
          <p:cNvPr id="40" name="Title 1">
            <a:extLst>
              <a:ext uri="{FF2B5EF4-FFF2-40B4-BE49-F238E27FC236}">
                <a16:creationId xmlns:a16="http://schemas.microsoft.com/office/drawing/2014/main" id="{A24CE47E-802D-09FC-5B93-6847A0BF35E3}"/>
              </a:ext>
            </a:extLst>
          </p:cNvPr>
          <p:cNvSpPr txBox="1">
            <a:spLocks/>
          </p:cNvSpPr>
          <p:nvPr/>
        </p:nvSpPr>
        <p:spPr>
          <a:xfrm>
            <a:off x="873159" y="26001"/>
            <a:ext cx="7886700" cy="47625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NZ" sz="1800" dirty="0"/>
              <a:t>Now impose a carbon charge on fossil-fuel generation</a:t>
            </a:r>
          </a:p>
        </p:txBody>
      </p:sp>
      <p:sp>
        <p:nvSpPr>
          <p:cNvPr id="42" name="Footer Placeholder 41">
            <a:extLst>
              <a:ext uri="{FF2B5EF4-FFF2-40B4-BE49-F238E27FC236}">
                <a16:creationId xmlns:a16="http://schemas.microsoft.com/office/drawing/2014/main" id="{6C86F4C8-27D5-590C-E3BF-F9C2E95CAF0A}"/>
              </a:ext>
            </a:extLst>
          </p:cNvPr>
          <p:cNvSpPr>
            <a:spLocks noGrp="1"/>
          </p:cNvSpPr>
          <p:nvPr>
            <p:ph type="ftr" sz="quarter" idx="11"/>
          </p:nvPr>
        </p:nvSpPr>
        <p:spPr>
          <a:xfrm>
            <a:off x="1496254" y="6479889"/>
            <a:ext cx="6297612" cy="365125"/>
          </a:xfrm>
        </p:spPr>
        <p:txBody>
          <a:bodyPr/>
          <a:lstStyle/>
          <a:p>
            <a:pPr algn="ctr"/>
            <a:r>
              <a:rPr lang="en-NZ" dirty="0"/>
              <a:t>Geoff Bertram </a:t>
            </a:r>
            <a:r>
              <a:rPr lang="en-NZ" dirty="0" err="1"/>
              <a:t>Takaka</a:t>
            </a:r>
            <a:r>
              <a:rPr lang="en-NZ" dirty="0"/>
              <a:t> U3A  December 9 2022</a:t>
            </a:r>
            <a:endParaRPr lang="en-US" dirty="0"/>
          </a:p>
        </p:txBody>
      </p:sp>
      <p:cxnSp>
        <p:nvCxnSpPr>
          <p:cNvPr id="2" name="Straight Connector 1">
            <a:extLst>
              <a:ext uri="{FF2B5EF4-FFF2-40B4-BE49-F238E27FC236}">
                <a16:creationId xmlns:a16="http://schemas.microsoft.com/office/drawing/2014/main" id="{679CC87F-F7B4-F0F6-D238-768E8D6D305D}"/>
              </a:ext>
            </a:extLst>
          </p:cNvPr>
          <p:cNvCxnSpPr>
            <a:cxnSpLocks/>
          </p:cNvCxnSpPr>
          <p:nvPr/>
        </p:nvCxnSpPr>
        <p:spPr>
          <a:xfrm flipH="1">
            <a:off x="6300017" y="2805661"/>
            <a:ext cx="8870" cy="8203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43C812A0-CC7F-8FAD-4133-C4E84505932D}"/>
              </a:ext>
            </a:extLst>
          </p:cNvPr>
          <p:cNvSpPr txBox="1"/>
          <p:nvPr/>
        </p:nvSpPr>
        <p:spPr>
          <a:xfrm>
            <a:off x="5702794" y="1276412"/>
            <a:ext cx="2741955" cy="1200329"/>
          </a:xfrm>
          <a:prstGeom prst="rect">
            <a:avLst/>
          </a:prstGeom>
          <a:noFill/>
        </p:spPr>
        <p:txBody>
          <a:bodyPr wrap="square" rtlCol="0">
            <a:spAutoFit/>
          </a:bodyPr>
          <a:lstStyle/>
          <a:p>
            <a:pPr algn="ctr"/>
            <a:r>
              <a:rPr lang="en-NZ" dirty="0"/>
              <a:t>Reminder: fossil-fuel plants set the marginal cost and hence the market price</a:t>
            </a:r>
          </a:p>
        </p:txBody>
      </p:sp>
      <p:cxnSp>
        <p:nvCxnSpPr>
          <p:cNvPr id="34" name="Straight Arrow Connector 33">
            <a:extLst>
              <a:ext uri="{FF2B5EF4-FFF2-40B4-BE49-F238E27FC236}">
                <a16:creationId xmlns:a16="http://schemas.microsoft.com/office/drawing/2014/main" id="{7200B2F0-7875-A778-4DC0-128666BBDEF2}"/>
              </a:ext>
            </a:extLst>
          </p:cNvPr>
          <p:cNvCxnSpPr>
            <a:cxnSpLocks/>
          </p:cNvCxnSpPr>
          <p:nvPr/>
        </p:nvCxnSpPr>
        <p:spPr>
          <a:xfrm flipH="1">
            <a:off x="5702794" y="2135869"/>
            <a:ext cx="556994" cy="1388605"/>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76622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Shape 42">
            <a:extLst>
              <a:ext uri="{FF2B5EF4-FFF2-40B4-BE49-F238E27FC236}">
                <a16:creationId xmlns:a16="http://schemas.microsoft.com/office/drawing/2014/main" id="{70F1A7E8-6FE0-8B73-80ED-F437702D9767}"/>
              </a:ext>
            </a:extLst>
          </p:cNvPr>
          <p:cNvSpPr/>
          <p:nvPr/>
        </p:nvSpPr>
        <p:spPr>
          <a:xfrm>
            <a:off x="2667035" y="3119454"/>
            <a:ext cx="2635414" cy="2343162"/>
          </a:xfrm>
          <a:custGeom>
            <a:avLst/>
            <a:gdLst>
              <a:gd name="connsiteX0" fmla="*/ 11723 w 2883877"/>
              <a:gd name="connsiteY0" fmla="*/ 1254369 h 1735015"/>
              <a:gd name="connsiteX1" fmla="*/ 0 w 2883877"/>
              <a:gd name="connsiteY1" fmla="*/ 1735015 h 1735015"/>
              <a:gd name="connsiteX2" fmla="*/ 2883877 w 2883877"/>
              <a:gd name="connsiteY2" fmla="*/ 1723292 h 1735015"/>
              <a:gd name="connsiteX3" fmla="*/ 2883877 w 2883877"/>
              <a:gd name="connsiteY3" fmla="*/ 0 h 1735015"/>
              <a:gd name="connsiteX4" fmla="*/ 2579077 w 2883877"/>
              <a:gd name="connsiteY4" fmla="*/ 0 h 1735015"/>
              <a:gd name="connsiteX5" fmla="*/ 2590800 w 2883877"/>
              <a:gd name="connsiteY5" fmla="*/ 1277815 h 1735015"/>
              <a:gd name="connsiteX6" fmla="*/ 11723 w 2883877"/>
              <a:gd name="connsiteY6" fmla="*/ 1254369 h 173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3877" h="1735015">
                <a:moveTo>
                  <a:pt x="11723" y="1254369"/>
                </a:moveTo>
                <a:lnTo>
                  <a:pt x="0" y="1735015"/>
                </a:lnTo>
                <a:lnTo>
                  <a:pt x="2883877" y="1723292"/>
                </a:lnTo>
                <a:lnTo>
                  <a:pt x="2883877" y="0"/>
                </a:lnTo>
                <a:lnTo>
                  <a:pt x="2579077" y="0"/>
                </a:lnTo>
                <a:lnTo>
                  <a:pt x="2590800" y="1277815"/>
                </a:lnTo>
                <a:lnTo>
                  <a:pt x="11723" y="1254369"/>
                </a:lnTo>
                <a:close/>
              </a:path>
            </a:pathLst>
          </a:cu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31" name="Rectangle 30">
            <a:extLst>
              <a:ext uri="{FF2B5EF4-FFF2-40B4-BE49-F238E27FC236}">
                <a16:creationId xmlns:a16="http://schemas.microsoft.com/office/drawing/2014/main" id="{945C21F5-0B30-6714-D366-D970AFC1645B}"/>
              </a:ext>
            </a:extLst>
          </p:cNvPr>
          <p:cNvSpPr/>
          <p:nvPr/>
        </p:nvSpPr>
        <p:spPr>
          <a:xfrm>
            <a:off x="2682695" y="3104999"/>
            <a:ext cx="2562781" cy="566728"/>
          </a:xfrm>
          <a:prstGeom prst="rect">
            <a:avLst/>
          </a:prstGeom>
          <a:pattFill prst="wdUpDiag">
            <a:fgClr>
              <a:schemeClr val="accent2">
                <a:lumMod val="40000"/>
                <a:lumOff val="60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350" dirty="0">
                <a:solidFill>
                  <a:schemeClr val="tx1"/>
                </a:solidFill>
              </a:rPr>
              <a:t>Windfall carbon rents to hydro and geothermal owners</a:t>
            </a:r>
          </a:p>
        </p:txBody>
      </p:sp>
      <p:sp>
        <p:nvSpPr>
          <p:cNvPr id="3" name="Slide Number Placeholder 2">
            <a:extLst>
              <a:ext uri="{FF2B5EF4-FFF2-40B4-BE49-F238E27FC236}">
                <a16:creationId xmlns:a16="http://schemas.microsoft.com/office/drawing/2014/main" id="{192411F8-8BD0-F710-8471-EE57CCCA2568}"/>
              </a:ext>
            </a:extLst>
          </p:cNvPr>
          <p:cNvSpPr>
            <a:spLocks noGrp="1"/>
          </p:cNvSpPr>
          <p:nvPr>
            <p:ph type="sldNum" sz="quarter" idx="12"/>
          </p:nvPr>
        </p:nvSpPr>
        <p:spPr>
          <a:xfrm>
            <a:off x="10655130" y="6223924"/>
            <a:ext cx="2133600" cy="365125"/>
          </a:xfrm>
        </p:spPr>
        <p:txBody>
          <a:bodyPr/>
          <a:lstStyle/>
          <a:p>
            <a:pPr algn="ctr"/>
            <a:fld id="{0ED95122-A112-0844-98BC-D2A9AE745818}" type="slidenum">
              <a:rPr lang="en-US" sz="1800"/>
              <a:pPr algn="ctr"/>
              <a:t>65</a:t>
            </a:fld>
            <a:endParaRPr lang="en-US" sz="1800" dirty="0"/>
          </a:p>
        </p:txBody>
      </p:sp>
      <p:sp>
        <p:nvSpPr>
          <p:cNvPr id="4" name="Rectangle 3">
            <a:extLst>
              <a:ext uri="{FF2B5EF4-FFF2-40B4-BE49-F238E27FC236}">
                <a16:creationId xmlns:a16="http://schemas.microsoft.com/office/drawing/2014/main" id="{CB3C9229-15BE-9829-EA95-415C3C226DFA}"/>
              </a:ext>
            </a:extLst>
          </p:cNvPr>
          <p:cNvSpPr/>
          <p:nvPr/>
        </p:nvSpPr>
        <p:spPr>
          <a:xfrm>
            <a:off x="2675008" y="3660312"/>
            <a:ext cx="2555960" cy="1300530"/>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6" name="Slide Number Placeholder 2">
            <a:extLst>
              <a:ext uri="{FF2B5EF4-FFF2-40B4-BE49-F238E27FC236}">
                <a16:creationId xmlns:a16="http://schemas.microsoft.com/office/drawing/2014/main" id="{F5FCE871-94D9-C077-ADF7-1244F85A935E}"/>
              </a:ext>
            </a:extLst>
          </p:cNvPr>
          <p:cNvSpPr txBox="1">
            <a:spLocks/>
          </p:cNvSpPr>
          <p:nvPr/>
        </p:nvSpPr>
        <p:spPr>
          <a:xfrm>
            <a:off x="6034032" y="6786135"/>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44D41F4A-5EE8-46C5-8867-2BF5C384F50E}" type="slidenum">
              <a:rPr lang="en-NZ" sz="1800"/>
              <a:pPr algn="ctr"/>
              <a:t>65</a:t>
            </a:fld>
            <a:endParaRPr lang="en-NZ" sz="1800" dirty="0"/>
          </a:p>
        </p:txBody>
      </p:sp>
      <p:cxnSp>
        <p:nvCxnSpPr>
          <p:cNvPr id="7" name="Straight Connector 6">
            <a:extLst>
              <a:ext uri="{FF2B5EF4-FFF2-40B4-BE49-F238E27FC236}">
                <a16:creationId xmlns:a16="http://schemas.microsoft.com/office/drawing/2014/main" id="{242388E1-7AE0-8947-58B3-C39F449D57A0}"/>
              </a:ext>
            </a:extLst>
          </p:cNvPr>
          <p:cNvCxnSpPr/>
          <p:nvPr/>
        </p:nvCxnSpPr>
        <p:spPr>
          <a:xfrm>
            <a:off x="2659097" y="2155642"/>
            <a:ext cx="0" cy="3264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ED9FBEB-E1B6-1081-74F8-54385F69DC90}"/>
              </a:ext>
            </a:extLst>
          </p:cNvPr>
          <p:cNvCxnSpPr>
            <a:cxnSpLocks/>
          </p:cNvCxnSpPr>
          <p:nvPr/>
        </p:nvCxnSpPr>
        <p:spPr>
          <a:xfrm flipH="1" flipV="1">
            <a:off x="2659097" y="5448889"/>
            <a:ext cx="3971925" cy="16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87FE9CF-CAF7-D4CE-920A-E3DCAFA03F97}"/>
              </a:ext>
            </a:extLst>
          </p:cNvPr>
          <p:cNvCxnSpPr/>
          <p:nvPr/>
        </p:nvCxnSpPr>
        <p:spPr>
          <a:xfrm>
            <a:off x="4843839" y="1914855"/>
            <a:ext cx="1385888" cy="327183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D7A7F56-17B2-012F-28AB-1BA021CE0E72}"/>
              </a:ext>
            </a:extLst>
          </p:cNvPr>
          <p:cNvSpPr txBox="1"/>
          <p:nvPr/>
        </p:nvSpPr>
        <p:spPr>
          <a:xfrm>
            <a:off x="6167944" y="4911177"/>
            <a:ext cx="811441" cy="300082"/>
          </a:xfrm>
          <a:prstGeom prst="rect">
            <a:avLst/>
          </a:prstGeom>
          <a:noFill/>
        </p:spPr>
        <p:txBody>
          <a:bodyPr wrap="none" rtlCol="0">
            <a:spAutoFit/>
          </a:bodyPr>
          <a:lstStyle/>
          <a:p>
            <a:r>
              <a:rPr lang="en-NZ" sz="1350" dirty="0"/>
              <a:t>Demand</a:t>
            </a:r>
          </a:p>
        </p:txBody>
      </p:sp>
      <p:cxnSp>
        <p:nvCxnSpPr>
          <p:cNvPr id="11" name="Straight Connector 10">
            <a:extLst>
              <a:ext uri="{FF2B5EF4-FFF2-40B4-BE49-F238E27FC236}">
                <a16:creationId xmlns:a16="http://schemas.microsoft.com/office/drawing/2014/main" id="{A6D9DA75-FF97-4091-A67C-344EE5A423B3}"/>
              </a:ext>
            </a:extLst>
          </p:cNvPr>
          <p:cNvCxnSpPr>
            <a:cxnSpLocks/>
          </p:cNvCxnSpPr>
          <p:nvPr/>
        </p:nvCxnSpPr>
        <p:spPr>
          <a:xfrm flipV="1">
            <a:off x="2673752" y="4998606"/>
            <a:ext cx="2559706" cy="132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3C2BB63-9F66-966E-D4E3-F66595E0EBDA}"/>
              </a:ext>
            </a:extLst>
          </p:cNvPr>
          <p:cNvCxnSpPr>
            <a:cxnSpLocks/>
          </p:cNvCxnSpPr>
          <p:nvPr/>
        </p:nvCxnSpPr>
        <p:spPr>
          <a:xfrm flipV="1">
            <a:off x="5215494" y="3651732"/>
            <a:ext cx="1085849" cy="30688"/>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86D6532-7952-F0F6-2A73-49D9FFDA0BDB}"/>
              </a:ext>
            </a:extLst>
          </p:cNvPr>
          <p:cNvCxnSpPr>
            <a:cxnSpLocks/>
          </p:cNvCxnSpPr>
          <p:nvPr/>
        </p:nvCxnSpPr>
        <p:spPr>
          <a:xfrm flipH="1" flipV="1">
            <a:off x="5226315" y="3119454"/>
            <a:ext cx="7144" cy="187915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1794DAC-C3B2-99D1-5640-55DC070F797A}"/>
              </a:ext>
            </a:extLst>
          </p:cNvPr>
          <p:cNvCxnSpPr>
            <a:cxnSpLocks/>
          </p:cNvCxnSpPr>
          <p:nvPr/>
        </p:nvCxnSpPr>
        <p:spPr>
          <a:xfrm>
            <a:off x="5247084" y="3703897"/>
            <a:ext cx="0" cy="1794272"/>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E10E39-3107-FFFD-30AC-946F06C63886}"/>
              </a:ext>
            </a:extLst>
          </p:cNvPr>
          <p:cNvCxnSpPr>
            <a:cxnSpLocks/>
          </p:cNvCxnSpPr>
          <p:nvPr/>
        </p:nvCxnSpPr>
        <p:spPr>
          <a:xfrm>
            <a:off x="2684398" y="3663027"/>
            <a:ext cx="2600324" cy="10297"/>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B449756-E5F2-C11D-1537-B5EF9025DF12}"/>
              </a:ext>
            </a:extLst>
          </p:cNvPr>
          <p:cNvSpPr txBox="1"/>
          <p:nvPr/>
        </p:nvSpPr>
        <p:spPr>
          <a:xfrm>
            <a:off x="2297193" y="3524474"/>
            <a:ext cx="600074" cy="300082"/>
          </a:xfrm>
          <a:prstGeom prst="rect">
            <a:avLst/>
          </a:prstGeom>
          <a:noFill/>
        </p:spPr>
        <p:txBody>
          <a:bodyPr wrap="square" rtlCol="0">
            <a:spAutoFit/>
          </a:bodyPr>
          <a:lstStyle/>
          <a:p>
            <a:r>
              <a:rPr lang="en-NZ" sz="1350" dirty="0" err="1"/>
              <a:t>P</a:t>
            </a:r>
            <a:r>
              <a:rPr lang="en-NZ" sz="1350" cap="small" baseline="-25000" dirty="0" err="1"/>
              <a:t>mc</a:t>
            </a:r>
            <a:endParaRPr lang="en-NZ" sz="1350" dirty="0"/>
          </a:p>
        </p:txBody>
      </p:sp>
      <p:cxnSp>
        <p:nvCxnSpPr>
          <p:cNvPr id="18" name="Straight Connector 17">
            <a:extLst>
              <a:ext uri="{FF2B5EF4-FFF2-40B4-BE49-F238E27FC236}">
                <a16:creationId xmlns:a16="http://schemas.microsoft.com/office/drawing/2014/main" id="{5EB65747-3D33-5171-D2D8-15F043F2FFD8}"/>
              </a:ext>
            </a:extLst>
          </p:cNvPr>
          <p:cNvCxnSpPr>
            <a:cxnSpLocks/>
          </p:cNvCxnSpPr>
          <p:nvPr/>
        </p:nvCxnSpPr>
        <p:spPr>
          <a:xfrm flipH="1">
            <a:off x="5250218" y="4998606"/>
            <a:ext cx="7143" cy="47744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9E807B3-46A4-A763-8011-7EE823A18B9E}"/>
              </a:ext>
            </a:extLst>
          </p:cNvPr>
          <p:cNvSpPr txBox="1"/>
          <p:nvPr/>
        </p:nvSpPr>
        <p:spPr>
          <a:xfrm>
            <a:off x="2645381" y="5070159"/>
            <a:ext cx="2517036" cy="300082"/>
          </a:xfrm>
          <a:prstGeom prst="rect">
            <a:avLst/>
          </a:prstGeom>
          <a:noFill/>
        </p:spPr>
        <p:txBody>
          <a:bodyPr wrap="none" rtlCol="0">
            <a:spAutoFit/>
          </a:bodyPr>
          <a:lstStyle/>
          <a:p>
            <a:r>
              <a:rPr lang="en-NZ" sz="1350" dirty="0"/>
              <a:t>A.   Low-cost producers’ costs</a:t>
            </a:r>
          </a:p>
        </p:txBody>
      </p:sp>
      <p:sp>
        <p:nvSpPr>
          <p:cNvPr id="21" name="TextBox 20">
            <a:extLst>
              <a:ext uri="{FF2B5EF4-FFF2-40B4-BE49-F238E27FC236}">
                <a16:creationId xmlns:a16="http://schemas.microsoft.com/office/drawing/2014/main" id="{90C96FCA-6262-C124-D803-3E6D327ED1D7}"/>
              </a:ext>
            </a:extLst>
          </p:cNvPr>
          <p:cNvSpPr txBox="1"/>
          <p:nvPr/>
        </p:nvSpPr>
        <p:spPr>
          <a:xfrm>
            <a:off x="5102621" y="5390982"/>
            <a:ext cx="343364" cy="300082"/>
          </a:xfrm>
          <a:prstGeom prst="rect">
            <a:avLst/>
          </a:prstGeom>
          <a:noFill/>
        </p:spPr>
        <p:txBody>
          <a:bodyPr wrap="none" rtlCol="0">
            <a:spAutoFit/>
          </a:bodyPr>
          <a:lstStyle/>
          <a:p>
            <a:r>
              <a:rPr lang="en-NZ" sz="1350" dirty="0" err="1"/>
              <a:t>q</a:t>
            </a:r>
            <a:r>
              <a:rPr lang="en-NZ" sz="1350" baseline="-25000" dirty="0" err="1"/>
              <a:t>E</a:t>
            </a:r>
            <a:endParaRPr lang="en-NZ" sz="1350" dirty="0"/>
          </a:p>
        </p:txBody>
      </p:sp>
      <p:sp>
        <p:nvSpPr>
          <p:cNvPr id="22" name="TextBox 21">
            <a:extLst>
              <a:ext uri="{FF2B5EF4-FFF2-40B4-BE49-F238E27FC236}">
                <a16:creationId xmlns:a16="http://schemas.microsoft.com/office/drawing/2014/main" id="{97C71814-9608-675F-630E-5E59C7150F71}"/>
              </a:ext>
            </a:extLst>
          </p:cNvPr>
          <p:cNvSpPr txBox="1"/>
          <p:nvPr/>
        </p:nvSpPr>
        <p:spPr>
          <a:xfrm>
            <a:off x="2297193" y="1927042"/>
            <a:ext cx="569258" cy="300082"/>
          </a:xfrm>
          <a:prstGeom prst="rect">
            <a:avLst/>
          </a:prstGeom>
          <a:noFill/>
        </p:spPr>
        <p:txBody>
          <a:bodyPr wrap="none" rtlCol="0">
            <a:spAutoFit/>
          </a:bodyPr>
          <a:lstStyle/>
          <a:p>
            <a:r>
              <a:rPr lang="en-NZ" sz="1350" dirty="0"/>
              <a:t>Price</a:t>
            </a:r>
          </a:p>
        </p:txBody>
      </p:sp>
      <p:sp>
        <p:nvSpPr>
          <p:cNvPr id="23" name="TextBox 22">
            <a:extLst>
              <a:ext uri="{FF2B5EF4-FFF2-40B4-BE49-F238E27FC236}">
                <a16:creationId xmlns:a16="http://schemas.microsoft.com/office/drawing/2014/main" id="{CD8D09F1-CAB4-65E1-465D-B8074FF81E02}"/>
              </a:ext>
            </a:extLst>
          </p:cNvPr>
          <p:cNvSpPr txBox="1"/>
          <p:nvPr/>
        </p:nvSpPr>
        <p:spPr>
          <a:xfrm>
            <a:off x="6345275" y="5551304"/>
            <a:ext cx="901113" cy="300082"/>
          </a:xfrm>
          <a:prstGeom prst="rect">
            <a:avLst/>
          </a:prstGeom>
          <a:noFill/>
        </p:spPr>
        <p:txBody>
          <a:bodyPr wrap="square" rtlCol="0">
            <a:spAutoFit/>
          </a:bodyPr>
          <a:lstStyle/>
          <a:p>
            <a:r>
              <a:rPr lang="en-NZ" sz="1350" dirty="0"/>
              <a:t>Volume</a:t>
            </a:r>
          </a:p>
        </p:txBody>
      </p:sp>
      <p:sp>
        <p:nvSpPr>
          <p:cNvPr id="24" name="TextBox 23">
            <a:extLst>
              <a:ext uri="{FF2B5EF4-FFF2-40B4-BE49-F238E27FC236}">
                <a16:creationId xmlns:a16="http://schemas.microsoft.com/office/drawing/2014/main" id="{BA052D79-F7C4-4B84-555D-AA3F6317C49C}"/>
              </a:ext>
            </a:extLst>
          </p:cNvPr>
          <p:cNvSpPr txBox="1"/>
          <p:nvPr/>
        </p:nvSpPr>
        <p:spPr>
          <a:xfrm>
            <a:off x="2303458" y="4814878"/>
            <a:ext cx="338554" cy="300082"/>
          </a:xfrm>
          <a:prstGeom prst="rect">
            <a:avLst/>
          </a:prstGeom>
          <a:noFill/>
        </p:spPr>
        <p:txBody>
          <a:bodyPr wrap="none" rtlCol="0">
            <a:spAutoFit/>
          </a:bodyPr>
          <a:lstStyle/>
          <a:p>
            <a:r>
              <a:rPr lang="en-NZ" sz="1350" dirty="0"/>
              <a:t>P</a:t>
            </a:r>
            <a:r>
              <a:rPr lang="en-NZ" sz="1350" baseline="-25000" dirty="0"/>
              <a:t>L</a:t>
            </a:r>
            <a:endParaRPr lang="en-NZ" sz="1350" dirty="0"/>
          </a:p>
        </p:txBody>
      </p:sp>
      <p:cxnSp>
        <p:nvCxnSpPr>
          <p:cNvPr id="25" name="Straight Connector 24">
            <a:extLst>
              <a:ext uri="{FF2B5EF4-FFF2-40B4-BE49-F238E27FC236}">
                <a16:creationId xmlns:a16="http://schemas.microsoft.com/office/drawing/2014/main" id="{CDA2980F-9163-997C-0C67-11409B55B991}"/>
              </a:ext>
            </a:extLst>
          </p:cNvPr>
          <p:cNvCxnSpPr>
            <a:cxnSpLocks/>
          </p:cNvCxnSpPr>
          <p:nvPr/>
        </p:nvCxnSpPr>
        <p:spPr>
          <a:xfrm flipV="1">
            <a:off x="5245135" y="3094702"/>
            <a:ext cx="1071563" cy="123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Arrow: Down 25">
            <a:extLst>
              <a:ext uri="{FF2B5EF4-FFF2-40B4-BE49-F238E27FC236}">
                <a16:creationId xmlns:a16="http://schemas.microsoft.com/office/drawing/2014/main" id="{5DB3A4FB-6F72-5934-6B25-5ABB235D0F4A}"/>
              </a:ext>
            </a:extLst>
          </p:cNvPr>
          <p:cNvSpPr/>
          <p:nvPr/>
        </p:nvSpPr>
        <p:spPr>
          <a:xfrm rot="10800000">
            <a:off x="5565325" y="3141499"/>
            <a:ext cx="736018" cy="487813"/>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27" name="TextBox 26">
            <a:extLst>
              <a:ext uri="{FF2B5EF4-FFF2-40B4-BE49-F238E27FC236}">
                <a16:creationId xmlns:a16="http://schemas.microsoft.com/office/drawing/2014/main" id="{87B7DB08-7C2F-BECB-FE94-1F1946E668F3}"/>
              </a:ext>
            </a:extLst>
          </p:cNvPr>
          <p:cNvSpPr txBox="1"/>
          <p:nvPr/>
        </p:nvSpPr>
        <p:spPr>
          <a:xfrm>
            <a:off x="5567689" y="3185674"/>
            <a:ext cx="731290" cy="507831"/>
          </a:xfrm>
          <a:prstGeom prst="rect">
            <a:avLst/>
          </a:prstGeom>
          <a:noFill/>
        </p:spPr>
        <p:txBody>
          <a:bodyPr wrap="none" rtlCol="0">
            <a:spAutoFit/>
          </a:bodyPr>
          <a:lstStyle/>
          <a:p>
            <a:pPr algn="ctr"/>
            <a:r>
              <a:rPr lang="en-NZ" sz="1350" dirty="0">
                <a:solidFill>
                  <a:srgbClr val="FF0000"/>
                </a:solidFill>
              </a:rPr>
              <a:t>Carbon</a:t>
            </a:r>
          </a:p>
          <a:p>
            <a:pPr algn="ctr"/>
            <a:r>
              <a:rPr lang="en-NZ" sz="1350" dirty="0">
                <a:solidFill>
                  <a:srgbClr val="FF0000"/>
                </a:solidFill>
              </a:rPr>
              <a:t>tax</a:t>
            </a:r>
          </a:p>
        </p:txBody>
      </p:sp>
      <p:sp>
        <p:nvSpPr>
          <p:cNvPr id="28" name="TextBox 27">
            <a:extLst>
              <a:ext uri="{FF2B5EF4-FFF2-40B4-BE49-F238E27FC236}">
                <a16:creationId xmlns:a16="http://schemas.microsoft.com/office/drawing/2014/main" id="{C412BEEA-467F-06D0-47E6-22B190CE8B8E}"/>
              </a:ext>
            </a:extLst>
          </p:cNvPr>
          <p:cNvSpPr txBox="1"/>
          <p:nvPr/>
        </p:nvSpPr>
        <p:spPr>
          <a:xfrm>
            <a:off x="6950041" y="2942728"/>
            <a:ext cx="2283173" cy="715581"/>
          </a:xfrm>
          <a:prstGeom prst="rect">
            <a:avLst/>
          </a:prstGeom>
          <a:noFill/>
        </p:spPr>
        <p:txBody>
          <a:bodyPr wrap="square" rtlCol="0">
            <a:spAutoFit/>
          </a:bodyPr>
          <a:lstStyle/>
          <a:p>
            <a:r>
              <a:rPr lang="en-NZ" sz="1350" dirty="0"/>
              <a:t>Carbon tax is added to the cost of fossil-fuelled generation</a:t>
            </a:r>
          </a:p>
        </p:txBody>
      </p:sp>
      <p:cxnSp>
        <p:nvCxnSpPr>
          <p:cNvPr id="29" name="Straight Connector 28">
            <a:extLst>
              <a:ext uri="{FF2B5EF4-FFF2-40B4-BE49-F238E27FC236}">
                <a16:creationId xmlns:a16="http://schemas.microsoft.com/office/drawing/2014/main" id="{4D0E3743-9D18-AB15-BCA3-3CE9E5E449FF}"/>
              </a:ext>
            </a:extLst>
          </p:cNvPr>
          <p:cNvCxnSpPr>
            <a:cxnSpLocks/>
          </p:cNvCxnSpPr>
          <p:nvPr/>
        </p:nvCxnSpPr>
        <p:spPr>
          <a:xfrm>
            <a:off x="2692361" y="3094703"/>
            <a:ext cx="2600324" cy="10297"/>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F4D99FC-B941-12BA-8DDA-F266D1F56757}"/>
              </a:ext>
            </a:extLst>
          </p:cNvPr>
          <p:cNvSpPr txBox="1"/>
          <p:nvPr/>
        </p:nvSpPr>
        <p:spPr>
          <a:xfrm>
            <a:off x="2058678" y="2897141"/>
            <a:ext cx="710451" cy="300082"/>
          </a:xfrm>
          <a:prstGeom prst="rect">
            <a:avLst/>
          </a:prstGeom>
          <a:noFill/>
        </p:spPr>
        <p:txBody>
          <a:bodyPr wrap="none" rtlCol="0">
            <a:spAutoFit/>
          </a:bodyPr>
          <a:lstStyle/>
          <a:p>
            <a:r>
              <a:rPr lang="en-NZ" sz="1350" dirty="0" err="1"/>
              <a:t>P</a:t>
            </a:r>
            <a:r>
              <a:rPr lang="en-NZ" sz="1350" baseline="-25000" dirty="0" err="1"/>
              <a:t>with</a:t>
            </a:r>
            <a:r>
              <a:rPr lang="en-NZ" sz="1350" baseline="-25000" dirty="0"/>
              <a:t> tax</a:t>
            </a:r>
            <a:endParaRPr lang="en-NZ" sz="1350" dirty="0"/>
          </a:p>
        </p:txBody>
      </p:sp>
      <p:sp>
        <p:nvSpPr>
          <p:cNvPr id="33" name="TextBox 32">
            <a:extLst>
              <a:ext uri="{FF2B5EF4-FFF2-40B4-BE49-F238E27FC236}">
                <a16:creationId xmlns:a16="http://schemas.microsoft.com/office/drawing/2014/main" id="{926AD1A8-E91C-852A-BED0-5210FBC2F929}"/>
              </a:ext>
            </a:extLst>
          </p:cNvPr>
          <p:cNvSpPr txBox="1"/>
          <p:nvPr/>
        </p:nvSpPr>
        <p:spPr>
          <a:xfrm>
            <a:off x="3128302" y="3903719"/>
            <a:ext cx="1793631" cy="923330"/>
          </a:xfrm>
          <a:prstGeom prst="rect">
            <a:avLst/>
          </a:prstGeom>
          <a:noFill/>
        </p:spPr>
        <p:txBody>
          <a:bodyPr wrap="square" rtlCol="0">
            <a:spAutoFit/>
          </a:bodyPr>
          <a:lstStyle/>
          <a:p>
            <a:pPr algn="ctr"/>
            <a:r>
              <a:rPr lang="en-NZ" dirty="0"/>
              <a:t>Rents to </a:t>
            </a:r>
            <a:r>
              <a:rPr lang="en-NZ" dirty="0" err="1"/>
              <a:t>gentailers</a:t>
            </a:r>
            <a:r>
              <a:rPr lang="en-NZ" dirty="0"/>
              <a:t> and Tiwai</a:t>
            </a:r>
          </a:p>
        </p:txBody>
      </p:sp>
      <p:sp>
        <p:nvSpPr>
          <p:cNvPr id="35" name="TextBox 34">
            <a:extLst>
              <a:ext uri="{FF2B5EF4-FFF2-40B4-BE49-F238E27FC236}">
                <a16:creationId xmlns:a16="http://schemas.microsoft.com/office/drawing/2014/main" id="{74C2D2AF-7424-5DC1-7B5D-62CFC0F143A6}"/>
              </a:ext>
            </a:extLst>
          </p:cNvPr>
          <p:cNvSpPr txBox="1"/>
          <p:nvPr/>
        </p:nvSpPr>
        <p:spPr>
          <a:xfrm>
            <a:off x="7246388" y="890530"/>
            <a:ext cx="3551488" cy="1200329"/>
          </a:xfrm>
          <a:prstGeom prst="rect">
            <a:avLst/>
          </a:prstGeom>
          <a:solidFill>
            <a:schemeClr val="bg1"/>
          </a:solidFill>
          <a:ln w="38100">
            <a:solidFill>
              <a:srgbClr val="FF0000"/>
            </a:solidFill>
          </a:ln>
        </p:spPr>
        <p:txBody>
          <a:bodyPr wrap="square" rtlCol="0">
            <a:spAutoFit/>
          </a:bodyPr>
          <a:lstStyle/>
          <a:p>
            <a:pPr algn="ctr"/>
            <a:r>
              <a:rPr lang="en-NZ" dirty="0"/>
              <a:t>That’s a major disincentive to electrification of the wider economy, which gets worse as the carbon price increases</a:t>
            </a:r>
          </a:p>
        </p:txBody>
      </p:sp>
      <p:cxnSp>
        <p:nvCxnSpPr>
          <p:cNvPr id="38" name="Straight Arrow Connector 37">
            <a:extLst>
              <a:ext uri="{FF2B5EF4-FFF2-40B4-BE49-F238E27FC236}">
                <a16:creationId xmlns:a16="http://schemas.microsoft.com/office/drawing/2014/main" id="{CF2CFD80-AE3B-8A78-2928-7BDC99EF6058}"/>
              </a:ext>
            </a:extLst>
          </p:cNvPr>
          <p:cNvCxnSpPr/>
          <p:nvPr/>
        </p:nvCxnSpPr>
        <p:spPr>
          <a:xfrm flipV="1">
            <a:off x="2285470" y="3214387"/>
            <a:ext cx="0" cy="489510"/>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B39ACCD0-96DC-0C1C-6745-5E997EBC6E6A}"/>
              </a:ext>
            </a:extLst>
          </p:cNvPr>
          <p:cNvSpPr txBox="1"/>
          <p:nvPr/>
        </p:nvSpPr>
        <p:spPr>
          <a:xfrm>
            <a:off x="612005" y="3016856"/>
            <a:ext cx="1564207" cy="954107"/>
          </a:xfrm>
          <a:prstGeom prst="rect">
            <a:avLst/>
          </a:prstGeom>
          <a:noFill/>
        </p:spPr>
        <p:txBody>
          <a:bodyPr wrap="square" rtlCol="0">
            <a:spAutoFit/>
          </a:bodyPr>
          <a:lstStyle/>
          <a:p>
            <a:pPr algn="ctr"/>
            <a:r>
              <a:rPr lang="en-NZ" sz="1400" dirty="0"/>
              <a:t>Price goes up to include the carbon charge on fossil fuels</a:t>
            </a:r>
          </a:p>
        </p:txBody>
      </p:sp>
      <p:sp>
        <p:nvSpPr>
          <p:cNvPr id="40" name="Title 1">
            <a:extLst>
              <a:ext uri="{FF2B5EF4-FFF2-40B4-BE49-F238E27FC236}">
                <a16:creationId xmlns:a16="http://schemas.microsoft.com/office/drawing/2014/main" id="{A24CE47E-802D-09FC-5B93-6847A0BF35E3}"/>
              </a:ext>
            </a:extLst>
          </p:cNvPr>
          <p:cNvSpPr txBox="1">
            <a:spLocks/>
          </p:cNvSpPr>
          <p:nvPr/>
        </p:nvSpPr>
        <p:spPr>
          <a:xfrm>
            <a:off x="873159" y="26001"/>
            <a:ext cx="7886700" cy="47625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NZ" sz="1800" dirty="0"/>
              <a:t>Now impose a carbon charge on fossil-fuel generation</a:t>
            </a:r>
          </a:p>
        </p:txBody>
      </p:sp>
      <p:sp>
        <p:nvSpPr>
          <p:cNvPr id="42" name="Footer Placeholder 41">
            <a:extLst>
              <a:ext uri="{FF2B5EF4-FFF2-40B4-BE49-F238E27FC236}">
                <a16:creationId xmlns:a16="http://schemas.microsoft.com/office/drawing/2014/main" id="{6C86F4C8-27D5-590C-E3BF-F9C2E95CAF0A}"/>
              </a:ext>
            </a:extLst>
          </p:cNvPr>
          <p:cNvSpPr>
            <a:spLocks noGrp="1"/>
          </p:cNvSpPr>
          <p:nvPr>
            <p:ph type="ftr" sz="quarter" idx="11"/>
          </p:nvPr>
        </p:nvSpPr>
        <p:spPr>
          <a:xfrm>
            <a:off x="1496254" y="6479889"/>
            <a:ext cx="6297612" cy="365125"/>
          </a:xfrm>
        </p:spPr>
        <p:txBody>
          <a:bodyPr/>
          <a:lstStyle/>
          <a:p>
            <a:pPr algn="ctr"/>
            <a:r>
              <a:rPr lang="en-NZ"/>
              <a:t>Geoff Bertram Takaka U3A  December 9 2022</a:t>
            </a:r>
            <a:endParaRPr lang="en-US" dirty="0"/>
          </a:p>
        </p:txBody>
      </p:sp>
      <p:cxnSp>
        <p:nvCxnSpPr>
          <p:cNvPr id="5" name="Straight Arrow Connector 4">
            <a:extLst>
              <a:ext uri="{FF2B5EF4-FFF2-40B4-BE49-F238E27FC236}">
                <a16:creationId xmlns:a16="http://schemas.microsoft.com/office/drawing/2014/main" id="{468049E8-1138-305D-9384-4A8E550351D2}"/>
              </a:ext>
            </a:extLst>
          </p:cNvPr>
          <p:cNvCxnSpPr>
            <a:cxnSpLocks/>
          </p:cNvCxnSpPr>
          <p:nvPr/>
        </p:nvCxnSpPr>
        <p:spPr>
          <a:xfrm flipH="1" flipV="1">
            <a:off x="6443842" y="3076909"/>
            <a:ext cx="561101" cy="8067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37228664-84FE-6388-BD0D-F70B97F1ABC4}"/>
              </a:ext>
            </a:extLst>
          </p:cNvPr>
          <p:cNvCxnSpPr>
            <a:cxnSpLocks/>
          </p:cNvCxnSpPr>
          <p:nvPr/>
        </p:nvCxnSpPr>
        <p:spPr>
          <a:xfrm flipH="1">
            <a:off x="6329541" y="2301201"/>
            <a:ext cx="8870" cy="8203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6242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4F9CEF-76D4-F10A-21B3-2F0F73F6C9B5}"/>
              </a:ext>
            </a:extLst>
          </p:cNvPr>
          <p:cNvSpPr>
            <a:spLocks noGrp="1"/>
          </p:cNvSpPr>
          <p:nvPr>
            <p:ph type="title"/>
          </p:nvPr>
        </p:nvSpPr>
        <p:spPr>
          <a:xfrm>
            <a:off x="326318" y="223255"/>
            <a:ext cx="8229600" cy="457199"/>
          </a:xfrm>
        </p:spPr>
        <p:txBody>
          <a:bodyPr>
            <a:normAutofit fontScale="90000"/>
          </a:bodyPr>
          <a:lstStyle/>
          <a:p>
            <a:r>
              <a:rPr lang="en-NZ" sz="2800" dirty="0"/>
              <a:t>So who saw that carbon-price-driven-price hike coming?</a:t>
            </a:r>
          </a:p>
        </p:txBody>
      </p:sp>
      <p:sp>
        <p:nvSpPr>
          <p:cNvPr id="5" name="Content Placeholder 4">
            <a:extLst>
              <a:ext uri="{FF2B5EF4-FFF2-40B4-BE49-F238E27FC236}">
                <a16:creationId xmlns:a16="http://schemas.microsoft.com/office/drawing/2014/main" id="{35FF25F2-4782-D272-6EA5-535E4C01A098}"/>
              </a:ext>
            </a:extLst>
          </p:cNvPr>
          <p:cNvSpPr>
            <a:spLocks noGrp="1"/>
          </p:cNvSpPr>
          <p:nvPr>
            <p:ph idx="1"/>
          </p:nvPr>
        </p:nvSpPr>
        <p:spPr>
          <a:xfrm>
            <a:off x="431240" y="1026371"/>
            <a:ext cx="9013701" cy="5305548"/>
          </a:xfrm>
        </p:spPr>
        <p:txBody>
          <a:bodyPr>
            <a:normAutofit/>
          </a:bodyPr>
          <a:lstStyle/>
          <a:p>
            <a:pPr>
              <a:spcAft>
                <a:spcPts val="1800"/>
              </a:spcAft>
            </a:pPr>
            <a:r>
              <a:rPr lang="en-NZ" sz="2400" dirty="0"/>
              <a:t>Answer: the big corporate electricity users, right back in 2008 when the NZETS started up</a:t>
            </a:r>
          </a:p>
          <a:p>
            <a:pPr>
              <a:spcAft>
                <a:spcPts val="1800"/>
              </a:spcAft>
            </a:pPr>
            <a:r>
              <a:rPr lang="en-NZ" sz="2400" dirty="0"/>
              <a:t>Their solution: get the Government to hand them out free carbon credits sufficient to offset to extra cost of using electricity when the carbon price went up</a:t>
            </a:r>
          </a:p>
          <a:p>
            <a:pPr>
              <a:spcAft>
                <a:spcPts val="1800"/>
              </a:spcAft>
            </a:pPr>
            <a:r>
              <a:rPr lang="en-NZ" sz="2400" dirty="0"/>
              <a:t>The scheme is called the Electricity Allocation Factor</a:t>
            </a:r>
          </a:p>
          <a:p>
            <a:pPr>
              <a:spcAft>
                <a:spcPts val="1800"/>
              </a:spcAft>
            </a:pPr>
            <a:r>
              <a:rPr lang="en-NZ" sz="2400" dirty="0"/>
              <a:t>Government agreed - and since 2010 has handed out the free credits each year even though the carbon price did not go up as much as was expected =&gt; a corporate windfall at the expense of the rest of the population</a:t>
            </a:r>
          </a:p>
        </p:txBody>
      </p:sp>
      <p:sp>
        <p:nvSpPr>
          <p:cNvPr id="2" name="Footer Placeholder 1">
            <a:extLst>
              <a:ext uri="{FF2B5EF4-FFF2-40B4-BE49-F238E27FC236}">
                <a16:creationId xmlns:a16="http://schemas.microsoft.com/office/drawing/2014/main" id="{BB20DC52-8279-E4ED-072D-354D44C4D1A1}"/>
              </a:ext>
            </a:extLst>
          </p:cNvPr>
          <p:cNvSpPr>
            <a:spLocks noGrp="1"/>
          </p:cNvSpPr>
          <p:nvPr>
            <p:ph type="ftr" sz="quarter" idx="11"/>
          </p:nvPr>
        </p:nvSpPr>
        <p:spPr/>
        <p:txBody>
          <a:bodyPr/>
          <a:lstStyle/>
          <a:p>
            <a:r>
              <a:rPr lang="en-NZ"/>
              <a:t>Geoff Bertram Takaka U3A  December 9 2022</a:t>
            </a:r>
            <a:endParaRPr lang="en-US" dirty="0"/>
          </a:p>
        </p:txBody>
      </p:sp>
      <p:sp>
        <p:nvSpPr>
          <p:cNvPr id="3" name="Slide Number Placeholder 2">
            <a:extLst>
              <a:ext uri="{FF2B5EF4-FFF2-40B4-BE49-F238E27FC236}">
                <a16:creationId xmlns:a16="http://schemas.microsoft.com/office/drawing/2014/main" id="{96F2659B-316D-2906-FBBC-75ABFBE32A8E}"/>
              </a:ext>
            </a:extLst>
          </p:cNvPr>
          <p:cNvSpPr>
            <a:spLocks noGrp="1"/>
          </p:cNvSpPr>
          <p:nvPr>
            <p:ph type="sldNum" sz="quarter" idx="12"/>
          </p:nvPr>
        </p:nvSpPr>
        <p:spPr/>
        <p:txBody>
          <a:bodyPr/>
          <a:lstStyle/>
          <a:p>
            <a:fld id="{0ED95122-A112-0844-98BC-D2A9AE745818}" type="slidenum">
              <a:rPr lang="en-US" smtClean="0"/>
              <a:pPr/>
              <a:t>66</a:t>
            </a:fld>
            <a:endParaRPr lang="en-US" dirty="0"/>
          </a:p>
        </p:txBody>
      </p:sp>
    </p:spTree>
    <p:extLst>
      <p:ext uri="{BB962C8B-B14F-4D97-AF65-F5344CB8AC3E}">
        <p14:creationId xmlns:p14="http://schemas.microsoft.com/office/powerpoint/2010/main" val="1745395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0" end="0"/>
                                            </p:txEl>
                                          </p:spTgt>
                                        </p:tgtEl>
                                        <p:attrNameLst>
                                          <p:attrName>ppt_c</p:attrName>
                                        </p:attrNameLst>
                                      </p:cBhvr>
                                      <p:to>
                                        <a:schemeClr val="accent1"/>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1" end="1"/>
                                            </p:txEl>
                                          </p:spTgt>
                                        </p:tgtEl>
                                        <p:attrNameLst>
                                          <p:attrName>ppt_c</p:attrName>
                                        </p:attrNameLst>
                                      </p:cBhvr>
                                      <p:to>
                                        <a:schemeClr val="accent1"/>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2" end="2"/>
                                            </p:txEl>
                                          </p:spTgt>
                                        </p:tgtEl>
                                        <p:attrNameLst>
                                          <p:attrName>ppt_c</p:attrName>
                                        </p:attrNameLst>
                                      </p:cBhvr>
                                      <p:to>
                                        <a:schemeClr val="accent1"/>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9F98284-9D6E-A6E8-6A8D-BB29F2ECA733}"/>
              </a:ext>
            </a:extLst>
          </p:cNvPr>
          <p:cNvPicPr>
            <a:picLocks noChangeAspect="1"/>
          </p:cNvPicPr>
          <p:nvPr/>
        </p:nvPicPr>
        <p:blipFill>
          <a:blip r:embed="rId2"/>
          <a:stretch>
            <a:fillRect/>
          </a:stretch>
        </p:blipFill>
        <p:spPr>
          <a:xfrm>
            <a:off x="592988" y="906014"/>
            <a:ext cx="9001125" cy="4733925"/>
          </a:xfrm>
          <a:prstGeom prst="rect">
            <a:avLst/>
          </a:prstGeom>
        </p:spPr>
      </p:pic>
      <p:sp>
        <p:nvSpPr>
          <p:cNvPr id="2" name="Footer Placeholder 1">
            <a:extLst>
              <a:ext uri="{FF2B5EF4-FFF2-40B4-BE49-F238E27FC236}">
                <a16:creationId xmlns:a16="http://schemas.microsoft.com/office/drawing/2014/main" id="{91D23CC0-019F-2DC1-650C-B5EE27D0B21A}"/>
              </a:ext>
            </a:extLst>
          </p:cNvPr>
          <p:cNvSpPr>
            <a:spLocks noGrp="1"/>
          </p:cNvSpPr>
          <p:nvPr>
            <p:ph type="ftr" sz="quarter" idx="11"/>
          </p:nvPr>
        </p:nvSpPr>
        <p:spPr/>
        <p:txBody>
          <a:bodyPr/>
          <a:lstStyle/>
          <a:p>
            <a:r>
              <a:rPr lang="en-NZ"/>
              <a:t>Geoff Bertram Takaka U3A  December 9 2022</a:t>
            </a:r>
            <a:endParaRPr lang="en-US" dirty="0"/>
          </a:p>
        </p:txBody>
      </p:sp>
      <p:sp>
        <p:nvSpPr>
          <p:cNvPr id="3" name="Slide Number Placeholder 2">
            <a:extLst>
              <a:ext uri="{FF2B5EF4-FFF2-40B4-BE49-F238E27FC236}">
                <a16:creationId xmlns:a16="http://schemas.microsoft.com/office/drawing/2014/main" id="{BF7779D2-D208-6737-C957-D1ED6EF51C10}"/>
              </a:ext>
            </a:extLst>
          </p:cNvPr>
          <p:cNvSpPr>
            <a:spLocks noGrp="1"/>
          </p:cNvSpPr>
          <p:nvPr>
            <p:ph type="sldNum" sz="quarter" idx="12"/>
          </p:nvPr>
        </p:nvSpPr>
        <p:spPr/>
        <p:txBody>
          <a:bodyPr/>
          <a:lstStyle/>
          <a:p>
            <a:fld id="{0ED95122-A112-0844-98BC-D2A9AE745818}" type="slidenum">
              <a:rPr lang="en-US" sz="1200" b="1" smtClean="0"/>
              <a:pPr/>
              <a:t>67</a:t>
            </a:fld>
            <a:endParaRPr lang="en-US" sz="1200" b="1" dirty="0"/>
          </a:p>
        </p:txBody>
      </p:sp>
      <p:sp>
        <p:nvSpPr>
          <p:cNvPr id="12" name="TextBox 11">
            <a:extLst>
              <a:ext uri="{FF2B5EF4-FFF2-40B4-BE49-F238E27FC236}">
                <a16:creationId xmlns:a16="http://schemas.microsoft.com/office/drawing/2014/main" id="{956BE5D1-99C7-42D7-8F59-3541A6A72CCA}"/>
              </a:ext>
            </a:extLst>
          </p:cNvPr>
          <p:cNvSpPr txBox="1"/>
          <p:nvPr/>
        </p:nvSpPr>
        <p:spPr>
          <a:xfrm>
            <a:off x="4984912" y="5793640"/>
            <a:ext cx="6529753" cy="646331"/>
          </a:xfrm>
          <a:prstGeom prst="rect">
            <a:avLst/>
          </a:prstGeom>
          <a:noFill/>
        </p:spPr>
        <p:txBody>
          <a:bodyPr wrap="square" rtlCol="0">
            <a:spAutoFit/>
          </a:bodyPr>
          <a:lstStyle/>
          <a:p>
            <a:r>
              <a:rPr lang="en-NZ" sz="1200" dirty="0">
                <a:hlinkClick r:id="rId3"/>
              </a:rPr>
              <a:t>https://www.epa.govt.nz/assets/Uploads/Documents/Emissions-Trading-Scheme/Reports/Industrial-Allocations/Industrial-Allocations-Final-Decisions.xlsx</a:t>
            </a:r>
            <a:r>
              <a:rPr lang="en-NZ" sz="1200" dirty="0"/>
              <a:t> downloaded 25 August 2022.</a:t>
            </a:r>
          </a:p>
        </p:txBody>
      </p:sp>
      <p:sp>
        <p:nvSpPr>
          <p:cNvPr id="13" name="TextBox 12">
            <a:extLst>
              <a:ext uri="{FF2B5EF4-FFF2-40B4-BE49-F238E27FC236}">
                <a16:creationId xmlns:a16="http://schemas.microsoft.com/office/drawing/2014/main" id="{CEEF264B-8CEF-654C-7C44-C551674D38D4}"/>
              </a:ext>
            </a:extLst>
          </p:cNvPr>
          <p:cNvSpPr txBox="1"/>
          <p:nvPr/>
        </p:nvSpPr>
        <p:spPr>
          <a:xfrm>
            <a:off x="2319283" y="170000"/>
            <a:ext cx="6014852" cy="369332"/>
          </a:xfrm>
          <a:prstGeom prst="rect">
            <a:avLst/>
          </a:prstGeom>
          <a:noFill/>
        </p:spPr>
        <p:txBody>
          <a:bodyPr wrap="none" rtlCol="0">
            <a:spAutoFit/>
          </a:bodyPr>
          <a:lstStyle/>
          <a:p>
            <a:r>
              <a:rPr lang="en-NZ" dirty="0"/>
              <a:t>A quick rough look at who got the EAF benefits in 2020…</a:t>
            </a:r>
          </a:p>
        </p:txBody>
      </p:sp>
      <p:sp>
        <p:nvSpPr>
          <p:cNvPr id="4" name="Oval 3">
            <a:extLst>
              <a:ext uri="{FF2B5EF4-FFF2-40B4-BE49-F238E27FC236}">
                <a16:creationId xmlns:a16="http://schemas.microsoft.com/office/drawing/2014/main" id="{FC15EE65-1ECF-F243-46CB-5B2AC0BBDA11}"/>
              </a:ext>
            </a:extLst>
          </p:cNvPr>
          <p:cNvSpPr/>
          <p:nvPr/>
        </p:nvSpPr>
        <p:spPr>
          <a:xfrm>
            <a:off x="9096172" y="5376698"/>
            <a:ext cx="497941" cy="28998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5" name="TextBox 4">
            <a:extLst>
              <a:ext uri="{FF2B5EF4-FFF2-40B4-BE49-F238E27FC236}">
                <a16:creationId xmlns:a16="http://schemas.microsoft.com/office/drawing/2014/main" id="{0E5CF147-9567-86F2-5D4D-FE4C24252964}"/>
              </a:ext>
            </a:extLst>
          </p:cNvPr>
          <p:cNvSpPr txBox="1"/>
          <p:nvPr/>
        </p:nvSpPr>
        <p:spPr>
          <a:xfrm>
            <a:off x="10108689" y="4870310"/>
            <a:ext cx="1747646" cy="923330"/>
          </a:xfrm>
          <a:prstGeom prst="rect">
            <a:avLst/>
          </a:prstGeom>
          <a:solidFill>
            <a:schemeClr val="bg1"/>
          </a:solidFill>
        </p:spPr>
        <p:txBody>
          <a:bodyPr wrap="square" rtlCol="0">
            <a:spAutoFit/>
          </a:bodyPr>
          <a:lstStyle/>
          <a:p>
            <a:pPr algn="ctr"/>
            <a:r>
              <a:rPr lang="en-NZ" dirty="0"/>
              <a:t>Treble this for the current price</a:t>
            </a:r>
          </a:p>
        </p:txBody>
      </p:sp>
    </p:spTree>
    <p:extLst>
      <p:ext uri="{BB962C8B-B14F-4D97-AF65-F5344CB8AC3E}">
        <p14:creationId xmlns:p14="http://schemas.microsoft.com/office/powerpoint/2010/main" val="3301995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1886BC-27F3-DEBB-1EB5-474F58207AE8}"/>
              </a:ext>
            </a:extLst>
          </p:cNvPr>
          <p:cNvPicPr>
            <a:picLocks noChangeAspect="1"/>
          </p:cNvPicPr>
          <p:nvPr/>
        </p:nvPicPr>
        <p:blipFill>
          <a:blip r:embed="rId2"/>
          <a:stretch>
            <a:fillRect/>
          </a:stretch>
        </p:blipFill>
        <p:spPr>
          <a:xfrm>
            <a:off x="1524000" y="0"/>
            <a:ext cx="7119668" cy="5339751"/>
          </a:xfrm>
          <a:prstGeom prst="rect">
            <a:avLst/>
          </a:prstGeom>
        </p:spPr>
      </p:pic>
      <p:sp>
        <p:nvSpPr>
          <p:cNvPr id="3" name="Footer Placeholder 2">
            <a:extLst>
              <a:ext uri="{FF2B5EF4-FFF2-40B4-BE49-F238E27FC236}">
                <a16:creationId xmlns:a16="http://schemas.microsoft.com/office/drawing/2014/main" id="{7F074F24-3382-0F98-8013-6EDBAB60CB28}"/>
              </a:ext>
            </a:extLst>
          </p:cNvPr>
          <p:cNvSpPr>
            <a:spLocks noGrp="1"/>
          </p:cNvSpPr>
          <p:nvPr>
            <p:ph type="ftr" sz="quarter" idx="11"/>
          </p:nvPr>
        </p:nvSpPr>
        <p:spPr/>
        <p:txBody>
          <a:bodyPr/>
          <a:lstStyle/>
          <a:p>
            <a:r>
              <a:rPr lang="en-NZ"/>
              <a:t>Geoff Bertram Takaka U3A  December 9 2022</a:t>
            </a:r>
            <a:endParaRPr lang="en-US"/>
          </a:p>
        </p:txBody>
      </p:sp>
      <p:sp>
        <p:nvSpPr>
          <p:cNvPr id="4" name="Slide Number Placeholder 3">
            <a:extLst>
              <a:ext uri="{FF2B5EF4-FFF2-40B4-BE49-F238E27FC236}">
                <a16:creationId xmlns:a16="http://schemas.microsoft.com/office/drawing/2014/main" id="{E3436393-EB2B-0972-EBFB-3E6AA33850C6}"/>
              </a:ext>
            </a:extLst>
          </p:cNvPr>
          <p:cNvSpPr>
            <a:spLocks noGrp="1"/>
          </p:cNvSpPr>
          <p:nvPr>
            <p:ph type="sldNum" sz="quarter" idx="12"/>
          </p:nvPr>
        </p:nvSpPr>
        <p:spPr/>
        <p:txBody>
          <a:bodyPr/>
          <a:lstStyle/>
          <a:p>
            <a:fld id="{0ED95122-A112-0844-98BC-D2A9AE745818}" type="slidenum">
              <a:rPr lang="en-US" sz="1200" b="1" smtClean="0"/>
              <a:t>68</a:t>
            </a:fld>
            <a:endParaRPr lang="en-US" sz="1200" b="1" dirty="0"/>
          </a:p>
        </p:txBody>
      </p:sp>
      <p:sp>
        <p:nvSpPr>
          <p:cNvPr id="7" name="TextBox 6">
            <a:extLst>
              <a:ext uri="{FF2B5EF4-FFF2-40B4-BE49-F238E27FC236}">
                <a16:creationId xmlns:a16="http://schemas.microsoft.com/office/drawing/2014/main" id="{4CE2BDCC-F2F3-BFA2-3941-679789746CC4}"/>
              </a:ext>
            </a:extLst>
          </p:cNvPr>
          <p:cNvSpPr txBox="1"/>
          <p:nvPr/>
        </p:nvSpPr>
        <p:spPr>
          <a:xfrm>
            <a:off x="3833447" y="5240217"/>
            <a:ext cx="6224954" cy="523220"/>
          </a:xfrm>
          <a:prstGeom prst="rect">
            <a:avLst/>
          </a:prstGeom>
          <a:noFill/>
        </p:spPr>
        <p:txBody>
          <a:bodyPr wrap="square" rtlCol="0">
            <a:spAutoFit/>
          </a:bodyPr>
          <a:lstStyle/>
          <a:p>
            <a:r>
              <a:rPr lang="en-NZ" sz="1400" i="1" dirty="0">
                <a:solidFill>
                  <a:srgbClr val="0070C0"/>
                </a:solidFill>
                <a:hlinkClick r:id="rId3">
                  <a:extLst>
                    <a:ext uri="{A12FA001-AC4F-418D-AE19-62706E023703}">
                      <ahyp:hlinkClr xmlns:ahyp="http://schemas.microsoft.com/office/drawing/2018/hyperlinkcolor" val="tx"/>
                    </a:ext>
                  </a:extLst>
                </a:hlinkClick>
              </a:rPr>
              <a:t>https://en.wikipedia.org/wiki/New_Zealand_Emissions_Trading_Scheme#/media/File:NZU-NZ-emission-unit-720by540.svg</a:t>
            </a:r>
            <a:r>
              <a:rPr lang="en-NZ" sz="1400" i="1" dirty="0">
                <a:solidFill>
                  <a:srgbClr val="0070C0"/>
                </a:solidFill>
              </a:rPr>
              <a:t> </a:t>
            </a:r>
            <a:r>
              <a:rPr lang="en-NZ" sz="1400" dirty="0"/>
              <a:t>at 7 December 2022</a:t>
            </a:r>
          </a:p>
        </p:txBody>
      </p:sp>
      <p:sp>
        <p:nvSpPr>
          <p:cNvPr id="8" name="TextBox 7">
            <a:extLst>
              <a:ext uri="{FF2B5EF4-FFF2-40B4-BE49-F238E27FC236}">
                <a16:creationId xmlns:a16="http://schemas.microsoft.com/office/drawing/2014/main" id="{3B701F24-6E97-2C1D-4305-7B735082164E}"/>
              </a:ext>
            </a:extLst>
          </p:cNvPr>
          <p:cNvSpPr txBox="1"/>
          <p:nvPr/>
        </p:nvSpPr>
        <p:spPr>
          <a:xfrm>
            <a:off x="2727497" y="2308922"/>
            <a:ext cx="1031630" cy="923330"/>
          </a:xfrm>
          <a:prstGeom prst="rect">
            <a:avLst/>
          </a:prstGeom>
          <a:noFill/>
        </p:spPr>
        <p:txBody>
          <a:bodyPr wrap="square" rtlCol="0">
            <a:spAutoFit/>
          </a:bodyPr>
          <a:lstStyle/>
          <a:p>
            <a:pPr algn="ctr"/>
            <a:r>
              <a:rPr lang="en-NZ" dirty="0"/>
              <a:t>Imports of junk units</a:t>
            </a:r>
          </a:p>
        </p:txBody>
      </p:sp>
      <p:cxnSp>
        <p:nvCxnSpPr>
          <p:cNvPr id="10" name="Straight Arrow Connector 9">
            <a:extLst>
              <a:ext uri="{FF2B5EF4-FFF2-40B4-BE49-F238E27FC236}">
                <a16:creationId xmlns:a16="http://schemas.microsoft.com/office/drawing/2014/main" id="{C339B4D4-1A22-9E63-8F8B-69C27A7BEF90}"/>
              </a:ext>
            </a:extLst>
          </p:cNvPr>
          <p:cNvCxnSpPr>
            <a:cxnSpLocks/>
          </p:cNvCxnSpPr>
          <p:nvPr/>
        </p:nvCxnSpPr>
        <p:spPr>
          <a:xfrm>
            <a:off x="3243312" y="3232252"/>
            <a:ext cx="0" cy="826477"/>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96255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A4AE5B97-9CB6-4773-9404-E91F8C1BAC40}" type="slidenum">
              <a:rPr lang="en-US"/>
              <a:pPr/>
              <a:t>69</a:t>
            </a:fld>
            <a:endParaRPr lang="en-US"/>
          </a:p>
        </p:txBody>
      </p:sp>
      <p:sp>
        <p:nvSpPr>
          <p:cNvPr id="51202" name="Rectangle 2"/>
          <p:cNvSpPr>
            <a:spLocks noGrp="1" noChangeArrowheads="1"/>
          </p:cNvSpPr>
          <p:nvPr>
            <p:ph type="title"/>
          </p:nvPr>
        </p:nvSpPr>
        <p:spPr>
          <a:xfrm>
            <a:off x="1055515" y="2221203"/>
            <a:ext cx="8218487" cy="3298825"/>
          </a:xfrm>
        </p:spPr>
        <p:txBody>
          <a:bodyPr/>
          <a:lstStyle/>
          <a:p>
            <a:pPr algn="ctr"/>
            <a:r>
              <a:rPr lang="en-US" dirty="0">
                <a:latin typeface="Times New Roman" pitchFamily="18" charset="0"/>
              </a:rPr>
              <a:t>Economics of emissions reduction</a:t>
            </a:r>
          </a:p>
        </p:txBody>
      </p:sp>
      <p:sp>
        <p:nvSpPr>
          <p:cNvPr id="2" name="Footer Placeholder 1">
            <a:extLst>
              <a:ext uri="{FF2B5EF4-FFF2-40B4-BE49-F238E27FC236}">
                <a16:creationId xmlns:a16="http://schemas.microsoft.com/office/drawing/2014/main" id="{469BBA6E-3F24-014F-B556-CB4B6EC824A2}"/>
              </a:ext>
            </a:extLst>
          </p:cNvPr>
          <p:cNvSpPr>
            <a:spLocks noGrp="1"/>
          </p:cNvSpPr>
          <p:nvPr>
            <p:ph type="ftr" sz="quarter" idx="11"/>
          </p:nvPr>
        </p:nvSpPr>
        <p:spPr/>
        <p:txBody>
          <a:bodyPr/>
          <a:lstStyle/>
          <a:p>
            <a:r>
              <a:rPr lang="en-US"/>
              <a:t>Geoff Bertram Takaka U3A  December 9 2022</a:t>
            </a:r>
            <a:endParaRPr lang="en-US" dirty="0"/>
          </a:p>
        </p:txBody>
      </p:sp>
    </p:spTree>
    <p:extLst>
      <p:ext uri="{BB962C8B-B14F-4D97-AF65-F5344CB8AC3E}">
        <p14:creationId xmlns:p14="http://schemas.microsoft.com/office/powerpoint/2010/main" val="14766830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1548607" y="112712"/>
            <a:ext cx="822960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2800" dirty="0">
                <a:solidFill>
                  <a:schemeClr val="tx2"/>
                </a:solidFill>
                <a:latin typeface="Calibri" panose="020F0502020204030204" pitchFamily="34" charset="0"/>
                <a:cs typeface="Calibri" panose="020F0502020204030204" pitchFamily="34" charset="0"/>
              </a:rPr>
              <a:t>The “carbon market”</a:t>
            </a:r>
          </a:p>
        </p:txBody>
      </p:sp>
      <p:sp>
        <p:nvSpPr>
          <p:cNvPr id="15363" name="Line 3"/>
          <p:cNvSpPr>
            <a:spLocks noChangeShapeType="1"/>
          </p:cNvSpPr>
          <p:nvPr/>
        </p:nvSpPr>
        <p:spPr bwMode="auto">
          <a:xfrm>
            <a:off x="3000375" y="1196976"/>
            <a:ext cx="0" cy="47529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5364" name="Line 4"/>
          <p:cNvSpPr>
            <a:spLocks noChangeShapeType="1"/>
          </p:cNvSpPr>
          <p:nvPr/>
        </p:nvSpPr>
        <p:spPr bwMode="auto">
          <a:xfrm>
            <a:off x="3000376" y="5949950"/>
            <a:ext cx="633571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5365" name="Text Box 5"/>
          <p:cNvSpPr txBox="1">
            <a:spLocks noChangeArrowheads="1"/>
          </p:cNvSpPr>
          <p:nvPr/>
        </p:nvSpPr>
        <p:spPr bwMode="auto">
          <a:xfrm rot="16200000">
            <a:off x="1637507" y="1751807"/>
            <a:ext cx="2089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 New Roman" pitchFamily="18" charset="0"/>
              </a:rPr>
              <a:t>$ per tonne of CO</a:t>
            </a:r>
            <a:r>
              <a:rPr lang="en-US" baseline="-25000">
                <a:latin typeface="Times New Roman" pitchFamily="18" charset="0"/>
              </a:rPr>
              <a:t>2</a:t>
            </a:r>
            <a:r>
              <a:rPr lang="en-US">
                <a:latin typeface="Times New Roman" pitchFamily="18" charset="0"/>
              </a:rPr>
              <a:t>-e</a:t>
            </a:r>
          </a:p>
        </p:txBody>
      </p:sp>
      <p:sp>
        <p:nvSpPr>
          <p:cNvPr id="15366" name="Line 6"/>
          <p:cNvSpPr>
            <a:spLocks noChangeShapeType="1"/>
          </p:cNvSpPr>
          <p:nvPr/>
        </p:nvSpPr>
        <p:spPr bwMode="auto">
          <a:xfrm>
            <a:off x="2987676" y="1477964"/>
            <a:ext cx="5629275" cy="4471987"/>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5367" name="Text Box 7"/>
          <p:cNvSpPr txBox="1">
            <a:spLocks noChangeArrowheads="1"/>
          </p:cNvSpPr>
          <p:nvPr/>
        </p:nvSpPr>
        <p:spPr bwMode="auto">
          <a:xfrm>
            <a:off x="2690813" y="5897563"/>
            <a:ext cx="34657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O</a:t>
            </a:r>
          </a:p>
        </p:txBody>
      </p:sp>
      <p:sp>
        <p:nvSpPr>
          <p:cNvPr id="15368" name="Text Box 8"/>
          <p:cNvSpPr txBox="1">
            <a:spLocks noChangeArrowheads="1"/>
          </p:cNvSpPr>
          <p:nvPr/>
        </p:nvSpPr>
        <p:spPr bwMode="auto">
          <a:xfrm>
            <a:off x="8451850" y="5969001"/>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N</a:t>
            </a:r>
          </a:p>
        </p:txBody>
      </p:sp>
      <p:sp>
        <p:nvSpPr>
          <p:cNvPr id="15369" name="Text Box 9"/>
          <p:cNvSpPr txBox="1">
            <a:spLocks noChangeArrowheads="1"/>
          </p:cNvSpPr>
          <p:nvPr/>
        </p:nvSpPr>
        <p:spPr bwMode="auto">
          <a:xfrm>
            <a:off x="7535863" y="3717926"/>
            <a:ext cx="22942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latin typeface="Times New Roman" pitchFamily="18" charset="0"/>
              </a:rPr>
              <a:t>Unregulated emissions</a:t>
            </a:r>
          </a:p>
        </p:txBody>
      </p:sp>
      <p:sp>
        <p:nvSpPr>
          <p:cNvPr id="15370" name="Line 10"/>
          <p:cNvSpPr>
            <a:spLocks noChangeShapeType="1"/>
          </p:cNvSpPr>
          <p:nvPr/>
        </p:nvSpPr>
        <p:spPr bwMode="auto">
          <a:xfrm>
            <a:off x="8472488" y="4076700"/>
            <a:ext cx="144462" cy="1873250"/>
          </a:xfrm>
          <a:prstGeom prst="line">
            <a:avLst/>
          </a:prstGeom>
          <a:noFill/>
          <a:ln w="952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5371" name="Line 11"/>
          <p:cNvSpPr>
            <a:spLocks noChangeShapeType="1"/>
          </p:cNvSpPr>
          <p:nvPr/>
        </p:nvSpPr>
        <p:spPr bwMode="auto">
          <a:xfrm flipH="1">
            <a:off x="5159376" y="2060576"/>
            <a:ext cx="1008063" cy="1008063"/>
          </a:xfrm>
          <a:prstGeom prst="line">
            <a:avLst/>
          </a:prstGeom>
          <a:noFill/>
          <a:ln w="952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5372" name="Text Box 12"/>
          <p:cNvSpPr txBox="1">
            <a:spLocks noChangeArrowheads="1"/>
          </p:cNvSpPr>
          <p:nvPr/>
        </p:nvSpPr>
        <p:spPr bwMode="auto">
          <a:xfrm>
            <a:off x="4511676" y="1412875"/>
            <a:ext cx="45370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t>Demand for emissions = Marginal Product of Emissions = Marginal Abatement Cost</a:t>
            </a:r>
          </a:p>
        </p:txBody>
      </p:sp>
      <p:sp>
        <p:nvSpPr>
          <p:cNvPr id="15373" name="Text Box 13"/>
          <p:cNvSpPr txBox="1">
            <a:spLocks noChangeArrowheads="1"/>
          </p:cNvSpPr>
          <p:nvPr/>
        </p:nvSpPr>
        <p:spPr bwMode="auto">
          <a:xfrm>
            <a:off x="9163050" y="5734051"/>
            <a:ext cx="150495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 New Roman" pitchFamily="18" charset="0"/>
              </a:rPr>
              <a:t>Emissions, Mt</a:t>
            </a:r>
          </a:p>
        </p:txBody>
      </p:sp>
      <p:sp>
        <p:nvSpPr>
          <p:cNvPr id="2" name="Footer Placeholder 1">
            <a:extLst>
              <a:ext uri="{FF2B5EF4-FFF2-40B4-BE49-F238E27FC236}">
                <a16:creationId xmlns:a16="http://schemas.microsoft.com/office/drawing/2014/main" id="{79E38391-A071-2B51-B6C0-C10F7825FC4C}"/>
              </a:ext>
            </a:extLst>
          </p:cNvPr>
          <p:cNvSpPr>
            <a:spLocks noGrp="1"/>
          </p:cNvSpPr>
          <p:nvPr>
            <p:ph type="ftr" sz="quarter" idx="11"/>
          </p:nvPr>
        </p:nvSpPr>
        <p:spPr/>
        <p:txBody>
          <a:bodyPr/>
          <a:lstStyle/>
          <a:p>
            <a:r>
              <a:rPr lang="en-US"/>
              <a:t>Geoff Bertram Takaka U3A  December 9 2022</a:t>
            </a:r>
            <a:endParaRPr lang="en-US" dirty="0"/>
          </a:p>
        </p:txBody>
      </p:sp>
      <p:sp>
        <p:nvSpPr>
          <p:cNvPr id="3" name="Slide Number Placeholder 2">
            <a:extLst>
              <a:ext uri="{FF2B5EF4-FFF2-40B4-BE49-F238E27FC236}">
                <a16:creationId xmlns:a16="http://schemas.microsoft.com/office/drawing/2014/main" id="{FB4D3F97-FFB4-0958-0473-42A05392A716}"/>
              </a:ext>
            </a:extLst>
          </p:cNvPr>
          <p:cNvSpPr>
            <a:spLocks noGrp="1"/>
          </p:cNvSpPr>
          <p:nvPr>
            <p:ph type="sldNum" sz="quarter" idx="12"/>
          </p:nvPr>
        </p:nvSpPr>
        <p:spPr>
          <a:xfrm>
            <a:off x="11292265" y="6266895"/>
            <a:ext cx="683339" cy="365125"/>
          </a:xfrm>
        </p:spPr>
        <p:txBody>
          <a:bodyPr/>
          <a:lstStyle/>
          <a:p>
            <a:fld id="{D57F1E4F-1CFF-5643-939E-217C01CDF565}" type="slidenum">
              <a:rPr lang="en-US" sz="1200" b="1" smtClean="0"/>
              <a:pPr/>
              <a:t>70</a:t>
            </a:fld>
            <a:endParaRPr lang="en-US" sz="1200" b="1" dirty="0"/>
          </a:p>
        </p:txBody>
      </p:sp>
    </p:spTree>
    <p:extLst>
      <p:ext uri="{BB962C8B-B14F-4D97-AF65-F5344CB8AC3E}">
        <p14:creationId xmlns:p14="http://schemas.microsoft.com/office/powerpoint/2010/main" val="25362151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447675" y="64296"/>
            <a:ext cx="9144000" cy="836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2400" dirty="0">
                <a:solidFill>
                  <a:schemeClr val="tx2"/>
                </a:solidFill>
                <a:latin typeface="Calibri" panose="020F0502020204030204" pitchFamily="34" charset="0"/>
                <a:cs typeface="Calibri" panose="020F0502020204030204" pitchFamily="34" charset="0"/>
              </a:rPr>
              <a:t>If the price of emissions rises to P</a:t>
            </a:r>
            <a:r>
              <a:rPr lang="en-US" sz="2400" baseline="-25000" dirty="0">
                <a:solidFill>
                  <a:schemeClr val="tx2"/>
                </a:solidFill>
                <a:latin typeface="Calibri" panose="020F0502020204030204" pitchFamily="34" charset="0"/>
                <a:cs typeface="Calibri" panose="020F0502020204030204" pitchFamily="34" charset="0"/>
              </a:rPr>
              <a:t>e</a:t>
            </a:r>
            <a:r>
              <a:rPr lang="en-US" sz="2400" dirty="0">
                <a:solidFill>
                  <a:schemeClr val="tx2"/>
                </a:solidFill>
                <a:latin typeface="Calibri" panose="020F0502020204030204" pitchFamily="34" charset="0"/>
                <a:cs typeface="Calibri" panose="020F0502020204030204" pitchFamily="34" charset="0"/>
              </a:rPr>
              <a:t> then the quantity falls to OM and the emissions reduction (“abatement” or “mitigation”) is MN</a:t>
            </a:r>
          </a:p>
        </p:txBody>
      </p:sp>
      <p:sp>
        <p:nvSpPr>
          <p:cNvPr id="16387" name="Line 3"/>
          <p:cNvSpPr>
            <a:spLocks noChangeShapeType="1"/>
          </p:cNvSpPr>
          <p:nvPr/>
        </p:nvSpPr>
        <p:spPr bwMode="auto">
          <a:xfrm>
            <a:off x="3000375" y="1196976"/>
            <a:ext cx="0" cy="47529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6388" name="Line 4"/>
          <p:cNvSpPr>
            <a:spLocks noChangeShapeType="1"/>
          </p:cNvSpPr>
          <p:nvPr/>
        </p:nvSpPr>
        <p:spPr bwMode="auto">
          <a:xfrm>
            <a:off x="3000376" y="5949950"/>
            <a:ext cx="633571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6389" name="Text Box 5"/>
          <p:cNvSpPr txBox="1">
            <a:spLocks noChangeArrowheads="1"/>
          </p:cNvSpPr>
          <p:nvPr/>
        </p:nvSpPr>
        <p:spPr bwMode="auto">
          <a:xfrm rot="16200000">
            <a:off x="1637507" y="1751807"/>
            <a:ext cx="2089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 New Roman" pitchFamily="18" charset="0"/>
              </a:rPr>
              <a:t>$ per tonne of CO</a:t>
            </a:r>
            <a:r>
              <a:rPr lang="en-US" baseline="-25000">
                <a:latin typeface="Times New Roman" pitchFamily="18" charset="0"/>
              </a:rPr>
              <a:t>2</a:t>
            </a:r>
            <a:r>
              <a:rPr lang="en-US">
                <a:latin typeface="Times New Roman" pitchFamily="18" charset="0"/>
              </a:rPr>
              <a:t>-e</a:t>
            </a:r>
          </a:p>
        </p:txBody>
      </p:sp>
      <p:sp>
        <p:nvSpPr>
          <p:cNvPr id="16390" name="Line 6"/>
          <p:cNvSpPr>
            <a:spLocks noChangeShapeType="1"/>
          </p:cNvSpPr>
          <p:nvPr/>
        </p:nvSpPr>
        <p:spPr bwMode="auto">
          <a:xfrm>
            <a:off x="2987676" y="1477964"/>
            <a:ext cx="5629275" cy="4471987"/>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6391" name="Text Box 7"/>
          <p:cNvSpPr txBox="1">
            <a:spLocks noChangeArrowheads="1"/>
          </p:cNvSpPr>
          <p:nvPr/>
        </p:nvSpPr>
        <p:spPr bwMode="auto">
          <a:xfrm>
            <a:off x="2690813" y="5897563"/>
            <a:ext cx="34657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O</a:t>
            </a:r>
          </a:p>
        </p:txBody>
      </p:sp>
      <p:sp>
        <p:nvSpPr>
          <p:cNvPr id="16392" name="Text Box 8"/>
          <p:cNvSpPr txBox="1">
            <a:spLocks noChangeArrowheads="1"/>
          </p:cNvSpPr>
          <p:nvPr/>
        </p:nvSpPr>
        <p:spPr bwMode="auto">
          <a:xfrm>
            <a:off x="8451850" y="5969001"/>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N</a:t>
            </a:r>
          </a:p>
        </p:txBody>
      </p:sp>
      <p:sp>
        <p:nvSpPr>
          <p:cNvPr id="16393" name="Text Box 9"/>
          <p:cNvSpPr txBox="1">
            <a:spLocks noChangeArrowheads="1"/>
          </p:cNvSpPr>
          <p:nvPr/>
        </p:nvSpPr>
        <p:spPr bwMode="auto">
          <a:xfrm>
            <a:off x="7535863" y="3717926"/>
            <a:ext cx="22942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latin typeface="Times New Roman" pitchFamily="18" charset="0"/>
              </a:rPr>
              <a:t>Unregulated emissions</a:t>
            </a:r>
          </a:p>
        </p:txBody>
      </p:sp>
      <p:sp>
        <p:nvSpPr>
          <p:cNvPr id="16394" name="Line 10"/>
          <p:cNvSpPr>
            <a:spLocks noChangeShapeType="1"/>
          </p:cNvSpPr>
          <p:nvPr/>
        </p:nvSpPr>
        <p:spPr bwMode="auto">
          <a:xfrm>
            <a:off x="8472488" y="4076700"/>
            <a:ext cx="144462" cy="1873250"/>
          </a:xfrm>
          <a:prstGeom prst="line">
            <a:avLst/>
          </a:prstGeom>
          <a:noFill/>
          <a:ln w="952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6395" name="Text Box 11"/>
          <p:cNvSpPr txBox="1">
            <a:spLocks noChangeArrowheads="1"/>
          </p:cNvSpPr>
          <p:nvPr/>
        </p:nvSpPr>
        <p:spPr bwMode="auto">
          <a:xfrm>
            <a:off x="4295775" y="1700213"/>
            <a:ext cx="52959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Demand for emissions = Marginal Abatement Cost</a:t>
            </a:r>
          </a:p>
        </p:txBody>
      </p:sp>
      <p:sp>
        <p:nvSpPr>
          <p:cNvPr id="16396" name="Line 12"/>
          <p:cNvSpPr>
            <a:spLocks noChangeShapeType="1"/>
          </p:cNvSpPr>
          <p:nvPr/>
        </p:nvSpPr>
        <p:spPr bwMode="auto">
          <a:xfrm flipH="1">
            <a:off x="5159376" y="2060576"/>
            <a:ext cx="1008063" cy="1008063"/>
          </a:xfrm>
          <a:prstGeom prst="line">
            <a:avLst/>
          </a:prstGeom>
          <a:noFill/>
          <a:ln w="952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6397" name="Line 13"/>
          <p:cNvSpPr>
            <a:spLocks noChangeShapeType="1"/>
          </p:cNvSpPr>
          <p:nvPr/>
        </p:nvSpPr>
        <p:spPr bwMode="auto">
          <a:xfrm>
            <a:off x="3000376" y="3789363"/>
            <a:ext cx="2879725"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6398" name="Line 14"/>
          <p:cNvSpPr>
            <a:spLocks noChangeShapeType="1"/>
          </p:cNvSpPr>
          <p:nvPr/>
        </p:nvSpPr>
        <p:spPr bwMode="auto">
          <a:xfrm>
            <a:off x="5880100" y="3789364"/>
            <a:ext cx="0" cy="216058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6399" name="Text Box 15"/>
          <p:cNvSpPr txBox="1">
            <a:spLocks noChangeArrowheads="1"/>
          </p:cNvSpPr>
          <p:nvPr/>
        </p:nvSpPr>
        <p:spPr bwMode="auto">
          <a:xfrm>
            <a:off x="5711825" y="5956300"/>
            <a:ext cx="3561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M</a:t>
            </a:r>
          </a:p>
        </p:txBody>
      </p:sp>
      <p:sp>
        <p:nvSpPr>
          <p:cNvPr id="16400" name="Text Box 16"/>
          <p:cNvSpPr txBox="1">
            <a:spLocks noChangeArrowheads="1"/>
          </p:cNvSpPr>
          <p:nvPr/>
        </p:nvSpPr>
        <p:spPr bwMode="auto">
          <a:xfrm>
            <a:off x="2495550" y="3573463"/>
            <a:ext cx="647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b="1"/>
              <a:t>P</a:t>
            </a:r>
            <a:r>
              <a:rPr lang="en-US" sz="2400" b="1" baseline="-25000"/>
              <a:t>e</a:t>
            </a:r>
            <a:endParaRPr lang="en-US" sz="2400" b="1"/>
          </a:p>
        </p:txBody>
      </p:sp>
      <p:sp>
        <p:nvSpPr>
          <p:cNvPr id="16401" name="Text Box 17"/>
          <p:cNvSpPr txBox="1">
            <a:spLocks noChangeArrowheads="1"/>
          </p:cNvSpPr>
          <p:nvPr/>
        </p:nvSpPr>
        <p:spPr bwMode="auto">
          <a:xfrm>
            <a:off x="9163050" y="5734051"/>
            <a:ext cx="150495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 New Roman" pitchFamily="18" charset="0"/>
              </a:rPr>
              <a:t>Emissions, Mt</a:t>
            </a:r>
          </a:p>
        </p:txBody>
      </p:sp>
      <p:sp>
        <p:nvSpPr>
          <p:cNvPr id="2" name="TextBox 1">
            <a:extLst>
              <a:ext uri="{FF2B5EF4-FFF2-40B4-BE49-F238E27FC236}">
                <a16:creationId xmlns:a16="http://schemas.microsoft.com/office/drawing/2014/main" id="{4875B574-A42C-4337-A4ED-32B5AA63EFB1}"/>
              </a:ext>
            </a:extLst>
          </p:cNvPr>
          <p:cNvSpPr txBox="1"/>
          <p:nvPr/>
        </p:nvSpPr>
        <p:spPr>
          <a:xfrm>
            <a:off x="5902010" y="2610407"/>
            <a:ext cx="3584892" cy="369332"/>
          </a:xfrm>
          <a:prstGeom prst="rect">
            <a:avLst/>
          </a:prstGeom>
          <a:noFill/>
        </p:spPr>
        <p:txBody>
          <a:bodyPr wrap="none" rtlCol="0">
            <a:spAutoFit/>
          </a:bodyPr>
          <a:lstStyle/>
          <a:p>
            <a:r>
              <a:rPr lang="en-US" dirty="0"/>
              <a:t>Regulated emissions quantity OM</a:t>
            </a:r>
            <a:endParaRPr lang="en-NZ" dirty="0"/>
          </a:p>
        </p:txBody>
      </p:sp>
      <p:cxnSp>
        <p:nvCxnSpPr>
          <p:cNvPr id="4" name="Straight Arrow Connector 3">
            <a:extLst>
              <a:ext uri="{FF2B5EF4-FFF2-40B4-BE49-F238E27FC236}">
                <a16:creationId xmlns:a16="http://schemas.microsoft.com/office/drawing/2014/main" id="{056EC7E9-F7D3-47E5-997F-9836140551C5}"/>
              </a:ext>
            </a:extLst>
          </p:cNvPr>
          <p:cNvCxnSpPr/>
          <p:nvPr/>
        </p:nvCxnSpPr>
        <p:spPr>
          <a:xfrm flipH="1">
            <a:off x="5889919" y="2979739"/>
            <a:ext cx="1207636" cy="77180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D60C3334-245E-625B-D5A8-9F03E07DB28B}"/>
              </a:ext>
            </a:extLst>
          </p:cNvPr>
          <p:cNvSpPr>
            <a:spLocks noGrp="1"/>
          </p:cNvSpPr>
          <p:nvPr>
            <p:ph type="ftr" sz="quarter" idx="11"/>
          </p:nvPr>
        </p:nvSpPr>
        <p:spPr/>
        <p:txBody>
          <a:bodyPr/>
          <a:lstStyle/>
          <a:p>
            <a:r>
              <a:rPr lang="en-US"/>
              <a:t>Geoff Bertram Takaka U3A  December 9 2022</a:t>
            </a:r>
            <a:endParaRPr lang="en-US" dirty="0"/>
          </a:p>
        </p:txBody>
      </p:sp>
      <p:sp>
        <p:nvSpPr>
          <p:cNvPr id="5" name="Slide Number Placeholder 4">
            <a:extLst>
              <a:ext uri="{FF2B5EF4-FFF2-40B4-BE49-F238E27FC236}">
                <a16:creationId xmlns:a16="http://schemas.microsoft.com/office/drawing/2014/main" id="{B51B92AA-6E07-4A2F-A179-3FB62500F82D}"/>
              </a:ext>
            </a:extLst>
          </p:cNvPr>
          <p:cNvSpPr>
            <a:spLocks noGrp="1"/>
          </p:cNvSpPr>
          <p:nvPr>
            <p:ph type="sldNum" sz="quarter" idx="12"/>
          </p:nvPr>
        </p:nvSpPr>
        <p:spPr>
          <a:xfrm>
            <a:off x="11332022" y="6362314"/>
            <a:ext cx="683339" cy="365125"/>
          </a:xfrm>
        </p:spPr>
        <p:txBody>
          <a:bodyPr/>
          <a:lstStyle/>
          <a:p>
            <a:fld id="{D57F1E4F-1CFF-5643-939E-217C01CDF565}" type="slidenum">
              <a:rPr lang="en-US" sz="1200" b="1" smtClean="0"/>
              <a:pPr/>
              <a:t>71</a:t>
            </a:fld>
            <a:endParaRPr lang="en-US" sz="1200" b="1" dirty="0"/>
          </a:p>
        </p:txBody>
      </p:sp>
    </p:spTree>
    <p:extLst>
      <p:ext uri="{BB962C8B-B14F-4D97-AF65-F5344CB8AC3E}">
        <p14:creationId xmlns:p14="http://schemas.microsoft.com/office/powerpoint/2010/main" val="20831153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3000376" y="3789364"/>
            <a:ext cx="2879725" cy="2160587"/>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ctr"/>
            <a:r>
              <a:rPr lang="en-US"/>
              <a:t>Revenue to Government</a:t>
            </a:r>
          </a:p>
        </p:txBody>
      </p:sp>
      <p:sp>
        <p:nvSpPr>
          <p:cNvPr id="17411" name="Rectangle 3"/>
          <p:cNvSpPr>
            <a:spLocks noChangeArrowheads="1"/>
          </p:cNvSpPr>
          <p:nvPr/>
        </p:nvSpPr>
        <p:spPr bwMode="auto">
          <a:xfrm>
            <a:off x="393700" y="-51289"/>
            <a:ext cx="9144000" cy="836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2400" dirty="0">
                <a:solidFill>
                  <a:schemeClr val="tx2"/>
                </a:solidFill>
                <a:latin typeface="Calibri" panose="020F0502020204030204" pitchFamily="34" charset="0"/>
                <a:cs typeface="Calibri" panose="020F0502020204030204" pitchFamily="34" charset="0"/>
              </a:rPr>
              <a:t>One way of doing it: a carbon tax of P</a:t>
            </a:r>
            <a:r>
              <a:rPr lang="en-US" sz="2800" baseline="-25000" dirty="0">
                <a:solidFill>
                  <a:schemeClr val="tx2"/>
                </a:solidFill>
                <a:latin typeface="Calibri" panose="020F0502020204030204" pitchFamily="34" charset="0"/>
                <a:cs typeface="Calibri" panose="020F0502020204030204" pitchFamily="34" charset="0"/>
              </a:rPr>
              <a:t>e</a:t>
            </a:r>
            <a:r>
              <a:rPr lang="en-US" sz="2400" dirty="0">
                <a:solidFill>
                  <a:schemeClr val="tx2"/>
                </a:solidFill>
                <a:latin typeface="Calibri" panose="020F0502020204030204" pitchFamily="34" charset="0"/>
                <a:cs typeface="Calibri" panose="020F0502020204030204" pitchFamily="34" charset="0"/>
              </a:rPr>
              <a:t> would lead to MN of abatement</a:t>
            </a:r>
          </a:p>
        </p:txBody>
      </p:sp>
      <p:sp>
        <p:nvSpPr>
          <p:cNvPr id="17412" name="Line 4"/>
          <p:cNvSpPr>
            <a:spLocks noChangeShapeType="1"/>
          </p:cNvSpPr>
          <p:nvPr/>
        </p:nvSpPr>
        <p:spPr bwMode="auto">
          <a:xfrm>
            <a:off x="3000375" y="1196976"/>
            <a:ext cx="0" cy="47529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7413" name="Line 5"/>
          <p:cNvSpPr>
            <a:spLocks noChangeShapeType="1"/>
          </p:cNvSpPr>
          <p:nvPr/>
        </p:nvSpPr>
        <p:spPr bwMode="auto">
          <a:xfrm>
            <a:off x="3000376" y="5949950"/>
            <a:ext cx="633571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7414" name="Text Box 6"/>
          <p:cNvSpPr txBox="1">
            <a:spLocks noChangeArrowheads="1"/>
          </p:cNvSpPr>
          <p:nvPr/>
        </p:nvSpPr>
        <p:spPr bwMode="auto">
          <a:xfrm rot="16200000">
            <a:off x="1637507" y="1751807"/>
            <a:ext cx="2089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 New Roman" pitchFamily="18" charset="0"/>
              </a:rPr>
              <a:t>$ per tonne of CO</a:t>
            </a:r>
            <a:r>
              <a:rPr lang="en-US" baseline="-25000">
                <a:latin typeface="Times New Roman" pitchFamily="18" charset="0"/>
              </a:rPr>
              <a:t>2</a:t>
            </a:r>
            <a:r>
              <a:rPr lang="en-US">
                <a:latin typeface="Times New Roman" pitchFamily="18" charset="0"/>
              </a:rPr>
              <a:t>-e</a:t>
            </a:r>
          </a:p>
        </p:txBody>
      </p:sp>
      <p:sp>
        <p:nvSpPr>
          <p:cNvPr id="17415" name="Line 7"/>
          <p:cNvSpPr>
            <a:spLocks noChangeShapeType="1"/>
          </p:cNvSpPr>
          <p:nvPr/>
        </p:nvSpPr>
        <p:spPr bwMode="auto">
          <a:xfrm>
            <a:off x="2987676" y="1477964"/>
            <a:ext cx="5629275" cy="4471987"/>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7416" name="Text Box 8"/>
          <p:cNvSpPr txBox="1">
            <a:spLocks noChangeArrowheads="1"/>
          </p:cNvSpPr>
          <p:nvPr/>
        </p:nvSpPr>
        <p:spPr bwMode="auto">
          <a:xfrm>
            <a:off x="2690813" y="5897563"/>
            <a:ext cx="34657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O</a:t>
            </a:r>
          </a:p>
        </p:txBody>
      </p:sp>
      <p:sp>
        <p:nvSpPr>
          <p:cNvPr id="17417" name="Text Box 9"/>
          <p:cNvSpPr txBox="1">
            <a:spLocks noChangeArrowheads="1"/>
          </p:cNvSpPr>
          <p:nvPr/>
        </p:nvSpPr>
        <p:spPr bwMode="auto">
          <a:xfrm>
            <a:off x="8451850" y="5969001"/>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N</a:t>
            </a:r>
          </a:p>
        </p:txBody>
      </p:sp>
      <p:sp>
        <p:nvSpPr>
          <p:cNvPr id="17418" name="Line 10"/>
          <p:cNvSpPr>
            <a:spLocks noChangeShapeType="1"/>
          </p:cNvSpPr>
          <p:nvPr/>
        </p:nvSpPr>
        <p:spPr bwMode="auto">
          <a:xfrm>
            <a:off x="3000376" y="3789363"/>
            <a:ext cx="2879725"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7419" name="Line 11"/>
          <p:cNvSpPr>
            <a:spLocks noChangeShapeType="1"/>
          </p:cNvSpPr>
          <p:nvPr/>
        </p:nvSpPr>
        <p:spPr bwMode="auto">
          <a:xfrm>
            <a:off x="5880100" y="3789364"/>
            <a:ext cx="0" cy="216058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7420" name="Text Box 12"/>
          <p:cNvSpPr txBox="1">
            <a:spLocks noChangeArrowheads="1"/>
          </p:cNvSpPr>
          <p:nvPr/>
        </p:nvSpPr>
        <p:spPr bwMode="auto">
          <a:xfrm>
            <a:off x="5711825" y="5956300"/>
            <a:ext cx="3561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M</a:t>
            </a:r>
          </a:p>
        </p:txBody>
      </p:sp>
      <p:sp>
        <p:nvSpPr>
          <p:cNvPr id="17421" name="Text Box 13"/>
          <p:cNvSpPr txBox="1">
            <a:spLocks noChangeArrowheads="1"/>
          </p:cNvSpPr>
          <p:nvPr/>
        </p:nvSpPr>
        <p:spPr bwMode="auto">
          <a:xfrm>
            <a:off x="2495550" y="3573463"/>
            <a:ext cx="647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b="1"/>
              <a:t>P</a:t>
            </a:r>
            <a:r>
              <a:rPr lang="en-US" sz="2400" b="1" baseline="-25000"/>
              <a:t>e</a:t>
            </a:r>
            <a:endParaRPr lang="en-US" sz="2400" b="1"/>
          </a:p>
        </p:txBody>
      </p:sp>
      <p:sp>
        <p:nvSpPr>
          <p:cNvPr id="17422" name="Line 14"/>
          <p:cNvSpPr>
            <a:spLocks noChangeShapeType="1"/>
          </p:cNvSpPr>
          <p:nvPr/>
        </p:nvSpPr>
        <p:spPr bwMode="auto">
          <a:xfrm>
            <a:off x="3000375" y="3789363"/>
            <a:ext cx="475138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7423" name="Text Box 15"/>
          <p:cNvSpPr txBox="1">
            <a:spLocks noChangeArrowheads="1"/>
          </p:cNvSpPr>
          <p:nvPr/>
        </p:nvSpPr>
        <p:spPr bwMode="auto">
          <a:xfrm>
            <a:off x="7824788" y="3573463"/>
            <a:ext cx="15340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CARBON TAX</a:t>
            </a:r>
          </a:p>
        </p:txBody>
      </p:sp>
      <p:sp>
        <p:nvSpPr>
          <p:cNvPr id="17424" name="Text Box 16"/>
          <p:cNvSpPr txBox="1">
            <a:spLocks noChangeArrowheads="1"/>
          </p:cNvSpPr>
          <p:nvPr/>
        </p:nvSpPr>
        <p:spPr bwMode="auto">
          <a:xfrm>
            <a:off x="9163050" y="5734051"/>
            <a:ext cx="150495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 New Roman" pitchFamily="18" charset="0"/>
              </a:rPr>
              <a:t>Emissions, Mt</a:t>
            </a:r>
          </a:p>
        </p:txBody>
      </p:sp>
      <p:sp>
        <p:nvSpPr>
          <p:cNvPr id="2" name="TextBox 1"/>
          <p:cNvSpPr txBox="1"/>
          <p:nvPr/>
        </p:nvSpPr>
        <p:spPr>
          <a:xfrm>
            <a:off x="6384032" y="1340769"/>
            <a:ext cx="3456384" cy="1200329"/>
          </a:xfrm>
          <a:prstGeom prst="rect">
            <a:avLst/>
          </a:prstGeom>
          <a:noFill/>
        </p:spPr>
        <p:txBody>
          <a:bodyPr wrap="square" rtlCol="0">
            <a:spAutoFit/>
          </a:bodyPr>
          <a:lstStyle/>
          <a:p>
            <a:pPr algn="ctr"/>
            <a:r>
              <a:rPr lang="en-NZ" dirty="0"/>
              <a:t>Think of this as the cost of emitting – i.e. the price of exercising the right to emit carbon</a:t>
            </a:r>
          </a:p>
        </p:txBody>
      </p:sp>
      <p:cxnSp>
        <p:nvCxnSpPr>
          <p:cNvPr id="4" name="Straight Arrow Connector 3"/>
          <p:cNvCxnSpPr/>
          <p:nvPr/>
        </p:nvCxnSpPr>
        <p:spPr>
          <a:xfrm>
            <a:off x="8451850" y="2264099"/>
            <a:ext cx="92422" cy="130936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1DF9027C-125F-272E-4FCE-E7A9E1B3D957}"/>
              </a:ext>
            </a:extLst>
          </p:cNvPr>
          <p:cNvSpPr>
            <a:spLocks noGrp="1"/>
          </p:cNvSpPr>
          <p:nvPr>
            <p:ph type="ftr" sz="quarter" idx="11"/>
          </p:nvPr>
        </p:nvSpPr>
        <p:spPr/>
        <p:txBody>
          <a:bodyPr/>
          <a:lstStyle/>
          <a:p>
            <a:r>
              <a:rPr lang="en-US"/>
              <a:t>Geoff Bertram Takaka U3A  December 9 2022</a:t>
            </a:r>
            <a:endParaRPr lang="en-US" dirty="0"/>
          </a:p>
        </p:txBody>
      </p:sp>
      <p:sp>
        <p:nvSpPr>
          <p:cNvPr id="5" name="Slide Number Placeholder 4">
            <a:extLst>
              <a:ext uri="{FF2B5EF4-FFF2-40B4-BE49-F238E27FC236}">
                <a16:creationId xmlns:a16="http://schemas.microsoft.com/office/drawing/2014/main" id="{AD3A796E-0C29-05C0-5289-B18DEEB02227}"/>
              </a:ext>
            </a:extLst>
          </p:cNvPr>
          <p:cNvSpPr>
            <a:spLocks noGrp="1"/>
          </p:cNvSpPr>
          <p:nvPr>
            <p:ph type="sldNum" sz="quarter" idx="12"/>
          </p:nvPr>
        </p:nvSpPr>
        <p:spPr>
          <a:xfrm>
            <a:off x="11292266" y="6352375"/>
            <a:ext cx="683339" cy="365125"/>
          </a:xfrm>
        </p:spPr>
        <p:txBody>
          <a:bodyPr/>
          <a:lstStyle/>
          <a:p>
            <a:fld id="{D57F1E4F-1CFF-5643-939E-217C01CDF565}" type="slidenum">
              <a:rPr lang="en-US" sz="1200" b="1" smtClean="0"/>
              <a:pPr/>
              <a:t>72</a:t>
            </a:fld>
            <a:endParaRPr lang="en-US" sz="1200" b="1" dirty="0"/>
          </a:p>
        </p:txBody>
      </p:sp>
    </p:spTree>
    <p:extLst>
      <p:ext uri="{BB962C8B-B14F-4D97-AF65-F5344CB8AC3E}">
        <p14:creationId xmlns:p14="http://schemas.microsoft.com/office/powerpoint/2010/main" val="31126178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nimBg="1"/>
      <p:bldP spid="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3000376" y="3789364"/>
            <a:ext cx="2879725" cy="2160587"/>
          </a:xfrm>
          <a:prstGeom prst="rect">
            <a:avLst/>
          </a:prstGeom>
          <a:solidFill>
            <a:srgbClr val="FFFD35"/>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Revenue to Government </a:t>
            </a:r>
          </a:p>
          <a:p>
            <a:pPr algn="ctr"/>
            <a:r>
              <a:rPr lang="en-US"/>
              <a:t>if permits are auctioned;</a:t>
            </a:r>
          </a:p>
          <a:p>
            <a:pPr algn="ctr"/>
            <a:endParaRPr lang="en-US"/>
          </a:p>
          <a:p>
            <a:pPr algn="ctr"/>
            <a:r>
              <a:rPr lang="en-US"/>
              <a:t>windfalls to recipients </a:t>
            </a:r>
          </a:p>
          <a:p>
            <a:pPr algn="ctr"/>
            <a:r>
              <a:rPr lang="en-US"/>
              <a:t>if permits are given away</a:t>
            </a:r>
          </a:p>
        </p:txBody>
      </p:sp>
      <p:sp>
        <p:nvSpPr>
          <p:cNvPr id="18435" name="Rectangle 3"/>
          <p:cNvSpPr>
            <a:spLocks noChangeArrowheads="1"/>
          </p:cNvSpPr>
          <p:nvPr/>
        </p:nvSpPr>
        <p:spPr bwMode="auto">
          <a:xfrm>
            <a:off x="192089" y="-13245"/>
            <a:ext cx="9144000" cy="836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2400" dirty="0">
                <a:solidFill>
                  <a:schemeClr val="tx2"/>
                </a:solidFill>
                <a:latin typeface="Calibri" panose="020F0502020204030204" pitchFamily="34" charset="0"/>
                <a:cs typeface="Calibri" panose="020F0502020204030204" pitchFamily="34" charset="0"/>
              </a:rPr>
              <a:t>Or the Government could impose a cap at M, issue permits, allow trading, and the carbon price would be bid up to P</a:t>
            </a:r>
            <a:r>
              <a:rPr lang="en-US" sz="2400" baseline="-25000" dirty="0">
                <a:solidFill>
                  <a:schemeClr val="tx2"/>
                </a:solidFill>
                <a:latin typeface="Calibri" panose="020F0502020204030204" pitchFamily="34" charset="0"/>
                <a:cs typeface="Calibri" panose="020F0502020204030204" pitchFamily="34" charset="0"/>
              </a:rPr>
              <a:t>e</a:t>
            </a:r>
          </a:p>
        </p:txBody>
      </p:sp>
      <p:sp>
        <p:nvSpPr>
          <p:cNvPr id="18436" name="Line 4"/>
          <p:cNvSpPr>
            <a:spLocks noChangeShapeType="1"/>
          </p:cNvSpPr>
          <p:nvPr/>
        </p:nvSpPr>
        <p:spPr bwMode="auto">
          <a:xfrm>
            <a:off x="3000375" y="1196976"/>
            <a:ext cx="0" cy="47529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8437" name="Line 5"/>
          <p:cNvSpPr>
            <a:spLocks noChangeShapeType="1"/>
          </p:cNvSpPr>
          <p:nvPr/>
        </p:nvSpPr>
        <p:spPr bwMode="auto">
          <a:xfrm>
            <a:off x="3000376" y="5949950"/>
            <a:ext cx="633571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8438" name="Text Box 6"/>
          <p:cNvSpPr txBox="1">
            <a:spLocks noChangeArrowheads="1"/>
          </p:cNvSpPr>
          <p:nvPr/>
        </p:nvSpPr>
        <p:spPr bwMode="auto">
          <a:xfrm rot="16200000">
            <a:off x="1637507" y="1751807"/>
            <a:ext cx="2089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 New Roman" pitchFamily="18" charset="0"/>
              </a:rPr>
              <a:t>$ per tonne of CO</a:t>
            </a:r>
            <a:r>
              <a:rPr lang="en-US" baseline="-25000">
                <a:latin typeface="Times New Roman" pitchFamily="18" charset="0"/>
              </a:rPr>
              <a:t>2</a:t>
            </a:r>
            <a:r>
              <a:rPr lang="en-US">
                <a:latin typeface="Times New Roman" pitchFamily="18" charset="0"/>
              </a:rPr>
              <a:t>-e</a:t>
            </a:r>
          </a:p>
        </p:txBody>
      </p:sp>
      <p:sp>
        <p:nvSpPr>
          <p:cNvPr id="18439" name="Line 7"/>
          <p:cNvSpPr>
            <a:spLocks noChangeShapeType="1"/>
          </p:cNvSpPr>
          <p:nvPr/>
        </p:nvSpPr>
        <p:spPr bwMode="auto">
          <a:xfrm>
            <a:off x="2987676" y="1477964"/>
            <a:ext cx="5629275" cy="4471987"/>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8440" name="Text Box 8"/>
          <p:cNvSpPr txBox="1">
            <a:spLocks noChangeArrowheads="1"/>
          </p:cNvSpPr>
          <p:nvPr/>
        </p:nvSpPr>
        <p:spPr bwMode="auto">
          <a:xfrm>
            <a:off x="2690813" y="5897563"/>
            <a:ext cx="34657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O</a:t>
            </a:r>
          </a:p>
        </p:txBody>
      </p:sp>
      <p:sp>
        <p:nvSpPr>
          <p:cNvPr id="18441" name="Text Box 9"/>
          <p:cNvSpPr txBox="1">
            <a:spLocks noChangeArrowheads="1"/>
          </p:cNvSpPr>
          <p:nvPr/>
        </p:nvSpPr>
        <p:spPr bwMode="auto">
          <a:xfrm>
            <a:off x="8451850" y="5969001"/>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N</a:t>
            </a:r>
          </a:p>
        </p:txBody>
      </p:sp>
      <p:sp>
        <p:nvSpPr>
          <p:cNvPr id="18442" name="Line 10"/>
          <p:cNvSpPr>
            <a:spLocks noChangeShapeType="1"/>
          </p:cNvSpPr>
          <p:nvPr/>
        </p:nvSpPr>
        <p:spPr bwMode="auto">
          <a:xfrm>
            <a:off x="3000376" y="3789363"/>
            <a:ext cx="2879725"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8443" name="Line 11"/>
          <p:cNvSpPr>
            <a:spLocks noChangeShapeType="1"/>
          </p:cNvSpPr>
          <p:nvPr/>
        </p:nvSpPr>
        <p:spPr bwMode="auto">
          <a:xfrm>
            <a:off x="5880100" y="3789364"/>
            <a:ext cx="0" cy="216058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8444" name="Text Box 12"/>
          <p:cNvSpPr txBox="1">
            <a:spLocks noChangeArrowheads="1"/>
          </p:cNvSpPr>
          <p:nvPr/>
        </p:nvSpPr>
        <p:spPr bwMode="auto">
          <a:xfrm>
            <a:off x="5711825" y="5956300"/>
            <a:ext cx="3561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M</a:t>
            </a:r>
          </a:p>
        </p:txBody>
      </p:sp>
      <p:sp>
        <p:nvSpPr>
          <p:cNvPr id="18445" name="Text Box 13"/>
          <p:cNvSpPr txBox="1">
            <a:spLocks noChangeArrowheads="1"/>
          </p:cNvSpPr>
          <p:nvPr/>
        </p:nvSpPr>
        <p:spPr bwMode="auto">
          <a:xfrm>
            <a:off x="2495550" y="3573463"/>
            <a:ext cx="647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b="1"/>
              <a:t>P</a:t>
            </a:r>
            <a:r>
              <a:rPr lang="en-US" sz="2400" b="1" baseline="-25000"/>
              <a:t>e</a:t>
            </a:r>
            <a:endParaRPr lang="en-US" sz="2400" b="1"/>
          </a:p>
        </p:txBody>
      </p:sp>
      <p:sp>
        <p:nvSpPr>
          <p:cNvPr id="18446" name="Line 14"/>
          <p:cNvSpPr>
            <a:spLocks noChangeShapeType="1"/>
          </p:cNvSpPr>
          <p:nvPr/>
        </p:nvSpPr>
        <p:spPr bwMode="auto">
          <a:xfrm flipV="1">
            <a:off x="5880100" y="2349500"/>
            <a:ext cx="0" cy="36004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8447" name="Text Box 15"/>
          <p:cNvSpPr txBox="1">
            <a:spLocks noChangeArrowheads="1"/>
          </p:cNvSpPr>
          <p:nvPr/>
        </p:nvSpPr>
        <p:spPr bwMode="auto">
          <a:xfrm>
            <a:off x="5591176" y="1916113"/>
            <a:ext cx="60785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CAP</a:t>
            </a:r>
          </a:p>
        </p:txBody>
      </p:sp>
      <p:sp>
        <p:nvSpPr>
          <p:cNvPr id="18448" name="Text Box 16"/>
          <p:cNvSpPr txBox="1">
            <a:spLocks noChangeArrowheads="1"/>
          </p:cNvSpPr>
          <p:nvPr/>
        </p:nvSpPr>
        <p:spPr bwMode="auto">
          <a:xfrm>
            <a:off x="9163050" y="5734051"/>
            <a:ext cx="150495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 New Roman" pitchFamily="18" charset="0"/>
              </a:rPr>
              <a:t>Emissions, Mt</a:t>
            </a:r>
          </a:p>
        </p:txBody>
      </p:sp>
      <p:sp>
        <p:nvSpPr>
          <p:cNvPr id="2" name="TextBox 1"/>
          <p:cNvSpPr txBox="1"/>
          <p:nvPr/>
        </p:nvSpPr>
        <p:spPr>
          <a:xfrm>
            <a:off x="7222319" y="1637804"/>
            <a:ext cx="2808312" cy="923330"/>
          </a:xfrm>
          <a:prstGeom prst="rect">
            <a:avLst/>
          </a:prstGeom>
          <a:noFill/>
        </p:spPr>
        <p:txBody>
          <a:bodyPr wrap="square" rtlCol="0">
            <a:spAutoFit/>
          </a:bodyPr>
          <a:lstStyle/>
          <a:p>
            <a:pPr algn="ctr"/>
            <a:r>
              <a:rPr lang="en-NZ" dirty="0"/>
              <a:t>Think of this as the [fixed] supply of rights to emit carbon</a:t>
            </a:r>
          </a:p>
        </p:txBody>
      </p:sp>
      <p:cxnSp>
        <p:nvCxnSpPr>
          <p:cNvPr id="4" name="Straight Arrow Connector 3"/>
          <p:cNvCxnSpPr>
            <a:stCxn id="2" idx="1"/>
            <a:endCxn id="18447" idx="3"/>
          </p:cNvCxnSpPr>
          <p:nvPr/>
        </p:nvCxnSpPr>
        <p:spPr>
          <a:xfrm flipH="1">
            <a:off x="6199035" y="2099469"/>
            <a:ext cx="1023285" cy="131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535A0B86-026F-7D84-2FD6-50B8DFE5936A}"/>
              </a:ext>
            </a:extLst>
          </p:cNvPr>
          <p:cNvSpPr>
            <a:spLocks noGrp="1"/>
          </p:cNvSpPr>
          <p:nvPr>
            <p:ph type="ftr" sz="quarter" idx="11"/>
          </p:nvPr>
        </p:nvSpPr>
        <p:spPr/>
        <p:txBody>
          <a:bodyPr/>
          <a:lstStyle/>
          <a:p>
            <a:r>
              <a:rPr lang="en-US"/>
              <a:t>Geoff Bertram Takaka U3A  December 9 2022</a:t>
            </a:r>
            <a:endParaRPr lang="en-US" dirty="0"/>
          </a:p>
        </p:txBody>
      </p:sp>
      <p:sp>
        <p:nvSpPr>
          <p:cNvPr id="5" name="Slide Number Placeholder 4">
            <a:extLst>
              <a:ext uri="{FF2B5EF4-FFF2-40B4-BE49-F238E27FC236}">
                <a16:creationId xmlns:a16="http://schemas.microsoft.com/office/drawing/2014/main" id="{688AB75F-36F7-A35F-1E40-A094F9D85412}"/>
              </a:ext>
            </a:extLst>
          </p:cNvPr>
          <p:cNvSpPr>
            <a:spLocks noGrp="1"/>
          </p:cNvSpPr>
          <p:nvPr>
            <p:ph type="sldNum" sz="quarter" idx="12"/>
          </p:nvPr>
        </p:nvSpPr>
        <p:spPr>
          <a:xfrm>
            <a:off x="11361839" y="6342436"/>
            <a:ext cx="683339" cy="365125"/>
          </a:xfrm>
        </p:spPr>
        <p:txBody>
          <a:bodyPr/>
          <a:lstStyle/>
          <a:p>
            <a:fld id="{D57F1E4F-1CFF-5643-939E-217C01CDF565}" type="slidenum">
              <a:rPr lang="en-US" sz="1200" b="1" smtClean="0"/>
              <a:pPr/>
              <a:t>73</a:t>
            </a:fld>
            <a:endParaRPr lang="en-US" sz="1200" b="1" dirty="0"/>
          </a:p>
        </p:txBody>
      </p:sp>
    </p:spTree>
    <p:extLst>
      <p:ext uri="{BB962C8B-B14F-4D97-AF65-F5344CB8AC3E}">
        <p14:creationId xmlns:p14="http://schemas.microsoft.com/office/powerpoint/2010/main" val="204613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000376" y="5157788"/>
            <a:ext cx="4607793" cy="79851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dirty="0">
                <a:solidFill>
                  <a:schemeClr val="tx1"/>
                </a:solidFill>
              </a:rPr>
              <a:t>Emitters must acquire OK of carbon units at price </a:t>
            </a:r>
            <a:r>
              <a:rPr lang="en-NZ" dirty="0" err="1">
                <a:solidFill>
                  <a:schemeClr val="tx1"/>
                </a:solidFill>
              </a:rPr>
              <a:t>Pw</a:t>
            </a:r>
            <a:r>
              <a:rPr lang="en-NZ" dirty="0">
                <a:solidFill>
                  <a:schemeClr val="tx1"/>
                </a:solidFill>
              </a:rPr>
              <a:t> for surrender to Government</a:t>
            </a:r>
          </a:p>
        </p:txBody>
      </p:sp>
      <p:sp>
        <p:nvSpPr>
          <p:cNvPr id="18435" name="Rectangle 3"/>
          <p:cNvSpPr>
            <a:spLocks noChangeArrowheads="1"/>
          </p:cNvSpPr>
          <p:nvPr/>
        </p:nvSpPr>
        <p:spPr bwMode="auto">
          <a:xfrm>
            <a:off x="192089" y="27781"/>
            <a:ext cx="9144000" cy="836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2400" dirty="0">
                <a:solidFill>
                  <a:schemeClr val="tx2"/>
                </a:solidFill>
              </a:rPr>
              <a:t>With international emissions trading there is neither a cap nor a locally-set price</a:t>
            </a:r>
            <a:endParaRPr lang="en-US" sz="2400" baseline="-25000" dirty="0">
              <a:solidFill>
                <a:schemeClr val="tx2"/>
              </a:solidFill>
            </a:endParaRPr>
          </a:p>
        </p:txBody>
      </p:sp>
      <p:sp>
        <p:nvSpPr>
          <p:cNvPr id="18436" name="Line 4"/>
          <p:cNvSpPr>
            <a:spLocks noChangeShapeType="1"/>
          </p:cNvSpPr>
          <p:nvPr/>
        </p:nvSpPr>
        <p:spPr bwMode="auto">
          <a:xfrm>
            <a:off x="3000375" y="1196976"/>
            <a:ext cx="0" cy="47529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8437" name="Line 5"/>
          <p:cNvSpPr>
            <a:spLocks noChangeShapeType="1"/>
          </p:cNvSpPr>
          <p:nvPr/>
        </p:nvSpPr>
        <p:spPr bwMode="auto">
          <a:xfrm>
            <a:off x="3000376" y="5949950"/>
            <a:ext cx="633571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8438" name="Text Box 6"/>
          <p:cNvSpPr txBox="1">
            <a:spLocks noChangeArrowheads="1"/>
          </p:cNvSpPr>
          <p:nvPr/>
        </p:nvSpPr>
        <p:spPr bwMode="auto">
          <a:xfrm rot="16200000">
            <a:off x="1637507" y="1751807"/>
            <a:ext cx="2089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 New Roman" pitchFamily="18" charset="0"/>
              </a:rPr>
              <a:t>$ per tonne of CO</a:t>
            </a:r>
            <a:r>
              <a:rPr lang="en-US" baseline="-25000">
                <a:latin typeface="Times New Roman" pitchFamily="18" charset="0"/>
              </a:rPr>
              <a:t>2</a:t>
            </a:r>
            <a:r>
              <a:rPr lang="en-US">
                <a:latin typeface="Times New Roman" pitchFamily="18" charset="0"/>
              </a:rPr>
              <a:t>-e</a:t>
            </a:r>
          </a:p>
        </p:txBody>
      </p:sp>
      <p:sp>
        <p:nvSpPr>
          <p:cNvPr id="18439" name="Line 7"/>
          <p:cNvSpPr>
            <a:spLocks noChangeShapeType="1"/>
          </p:cNvSpPr>
          <p:nvPr/>
        </p:nvSpPr>
        <p:spPr bwMode="auto">
          <a:xfrm>
            <a:off x="2987676" y="1477964"/>
            <a:ext cx="5629275" cy="4471987"/>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8440" name="Text Box 8"/>
          <p:cNvSpPr txBox="1">
            <a:spLocks noChangeArrowheads="1"/>
          </p:cNvSpPr>
          <p:nvPr/>
        </p:nvSpPr>
        <p:spPr bwMode="auto">
          <a:xfrm>
            <a:off x="2690813" y="5897563"/>
            <a:ext cx="34657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O</a:t>
            </a:r>
          </a:p>
        </p:txBody>
      </p:sp>
      <p:sp>
        <p:nvSpPr>
          <p:cNvPr id="18441" name="Text Box 9"/>
          <p:cNvSpPr txBox="1">
            <a:spLocks noChangeArrowheads="1"/>
          </p:cNvSpPr>
          <p:nvPr/>
        </p:nvSpPr>
        <p:spPr bwMode="auto">
          <a:xfrm>
            <a:off x="8451850" y="5969001"/>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N</a:t>
            </a:r>
          </a:p>
        </p:txBody>
      </p:sp>
      <p:sp>
        <p:nvSpPr>
          <p:cNvPr id="18442" name="Line 10"/>
          <p:cNvSpPr>
            <a:spLocks noChangeShapeType="1"/>
          </p:cNvSpPr>
          <p:nvPr/>
        </p:nvSpPr>
        <p:spPr bwMode="auto">
          <a:xfrm>
            <a:off x="3000376" y="3789363"/>
            <a:ext cx="2879725"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8443" name="Line 11"/>
          <p:cNvSpPr>
            <a:spLocks noChangeShapeType="1"/>
          </p:cNvSpPr>
          <p:nvPr/>
        </p:nvSpPr>
        <p:spPr bwMode="auto">
          <a:xfrm>
            <a:off x="5880100" y="3789364"/>
            <a:ext cx="0" cy="216058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8444" name="Text Box 12"/>
          <p:cNvSpPr txBox="1">
            <a:spLocks noChangeArrowheads="1"/>
          </p:cNvSpPr>
          <p:nvPr/>
        </p:nvSpPr>
        <p:spPr bwMode="auto">
          <a:xfrm>
            <a:off x="5711825" y="5956300"/>
            <a:ext cx="3561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dirty="0"/>
              <a:t>M</a:t>
            </a:r>
          </a:p>
        </p:txBody>
      </p:sp>
      <p:sp>
        <p:nvSpPr>
          <p:cNvPr id="18445" name="Text Box 13"/>
          <p:cNvSpPr txBox="1">
            <a:spLocks noChangeArrowheads="1"/>
          </p:cNvSpPr>
          <p:nvPr/>
        </p:nvSpPr>
        <p:spPr bwMode="auto">
          <a:xfrm>
            <a:off x="2495550" y="3573463"/>
            <a:ext cx="647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b="1"/>
              <a:t>P</a:t>
            </a:r>
            <a:r>
              <a:rPr lang="en-US" sz="2400" b="1" baseline="-25000"/>
              <a:t>e</a:t>
            </a:r>
            <a:endParaRPr lang="en-US" sz="2400" b="1"/>
          </a:p>
        </p:txBody>
      </p:sp>
      <p:sp>
        <p:nvSpPr>
          <p:cNvPr id="18446" name="Line 14"/>
          <p:cNvSpPr>
            <a:spLocks noChangeShapeType="1"/>
          </p:cNvSpPr>
          <p:nvPr/>
        </p:nvSpPr>
        <p:spPr bwMode="auto">
          <a:xfrm flipV="1">
            <a:off x="5880100" y="2349500"/>
            <a:ext cx="0" cy="3600450"/>
          </a:xfrm>
          <a:prstGeom prst="line">
            <a:avLst/>
          </a:prstGeom>
          <a:noFill/>
          <a:ln w="28575">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NZ" dirty="0"/>
              <a:t>  </a:t>
            </a:r>
          </a:p>
        </p:txBody>
      </p:sp>
      <p:sp>
        <p:nvSpPr>
          <p:cNvPr id="18447" name="Text Box 15"/>
          <p:cNvSpPr txBox="1">
            <a:spLocks noChangeArrowheads="1"/>
          </p:cNvSpPr>
          <p:nvPr/>
        </p:nvSpPr>
        <p:spPr bwMode="auto">
          <a:xfrm>
            <a:off x="5070674" y="1703169"/>
            <a:ext cx="16569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b="1" dirty="0"/>
              <a:t>Domestic cap is irrelevant</a:t>
            </a:r>
          </a:p>
        </p:txBody>
      </p:sp>
      <p:sp>
        <p:nvSpPr>
          <p:cNvPr id="18448" name="Text Box 16"/>
          <p:cNvSpPr txBox="1">
            <a:spLocks noChangeArrowheads="1"/>
          </p:cNvSpPr>
          <p:nvPr/>
        </p:nvSpPr>
        <p:spPr bwMode="auto">
          <a:xfrm>
            <a:off x="9163050" y="5734051"/>
            <a:ext cx="150495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 New Roman" pitchFamily="18" charset="0"/>
              </a:rPr>
              <a:t>Emissions, Mt</a:t>
            </a:r>
          </a:p>
        </p:txBody>
      </p:sp>
      <p:sp>
        <p:nvSpPr>
          <p:cNvPr id="17" name="Line 19"/>
          <p:cNvSpPr>
            <a:spLocks noChangeShapeType="1"/>
          </p:cNvSpPr>
          <p:nvPr/>
        </p:nvSpPr>
        <p:spPr bwMode="auto">
          <a:xfrm>
            <a:off x="3000376" y="5157788"/>
            <a:ext cx="6767513" cy="0"/>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Z"/>
          </a:p>
        </p:txBody>
      </p:sp>
      <p:sp>
        <p:nvSpPr>
          <p:cNvPr id="18" name="Text Box 21"/>
          <p:cNvSpPr txBox="1">
            <a:spLocks noChangeArrowheads="1"/>
          </p:cNvSpPr>
          <p:nvPr/>
        </p:nvSpPr>
        <p:spPr bwMode="auto">
          <a:xfrm>
            <a:off x="8698707" y="4837113"/>
            <a:ext cx="181768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dirty="0"/>
              <a:t>Supply of offshore credits</a:t>
            </a:r>
          </a:p>
        </p:txBody>
      </p:sp>
      <p:sp>
        <p:nvSpPr>
          <p:cNvPr id="2" name="TextBox 1"/>
          <p:cNvSpPr txBox="1"/>
          <p:nvPr/>
        </p:nvSpPr>
        <p:spPr>
          <a:xfrm>
            <a:off x="2533650" y="4973122"/>
            <a:ext cx="441146" cy="369332"/>
          </a:xfrm>
          <a:prstGeom prst="rect">
            <a:avLst/>
          </a:prstGeom>
          <a:noFill/>
        </p:spPr>
        <p:txBody>
          <a:bodyPr wrap="none" rtlCol="0">
            <a:spAutoFit/>
          </a:bodyPr>
          <a:lstStyle/>
          <a:p>
            <a:r>
              <a:rPr lang="en-NZ" b="1" dirty="0" err="1"/>
              <a:t>P</a:t>
            </a:r>
            <a:r>
              <a:rPr lang="en-NZ" b="1" baseline="-25000" dirty="0" err="1"/>
              <a:t>w</a:t>
            </a:r>
            <a:endParaRPr lang="en-NZ" b="1" baseline="-25000" dirty="0"/>
          </a:p>
        </p:txBody>
      </p:sp>
      <p:cxnSp>
        <p:nvCxnSpPr>
          <p:cNvPr id="4" name="Straight Connector 3"/>
          <p:cNvCxnSpPr/>
          <p:nvPr/>
        </p:nvCxnSpPr>
        <p:spPr>
          <a:xfrm>
            <a:off x="7608168" y="5157788"/>
            <a:ext cx="0" cy="81121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3" name="Text Box 12"/>
          <p:cNvSpPr txBox="1">
            <a:spLocks noChangeArrowheads="1"/>
          </p:cNvSpPr>
          <p:nvPr/>
        </p:nvSpPr>
        <p:spPr bwMode="auto">
          <a:xfrm>
            <a:off x="7420843" y="5982176"/>
            <a:ext cx="32733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dirty="0"/>
              <a:t>K</a:t>
            </a:r>
          </a:p>
        </p:txBody>
      </p:sp>
      <p:sp>
        <p:nvSpPr>
          <p:cNvPr id="3" name="Footer Placeholder 2">
            <a:extLst>
              <a:ext uri="{FF2B5EF4-FFF2-40B4-BE49-F238E27FC236}">
                <a16:creationId xmlns:a16="http://schemas.microsoft.com/office/drawing/2014/main" id="{1745CA17-FE10-1831-88B3-A6630C06E186}"/>
              </a:ext>
            </a:extLst>
          </p:cNvPr>
          <p:cNvSpPr>
            <a:spLocks noGrp="1"/>
          </p:cNvSpPr>
          <p:nvPr>
            <p:ph type="ftr" sz="quarter" idx="11"/>
          </p:nvPr>
        </p:nvSpPr>
        <p:spPr/>
        <p:txBody>
          <a:bodyPr/>
          <a:lstStyle/>
          <a:p>
            <a:r>
              <a:rPr lang="en-US"/>
              <a:t>Geoff Bertram Takaka U3A  December 9 2022</a:t>
            </a:r>
            <a:endParaRPr lang="en-US" dirty="0"/>
          </a:p>
        </p:txBody>
      </p:sp>
      <p:sp>
        <p:nvSpPr>
          <p:cNvPr id="5" name="Slide Number Placeholder 4">
            <a:extLst>
              <a:ext uri="{FF2B5EF4-FFF2-40B4-BE49-F238E27FC236}">
                <a16:creationId xmlns:a16="http://schemas.microsoft.com/office/drawing/2014/main" id="{E1227F6D-64CE-D324-3420-3C3062B751C6}"/>
              </a:ext>
            </a:extLst>
          </p:cNvPr>
          <p:cNvSpPr>
            <a:spLocks noGrp="1"/>
          </p:cNvSpPr>
          <p:nvPr>
            <p:ph type="sldNum" sz="quarter" idx="12"/>
          </p:nvPr>
        </p:nvSpPr>
        <p:spPr>
          <a:xfrm>
            <a:off x="11508661" y="6354269"/>
            <a:ext cx="683339" cy="365125"/>
          </a:xfrm>
        </p:spPr>
        <p:txBody>
          <a:bodyPr/>
          <a:lstStyle/>
          <a:p>
            <a:fld id="{D57F1E4F-1CFF-5643-939E-217C01CDF565}" type="slidenum">
              <a:rPr lang="en-US" sz="1200" b="1" smtClean="0"/>
              <a:pPr/>
              <a:t>74</a:t>
            </a:fld>
            <a:endParaRPr lang="en-US" sz="1200" b="1" dirty="0"/>
          </a:p>
        </p:txBody>
      </p:sp>
    </p:spTree>
    <p:extLst>
      <p:ext uri="{BB962C8B-B14F-4D97-AF65-F5344CB8AC3E}">
        <p14:creationId xmlns:p14="http://schemas.microsoft.com/office/powerpoint/2010/main" val="31669861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F1930E-6F33-42FF-9748-996DDA8F635F}"/>
              </a:ext>
            </a:extLst>
          </p:cNvPr>
          <p:cNvSpPr>
            <a:spLocks noGrp="1"/>
          </p:cNvSpPr>
          <p:nvPr>
            <p:ph type="title"/>
          </p:nvPr>
        </p:nvSpPr>
        <p:spPr>
          <a:xfrm>
            <a:off x="677334" y="330200"/>
            <a:ext cx="8596668" cy="635000"/>
          </a:xfrm>
        </p:spPr>
        <p:txBody>
          <a:bodyPr>
            <a:normAutofit fontScale="90000"/>
          </a:bodyPr>
          <a:lstStyle/>
          <a:p>
            <a:r>
              <a:rPr lang="en-US" dirty="0"/>
              <a:t>Under the NZETS</a:t>
            </a:r>
            <a:endParaRPr lang="en-NZ" dirty="0"/>
          </a:p>
        </p:txBody>
      </p:sp>
      <p:sp>
        <p:nvSpPr>
          <p:cNvPr id="5" name="Content Placeholder 4">
            <a:extLst>
              <a:ext uri="{FF2B5EF4-FFF2-40B4-BE49-F238E27FC236}">
                <a16:creationId xmlns:a16="http://schemas.microsoft.com/office/drawing/2014/main" id="{034BF7AB-7D26-4119-92F1-0D850162F864}"/>
              </a:ext>
            </a:extLst>
          </p:cNvPr>
          <p:cNvSpPr>
            <a:spLocks noGrp="1"/>
          </p:cNvSpPr>
          <p:nvPr>
            <p:ph idx="1"/>
          </p:nvPr>
        </p:nvSpPr>
        <p:spPr>
          <a:xfrm>
            <a:off x="588434" y="1338262"/>
            <a:ext cx="8596668" cy="4885662"/>
          </a:xfrm>
        </p:spPr>
        <p:txBody>
          <a:bodyPr/>
          <a:lstStyle/>
          <a:p>
            <a:pPr>
              <a:spcAft>
                <a:spcPts val="1800"/>
              </a:spcAft>
            </a:pPr>
            <a:r>
              <a:rPr lang="en-US" dirty="0"/>
              <a:t>NZUs are issued free to corporate insiders (a) to prevent carbon leakage and (b) to compensate for any effect the ETS may have on the electricity price </a:t>
            </a:r>
          </a:p>
          <a:p>
            <a:pPr>
              <a:spcAft>
                <a:spcPts val="1800"/>
              </a:spcAft>
            </a:pPr>
            <a:r>
              <a:rPr lang="en-US" dirty="0"/>
              <a:t>NZUs can be earned by forestry operations if the forest owner opts in, and these units can be sold into the market if the owner chooses not to bank them</a:t>
            </a:r>
          </a:p>
          <a:p>
            <a:pPr>
              <a:spcAft>
                <a:spcPts val="1800"/>
              </a:spcAft>
            </a:pPr>
            <a:r>
              <a:rPr lang="en-NZ" dirty="0"/>
              <a:t>‘Banked’ NZUs can be used to cover current emissions (there is currently a big overhang of banked units)</a:t>
            </a:r>
          </a:p>
          <a:p>
            <a:pPr>
              <a:spcAft>
                <a:spcPts val="1800"/>
              </a:spcAft>
            </a:pPr>
            <a:r>
              <a:rPr lang="en-NZ" dirty="0"/>
              <a:t>Offshore carbon credits can be imported and used to cover local emissions if and when the Minister authorises this (by getting an Order in Council)</a:t>
            </a:r>
          </a:p>
          <a:p>
            <a:pPr>
              <a:spcAft>
                <a:spcPts val="1800"/>
              </a:spcAft>
            </a:pPr>
            <a:r>
              <a:rPr lang="en-NZ" dirty="0"/>
              <a:t>The quantity of NZUs released for auction by Government is at the whim of politicians subject to corporate capture</a:t>
            </a:r>
          </a:p>
          <a:p>
            <a:pPr marL="0" indent="0">
              <a:buNone/>
            </a:pPr>
            <a:endParaRPr lang="en-NZ" dirty="0"/>
          </a:p>
        </p:txBody>
      </p:sp>
      <p:sp>
        <p:nvSpPr>
          <p:cNvPr id="2" name="Footer Placeholder 1">
            <a:extLst>
              <a:ext uri="{FF2B5EF4-FFF2-40B4-BE49-F238E27FC236}">
                <a16:creationId xmlns:a16="http://schemas.microsoft.com/office/drawing/2014/main" id="{E759495E-30EE-48C3-985F-8EF7970C9192}"/>
              </a:ext>
            </a:extLst>
          </p:cNvPr>
          <p:cNvSpPr>
            <a:spLocks noGrp="1"/>
          </p:cNvSpPr>
          <p:nvPr>
            <p:ph type="ftr" sz="quarter" idx="11"/>
          </p:nvPr>
        </p:nvSpPr>
        <p:spPr/>
        <p:txBody>
          <a:bodyPr/>
          <a:lstStyle/>
          <a:p>
            <a:r>
              <a:rPr lang="en-US"/>
              <a:t>Geoff Bertram Takaka U3A  December 9 2022</a:t>
            </a:r>
            <a:endParaRPr lang="en-US" dirty="0"/>
          </a:p>
        </p:txBody>
      </p:sp>
      <p:sp>
        <p:nvSpPr>
          <p:cNvPr id="3" name="Slide Number Placeholder 2">
            <a:extLst>
              <a:ext uri="{FF2B5EF4-FFF2-40B4-BE49-F238E27FC236}">
                <a16:creationId xmlns:a16="http://schemas.microsoft.com/office/drawing/2014/main" id="{98B92845-CC54-4866-A0AB-ACA4E0BAA3B8}"/>
              </a:ext>
            </a:extLst>
          </p:cNvPr>
          <p:cNvSpPr>
            <a:spLocks noGrp="1"/>
          </p:cNvSpPr>
          <p:nvPr>
            <p:ph type="sldNum" sz="quarter" idx="12"/>
          </p:nvPr>
        </p:nvSpPr>
        <p:spPr/>
        <p:txBody>
          <a:bodyPr/>
          <a:lstStyle/>
          <a:p>
            <a:fld id="{D57F1E4F-1CFF-5643-939E-217C01CDF565}" type="slidenum">
              <a:rPr lang="en-US" smtClean="0"/>
              <a:pPr/>
              <a:t>75</a:t>
            </a:fld>
            <a:endParaRPr lang="en-US" dirty="0"/>
          </a:p>
        </p:txBody>
      </p:sp>
    </p:spTree>
    <p:extLst>
      <p:ext uri="{BB962C8B-B14F-4D97-AF65-F5344CB8AC3E}">
        <p14:creationId xmlns:p14="http://schemas.microsoft.com/office/powerpoint/2010/main" val="40285436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540511" y="2928352"/>
            <a:ext cx="1152128" cy="646331"/>
          </a:xfrm>
          <a:prstGeom prst="rect">
            <a:avLst/>
          </a:prstGeom>
          <a:noFill/>
          <a:ln>
            <a:solidFill>
              <a:schemeClr val="tx1"/>
            </a:solidFill>
          </a:ln>
        </p:spPr>
        <p:txBody>
          <a:bodyPr wrap="square" rtlCol="0">
            <a:spAutoFit/>
          </a:bodyPr>
          <a:lstStyle/>
          <a:p>
            <a:pPr algn="ctr"/>
            <a:r>
              <a:rPr lang="en-NZ" dirty="0"/>
              <a:t>Emissions fall</a:t>
            </a:r>
          </a:p>
        </p:txBody>
      </p:sp>
      <p:sp>
        <p:nvSpPr>
          <p:cNvPr id="5" name="TextBox 4"/>
          <p:cNvSpPr txBox="1"/>
          <p:nvPr/>
        </p:nvSpPr>
        <p:spPr>
          <a:xfrm>
            <a:off x="6285611" y="557817"/>
            <a:ext cx="1224135" cy="2031325"/>
          </a:xfrm>
          <a:prstGeom prst="rect">
            <a:avLst/>
          </a:prstGeom>
          <a:noFill/>
          <a:ln>
            <a:solidFill>
              <a:schemeClr val="tx1"/>
            </a:solidFill>
          </a:ln>
        </p:spPr>
        <p:txBody>
          <a:bodyPr wrap="square" rtlCol="0">
            <a:spAutoFit/>
          </a:bodyPr>
          <a:lstStyle/>
          <a:p>
            <a:pPr algn="ctr"/>
            <a:r>
              <a:rPr lang="en-NZ" dirty="0"/>
              <a:t>High price</a:t>
            </a:r>
          </a:p>
          <a:p>
            <a:pPr algn="ctr"/>
            <a:r>
              <a:rPr lang="en-NZ" dirty="0"/>
              <a:t>weeds out</a:t>
            </a:r>
          </a:p>
          <a:p>
            <a:pPr algn="ctr"/>
            <a:r>
              <a:rPr lang="en-NZ" dirty="0"/>
              <a:t>less</a:t>
            </a:r>
          </a:p>
          <a:p>
            <a:pPr algn="ctr"/>
            <a:r>
              <a:rPr lang="en-NZ" dirty="0"/>
              <a:t>efficient polluters</a:t>
            </a:r>
          </a:p>
        </p:txBody>
      </p:sp>
      <p:sp>
        <p:nvSpPr>
          <p:cNvPr id="8" name="TextBox 7"/>
          <p:cNvSpPr txBox="1"/>
          <p:nvPr/>
        </p:nvSpPr>
        <p:spPr>
          <a:xfrm>
            <a:off x="4887797" y="684606"/>
            <a:ext cx="936104" cy="1477328"/>
          </a:xfrm>
          <a:prstGeom prst="rect">
            <a:avLst/>
          </a:prstGeom>
          <a:noFill/>
          <a:ln>
            <a:solidFill>
              <a:schemeClr val="tx1"/>
            </a:solidFill>
          </a:ln>
        </p:spPr>
        <p:txBody>
          <a:bodyPr wrap="square" rtlCol="0">
            <a:spAutoFit/>
          </a:bodyPr>
          <a:lstStyle/>
          <a:p>
            <a:pPr algn="ctr"/>
            <a:r>
              <a:rPr lang="en-NZ" dirty="0"/>
              <a:t>Price of carbon driven up</a:t>
            </a:r>
          </a:p>
        </p:txBody>
      </p:sp>
      <p:cxnSp>
        <p:nvCxnSpPr>
          <p:cNvPr id="9" name="Straight Arrow Connector 8"/>
          <p:cNvCxnSpPr>
            <a:cxnSpLocks/>
          </p:cNvCxnSpPr>
          <p:nvPr/>
        </p:nvCxnSpPr>
        <p:spPr>
          <a:xfrm>
            <a:off x="7509746" y="1470114"/>
            <a:ext cx="1030765" cy="14421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5823902" y="1110075"/>
            <a:ext cx="461709"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852761" y="494479"/>
            <a:ext cx="1290624" cy="646331"/>
          </a:xfrm>
          <a:prstGeom prst="rect">
            <a:avLst/>
          </a:prstGeom>
          <a:noFill/>
          <a:ln>
            <a:solidFill>
              <a:schemeClr val="tx1"/>
            </a:solidFill>
          </a:ln>
        </p:spPr>
        <p:txBody>
          <a:bodyPr wrap="square" rtlCol="0">
            <a:spAutoFit/>
          </a:bodyPr>
          <a:lstStyle/>
          <a:p>
            <a:pPr algn="ctr"/>
            <a:r>
              <a:rPr lang="en-NZ" dirty="0"/>
              <a:t>Tax imposed</a:t>
            </a:r>
          </a:p>
        </p:txBody>
      </p:sp>
      <p:sp>
        <p:nvSpPr>
          <p:cNvPr id="14" name="TextBox 13"/>
          <p:cNvSpPr txBox="1"/>
          <p:nvPr/>
        </p:nvSpPr>
        <p:spPr>
          <a:xfrm>
            <a:off x="2548358" y="1851913"/>
            <a:ext cx="1719682" cy="923330"/>
          </a:xfrm>
          <a:prstGeom prst="rect">
            <a:avLst/>
          </a:prstGeom>
          <a:noFill/>
          <a:ln>
            <a:solidFill>
              <a:schemeClr val="tx1"/>
            </a:solidFill>
          </a:ln>
        </p:spPr>
        <p:txBody>
          <a:bodyPr wrap="square" rtlCol="0">
            <a:spAutoFit/>
          </a:bodyPr>
          <a:lstStyle/>
          <a:p>
            <a:pPr algn="ctr"/>
            <a:r>
              <a:rPr lang="en-NZ" dirty="0"/>
              <a:t>Limited quota rights allocated</a:t>
            </a:r>
          </a:p>
        </p:txBody>
      </p:sp>
      <p:cxnSp>
        <p:nvCxnSpPr>
          <p:cNvPr id="15" name="Straight Arrow Connector 14"/>
          <p:cNvCxnSpPr>
            <a:endCxn id="8" idx="1"/>
          </p:cNvCxnSpPr>
          <p:nvPr/>
        </p:nvCxnSpPr>
        <p:spPr>
          <a:xfrm>
            <a:off x="4143385" y="783542"/>
            <a:ext cx="744412" cy="63972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endCxn id="8" idx="1"/>
          </p:cNvCxnSpPr>
          <p:nvPr/>
        </p:nvCxnSpPr>
        <p:spPr>
          <a:xfrm flipV="1">
            <a:off x="4250575" y="1423271"/>
            <a:ext cx="637222" cy="9451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823901" y="3251518"/>
            <a:ext cx="1442063" cy="1200329"/>
          </a:xfrm>
          <a:prstGeom prst="rect">
            <a:avLst/>
          </a:prstGeom>
          <a:noFill/>
          <a:ln>
            <a:solidFill>
              <a:schemeClr val="tx1"/>
            </a:solidFill>
          </a:ln>
        </p:spPr>
        <p:txBody>
          <a:bodyPr wrap="square" rtlCol="0">
            <a:spAutoFit/>
          </a:bodyPr>
          <a:lstStyle/>
          <a:p>
            <a:pPr algn="ctr"/>
            <a:r>
              <a:rPr lang="en-NZ" dirty="0"/>
              <a:t>Production restricted to meet commands</a:t>
            </a:r>
          </a:p>
        </p:txBody>
      </p:sp>
      <p:sp>
        <p:nvSpPr>
          <p:cNvPr id="22" name="TextBox 21"/>
          <p:cNvSpPr txBox="1"/>
          <p:nvPr/>
        </p:nvSpPr>
        <p:spPr>
          <a:xfrm>
            <a:off x="3376036" y="3093240"/>
            <a:ext cx="1911370" cy="1754326"/>
          </a:xfrm>
          <a:prstGeom prst="rect">
            <a:avLst/>
          </a:prstGeom>
          <a:noFill/>
          <a:ln>
            <a:solidFill>
              <a:schemeClr val="tx1"/>
            </a:solidFill>
          </a:ln>
        </p:spPr>
        <p:txBody>
          <a:bodyPr wrap="square" rtlCol="0">
            <a:spAutoFit/>
          </a:bodyPr>
          <a:lstStyle/>
          <a:p>
            <a:pPr algn="ctr"/>
            <a:r>
              <a:rPr lang="en-NZ" dirty="0"/>
              <a:t>Central authority imposes enforceable limits on all emitters</a:t>
            </a:r>
          </a:p>
        </p:txBody>
      </p:sp>
      <p:cxnSp>
        <p:nvCxnSpPr>
          <p:cNvPr id="23" name="Straight Arrow Connector 22"/>
          <p:cNvCxnSpPr/>
          <p:nvPr/>
        </p:nvCxnSpPr>
        <p:spPr>
          <a:xfrm flipV="1">
            <a:off x="5303005" y="3898092"/>
            <a:ext cx="461709"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a:stCxn id="21" idx="3"/>
            <a:endCxn id="4" idx="1"/>
          </p:cNvCxnSpPr>
          <p:nvPr/>
        </p:nvCxnSpPr>
        <p:spPr>
          <a:xfrm flipV="1">
            <a:off x="7265964" y="3251518"/>
            <a:ext cx="1274547" cy="60016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F0A9788-3BDB-4FA3-AA0B-8A13FBC0DF3A}"/>
              </a:ext>
            </a:extLst>
          </p:cNvPr>
          <p:cNvSpPr txBox="1"/>
          <p:nvPr/>
        </p:nvSpPr>
        <p:spPr>
          <a:xfrm>
            <a:off x="640640" y="562041"/>
            <a:ext cx="1467709" cy="369332"/>
          </a:xfrm>
          <a:prstGeom prst="rect">
            <a:avLst/>
          </a:prstGeom>
          <a:noFill/>
        </p:spPr>
        <p:txBody>
          <a:bodyPr wrap="none" rtlCol="0">
            <a:spAutoFit/>
          </a:bodyPr>
          <a:lstStyle/>
          <a:p>
            <a:r>
              <a:rPr lang="en-US" dirty="0"/>
              <a:t>CARBON TAX</a:t>
            </a:r>
            <a:endParaRPr lang="en-NZ" dirty="0"/>
          </a:p>
        </p:txBody>
      </p:sp>
      <p:sp>
        <p:nvSpPr>
          <p:cNvPr id="11" name="TextBox 10">
            <a:extLst>
              <a:ext uri="{FF2B5EF4-FFF2-40B4-BE49-F238E27FC236}">
                <a16:creationId xmlns:a16="http://schemas.microsoft.com/office/drawing/2014/main" id="{6AAA438A-897D-4560-9872-5FBE4200640E}"/>
              </a:ext>
            </a:extLst>
          </p:cNvPr>
          <p:cNvSpPr txBox="1"/>
          <p:nvPr/>
        </p:nvSpPr>
        <p:spPr>
          <a:xfrm>
            <a:off x="530787" y="2122678"/>
            <a:ext cx="1798634" cy="369332"/>
          </a:xfrm>
          <a:prstGeom prst="rect">
            <a:avLst/>
          </a:prstGeom>
          <a:noFill/>
        </p:spPr>
        <p:txBody>
          <a:bodyPr wrap="none" rtlCol="0">
            <a:spAutoFit/>
          </a:bodyPr>
          <a:lstStyle/>
          <a:p>
            <a:r>
              <a:rPr lang="en-US" dirty="0"/>
              <a:t>CAP AND TRADE</a:t>
            </a:r>
            <a:endParaRPr lang="en-NZ" dirty="0"/>
          </a:p>
        </p:txBody>
      </p:sp>
      <p:sp>
        <p:nvSpPr>
          <p:cNvPr id="12" name="TextBox 11">
            <a:extLst>
              <a:ext uri="{FF2B5EF4-FFF2-40B4-BE49-F238E27FC236}">
                <a16:creationId xmlns:a16="http://schemas.microsoft.com/office/drawing/2014/main" id="{FD437542-4195-4661-B351-F8658F9455AD}"/>
              </a:ext>
            </a:extLst>
          </p:cNvPr>
          <p:cNvSpPr txBox="1"/>
          <p:nvPr/>
        </p:nvSpPr>
        <p:spPr>
          <a:xfrm>
            <a:off x="412040" y="3713426"/>
            <a:ext cx="2762359" cy="369332"/>
          </a:xfrm>
          <a:prstGeom prst="rect">
            <a:avLst/>
          </a:prstGeom>
          <a:noFill/>
        </p:spPr>
        <p:txBody>
          <a:bodyPr wrap="none" rtlCol="0">
            <a:spAutoFit/>
          </a:bodyPr>
          <a:lstStyle/>
          <a:p>
            <a:r>
              <a:rPr lang="en-US" dirty="0"/>
              <a:t>COMMAND AND CONTROL</a:t>
            </a:r>
            <a:endParaRPr lang="en-NZ" dirty="0"/>
          </a:p>
        </p:txBody>
      </p:sp>
      <p:sp>
        <p:nvSpPr>
          <p:cNvPr id="17" name="TextBox 16">
            <a:extLst>
              <a:ext uri="{FF2B5EF4-FFF2-40B4-BE49-F238E27FC236}">
                <a16:creationId xmlns:a16="http://schemas.microsoft.com/office/drawing/2014/main" id="{BC9199FC-94F6-4C07-934A-EAA5F15F9249}"/>
              </a:ext>
            </a:extLst>
          </p:cNvPr>
          <p:cNvSpPr txBox="1"/>
          <p:nvPr/>
        </p:nvSpPr>
        <p:spPr>
          <a:xfrm>
            <a:off x="412040" y="5642264"/>
            <a:ext cx="2213106" cy="369332"/>
          </a:xfrm>
          <a:prstGeom prst="rect">
            <a:avLst/>
          </a:prstGeom>
          <a:noFill/>
        </p:spPr>
        <p:txBody>
          <a:bodyPr wrap="none" rtlCol="0">
            <a:spAutoFit/>
          </a:bodyPr>
          <a:lstStyle/>
          <a:p>
            <a:r>
              <a:rPr lang="en-US" dirty="0"/>
              <a:t>EMISSIONS TRADING</a:t>
            </a:r>
            <a:endParaRPr lang="en-NZ" dirty="0"/>
          </a:p>
        </p:txBody>
      </p:sp>
      <p:sp>
        <p:nvSpPr>
          <p:cNvPr id="20" name="TextBox 19">
            <a:extLst>
              <a:ext uri="{FF2B5EF4-FFF2-40B4-BE49-F238E27FC236}">
                <a16:creationId xmlns:a16="http://schemas.microsoft.com/office/drawing/2014/main" id="{13D22487-FE1B-43AE-BD9C-BFE6640D8DA1}"/>
              </a:ext>
            </a:extLst>
          </p:cNvPr>
          <p:cNvSpPr txBox="1"/>
          <p:nvPr/>
        </p:nvSpPr>
        <p:spPr>
          <a:xfrm>
            <a:off x="2886860" y="5304174"/>
            <a:ext cx="2762360" cy="1200329"/>
          </a:xfrm>
          <a:prstGeom prst="rect">
            <a:avLst/>
          </a:prstGeom>
          <a:noFill/>
          <a:ln>
            <a:solidFill>
              <a:schemeClr val="tx1"/>
            </a:solidFill>
          </a:ln>
        </p:spPr>
        <p:txBody>
          <a:bodyPr wrap="square" rtlCol="0">
            <a:spAutoFit/>
          </a:bodyPr>
          <a:lstStyle/>
          <a:p>
            <a:r>
              <a:rPr lang="en-US" dirty="0"/>
              <a:t>Emitters required to cover all emissions with carbon credits including offshore-issued units</a:t>
            </a:r>
            <a:endParaRPr lang="en-NZ" dirty="0"/>
          </a:p>
        </p:txBody>
      </p:sp>
      <p:sp>
        <p:nvSpPr>
          <p:cNvPr id="25" name="TextBox 24">
            <a:extLst>
              <a:ext uri="{FF2B5EF4-FFF2-40B4-BE49-F238E27FC236}">
                <a16:creationId xmlns:a16="http://schemas.microsoft.com/office/drawing/2014/main" id="{67313710-16AB-44AD-AFF7-0201DBBF9A32}"/>
              </a:ext>
            </a:extLst>
          </p:cNvPr>
          <p:cNvSpPr txBox="1"/>
          <p:nvPr/>
        </p:nvSpPr>
        <p:spPr>
          <a:xfrm>
            <a:off x="6172647" y="5365265"/>
            <a:ext cx="1641763" cy="923330"/>
          </a:xfrm>
          <a:prstGeom prst="rect">
            <a:avLst/>
          </a:prstGeom>
          <a:noFill/>
          <a:ln>
            <a:solidFill>
              <a:schemeClr val="tx1"/>
            </a:solidFill>
          </a:ln>
        </p:spPr>
        <p:txBody>
          <a:bodyPr wrap="square" rtlCol="0">
            <a:spAutoFit/>
          </a:bodyPr>
          <a:lstStyle/>
          <a:p>
            <a:pPr algn="ctr"/>
            <a:r>
              <a:rPr lang="en-US" dirty="0"/>
              <a:t>Price of units settles at the world price</a:t>
            </a:r>
            <a:endParaRPr lang="en-NZ" dirty="0"/>
          </a:p>
        </p:txBody>
      </p:sp>
      <p:cxnSp>
        <p:nvCxnSpPr>
          <p:cNvPr id="31" name="Straight Arrow Connector 30">
            <a:extLst>
              <a:ext uri="{FF2B5EF4-FFF2-40B4-BE49-F238E27FC236}">
                <a16:creationId xmlns:a16="http://schemas.microsoft.com/office/drawing/2014/main" id="{C2E2851C-3665-4209-9954-E6779B9B0BFE}"/>
              </a:ext>
            </a:extLst>
          </p:cNvPr>
          <p:cNvCxnSpPr/>
          <p:nvPr/>
        </p:nvCxnSpPr>
        <p:spPr>
          <a:xfrm flipV="1">
            <a:off x="5680079" y="5864752"/>
            <a:ext cx="461709"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CF3B7CA2-F36B-4CF8-8675-4E34C6720BC8}"/>
              </a:ext>
            </a:extLst>
          </p:cNvPr>
          <p:cNvCxnSpPr>
            <a:cxnSpLocks/>
          </p:cNvCxnSpPr>
          <p:nvPr/>
        </p:nvCxnSpPr>
        <p:spPr>
          <a:xfrm flipV="1">
            <a:off x="7814410" y="5088265"/>
            <a:ext cx="726101" cy="72954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416DA7E1-B293-4655-A6F1-5F29273891FE}"/>
              </a:ext>
            </a:extLst>
          </p:cNvPr>
          <p:cNvSpPr txBox="1"/>
          <p:nvPr/>
        </p:nvSpPr>
        <p:spPr>
          <a:xfrm>
            <a:off x="8540511" y="4237059"/>
            <a:ext cx="1507254" cy="2031325"/>
          </a:xfrm>
          <a:prstGeom prst="rect">
            <a:avLst/>
          </a:prstGeom>
          <a:noFill/>
          <a:ln>
            <a:solidFill>
              <a:schemeClr val="tx1"/>
            </a:solidFill>
          </a:ln>
        </p:spPr>
        <p:txBody>
          <a:bodyPr wrap="square" rtlCol="0">
            <a:spAutoFit/>
          </a:bodyPr>
          <a:lstStyle/>
          <a:p>
            <a:pPr algn="ctr"/>
            <a:r>
              <a:rPr lang="en-US" dirty="0"/>
              <a:t>Emissions fall </a:t>
            </a:r>
            <a:r>
              <a:rPr lang="en-US" u="sng" dirty="0"/>
              <a:t>only if world price is above MAC.  </a:t>
            </a:r>
            <a:r>
              <a:rPr lang="en-US" dirty="0"/>
              <a:t>Otherwise no change</a:t>
            </a:r>
            <a:endParaRPr lang="en-NZ" dirty="0"/>
          </a:p>
        </p:txBody>
      </p:sp>
      <p:sp>
        <p:nvSpPr>
          <p:cNvPr id="35" name="TextBox 34">
            <a:extLst>
              <a:ext uri="{FF2B5EF4-FFF2-40B4-BE49-F238E27FC236}">
                <a16:creationId xmlns:a16="http://schemas.microsoft.com/office/drawing/2014/main" id="{C386763F-A73C-47AA-A029-644C628320B1}"/>
              </a:ext>
            </a:extLst>
          </p:cNvPr>
          <p:cNvSpPr txBox="1"/>
          <p:nvPr/>
        </p:nvSpPr>
        <p:spPr>
          <a:xfrm>
            <a:off x="445951" y="956144"/>
            <a:ext cx="1840568" cy="369332"/>
          </a:xfrm>
          <a:prstGeom prst="rect">
            <a:avLst/>
          </a:prstGeom>
          <a:noFill/>
        </p:spPr>
        <p:txBody>
          <a:bodyPr wrap="none" rtlCol="0">
            <a:spAutoFit/>
          </a:bodyPr>
          <a:lstStyle/>
          <a:p>
            <a:r>
              <a:rPr lang="en-US" dirty="0">
                <a:solidFill>
                  <a:srgbClr val="008000"/>
                </a:solidFill>
              </a:rPr>
              <a:t>=price certainty</a:t>
            </a:r>
            <a:endParaRPr lang="en-NZ" dirty="0">
              <a:solidFill>
                <a:srgbClr val="008000"/>
              </a:solidFill>
            </a:endParaRPr>
          </a:p>
        </p:txBody>
      </p:sp>
      <p:sp>
        <p:nvSpPr>
          <p:cNvPr id="36" name="TextBox 35">
            <a:extLst>
              <a:ext uri="{FF2B5EF4-FFF2-40B4-BE49-F238E27FC236}">
                <a16:creationId xmlns:a16="http://schemas.microsoft.com/office/drawing/2014/main" id="{9EFBC3A9-13E5-4C0B-ADC2-6A3E1EB91EFE}"/>
              </a:ext>
            </a:extLst>
          </p:cNvPr>
          <p:cNvSpPr txBox="1"/>
          <p:nvPr/>
        </p:nvSpPr>
        <p:spPr>
          <a:xfrm>
            <a:off x="488853" y="2401632"/>
            <a:ext cx="2182008" cy="369332"/>
          </a:xfrm>
          <a:prstGeom prst="rect">
            <a:avLst/>
          </a:prstGeom>
          <a:noFill/>
        </p:spPr>
        <p:txBody>
          <a:bodyPr wrap="none" rtlCol="0">
            <a:spAutoFit/>
          </a:bodyPr>
          <a:lstStyle/>
          <a:p>
            <a:r>
              <a:rPr lang="en-US" dirty="0">
                <a:solidFill>
                  <a:srgbClr val="008000"/>
                </a:solidFill>
              </a:rPr>
              <a:t>=quantity certainty</a:t>
            </a:r>
            <a:endParaRPr lang="en-NZ" dirty="0">
              <a:solidFill>
                <a:srgbClr val="008000"/>
              </a:solidFill>
            </a:endParaRPr>
          </a:p>
        </p:txBody>
      </p:sp>
      <p:sp>
        <p:nvSpPr>
          <p:cNvPr id="37" name="TextBox 36">
            <a:extLst>
              <a:ext uri="{FF2B5EF4-FFF2-40B4-BE49-F238E27FC236}">
                <a16:creationId xmlns:a16="http://schemas.microsoft.com/office/drawing/2014/main" id="{80072461-C15D-4D7E-9AD0-FADB14A1D2CD}"/>
              </a:ext>
            </a:extLst>
          </p:cNvPr>
          <p:cNvSpPr txBox="1"/>
          <p:nvPr/>
        </p:nvSpPr>
        <p:spPr>
          <a:xfrm>
            <a:off x="681795" y="3992380"/>
            <a:ext cx="2182008" cy="369332"/>
          </a:xfrm>
          <a:prstGeom prst="rect">
            <a:avLst/>
          </a:prstGeom>
          <a:noFill/>
        </p:spPr>
        <p:txBody>
          <a:bodyPr wrap="none" rtlCol="0">
            <a:spAutoFit/>
          </a:bodyPr>
          <a:lstStyle/>
          <a:p>
            <a:r>
              <a:rPr lang="en-US" dirty="0">
                <a:solidFill>
                  <a:srgbClr val="008000"/>
                </a:solidFill>
              </a:rPr>
              <a:t>=quantity certainty</a:t>
            </a:r>
            <a:endParaRPr lang="en-NZ" dirty="0">
              <a:solidFill>
                <a:srgbClr val="008000"/>
              </a:solidFill>
            </a:endParaRPr>
          </a:p>
        </p:txBody>
      </p:sp>
      <p:sp>
        <p:nvSpPr>
          <p:cNvPr id="38" name="TextBox 37">
            <a:extLst>
              <a:ext uri="{FF2B5EF4-FFF2-40B4-BE49-F238E27FC236}">
                <a16:creationId xmlns:a16="http://schemas.microsoft.com/office/drawing/2014/main" id="{63B4475A-E8DF-48F5-AAED-EDE66C9D8925}"/>
              </a:ext>
            </a:extLst>
          </p:cNvPr>
          <p:cNvSpPr txBox="1"/>
          <p:nvPr/>
        </p:nvSpPr>
        <p:spPr>
          <a:xfrm>
            <a:off x="598309" y="5899052"/>
            <a:ext cx="1569660" cy="369332"/>
          </a:xfrm>
          <a:prstGeom prst="rect">
            <a:avLst/>
          </a:prstGeom>
          <a:noFill/>
        </p:spPr>
        <p:txBody>
          <a:bodyPr wrap="none" rtlCol="0">
            <a:spAutoFit/>
          </a:bodyPr>
          <a:lstStyle/>
          <a:p>
            <a:r>
              <a:rPr lang="en-US" dirty="0">
                <a:solidFill>
                  <a:srgbClr val="FF0000"/>
                </a:solidFill>
              </a:rPr>
              <a:t>= uncertainty</a:t>
            </a:r>
            <a:endParaRPr lang="en-NZ" dirty="0">
              <a:solidFill>
                <a:srgbClr val="FF0000"/>
              </a:solidFill>
            </a:endParaRPr>
          </a:p>
        </p:txBody>
      </p:sp>
      <p:sp>
        <p:nvSpPr>
          <p:cNvPr id="2" name="Footer Placeholder 1">
            <a:extLst>
              <a:ext uri="{FF2B5EF4-FFF2-40B4-BE49-F238E27FC236}">
                <a16:creationId xmlns:a16="http://schemas.microsoft.com/office/drawing/2014/main" id="{6C274AA6-484B-8859-31C4-15579FC40951}"/>
              </a:ext>
            </a:extLst>
          </p:cNvPr>
          <p:cNvSpPr>
            <a:spLocks noGrp="1"/>
          </p:cNvSpPr>
          <p:nvPr>
            <p:ph type="ftr" sz="quarter" idx="11"/>
          </p:nvPr>
        </p:nvSpPr>
        <p:spPr/>
        <p:txBody>
          <a:bodyPr/>
          <a:lstStyle/>
          <a:p>
            <a:r>
              <a:rPr lang="en-US"/>
              <a:t>Geoff Bertram Takaka U3A  December 9 2022</a:t>
            </a:r>
            <a:endParaRPr lang="en-US" dirty="0"/>
          </a:p>
        </p:txBody>
      </p:sp>
      <p:sp>
        <p:nvSpPr>
          <p:cNvPr id="3" name="Slide Number Placeholder 2">
            <a:extLst>
              <a:ext uri="{FF2B5EF4-FFF2-40B4-BE49-F238E27FC236}">
                <a16:creationId xmlns:a16="http://schemas.microsoft.com/office/drawing/2014/main" id="{FD040BF1-14B8-5E10-7C7F-C920511FA412}"/>
              </a:ext>
            </a:extLst>
          </p:cNvPr>
          <p:cNvSpPr>
            <a:spLocks noGrp="1"/>
          </p:cNvSpPr>
          <p:nvPr>
            <p:ph type="sldNum" sz="quarter" idx="12"/>
          </p:nvPr>
        </p:nvSpPr>
        <p:spPr>
          <a:xfrm>
            <a:off x="11500364" y="6406486"/>
            <a:ext cx="683339" cy="365125"/>
          </a:xfrm>
        </p:spPr>
        <p:txBody>
          <a:bodyPr/>
          <a:lstStyle/>
          <a:p>
            <a:fld id="{D57F1E4F-1CFF-5643-939E-217C01CDF565}" type="slidenum">
              <a:rPr lang="en-US" sz="1200" b="1" smtClean="0"/>
              <a:pPr/>
              <a:t>76</a:t>
            </a:fld>
            <a:endParaRPr lang="en-US" sz="1200" b="1" dirty="0"/>
          </a:p>
        </p:txBody>
      </p:sp>
    </p:spTree>
    <p:extLst>
      <p:ext uri="{BB962C8B-B14F-4D97-AF65-F5344CB8AC3E}">
        <p14:creationId xmlns:p14="http://schemas.microsoft.com/office/powerpoint/2010/main" val="1606548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7184A-0B3D-4642-BD64-A15E5056A1E8}"/>
              </a:ext>
            </a:extLst>
          </p:cNvPr>
          <p:cNvSpPr>
            <a:spLocks noGrp="1"/>
          </p:cNvSpPr>
          <p:nvPr>
            <p:ph type="title"/>
          </p:nvPr>
        </p:nvSpPr>
        <p:spPr>
          <a:xfrm>
            <a:off x="1283370" y="378289"/>
            <a:ext cx="8247483" cy="542925"/>
          </a:xfrm>
        </p:spPr>
        <p:txBody>
          <a:bodyPr>
            <a:noAutofit/>
          </a:bodyPr>
          <a:lstStyle/>
          <a:p>
            <a:pPr algn="ctr"/>
            <a:r>
              <a:rPr lang="en-US" sz="2400" dirty="0">
                <a:solidFill>
                  <a:schemeClr val="tx1"/>
                </a:solidFill>
              </a:rPr>
              <a:t>Ineffectual attempts to create certainty</a:t>
            </a:r>
            <a:endParaRPr lang="en-NZ" sz="2400" dirty="0">
              <a:solidFill>
                <a:schemeClr val="tx1"/>
              </a:solidFill>
            </a:endParaRPr>
          </a:p>
        </p:txBody>
      </p:sp>
      <p:sp>
        <p:nvSpPr>
          <p:cNvPr id="3" name="Content Placeholder 2">
            <a:extLst>
              <a:ext uri="{FF2B5EF4-FFF2-40B4-BE49-F238E27FC236}">
                <a16:creationId xmlns:a16="http://schemas.microsoft.com/office/drawing/2014/main" id="{EB9A2398-E13B-459C-87D9-5A27234C2914}"/>
              </a:ext>
            </a:extLst>
          </p:cNvPr>
          <p:cNvSpPr>
            <a:spLocks noGrp="1"/>
          </p:cNvSpPr>
          <p:nvPr>
            <p:ph idx="1"/>
          </p:nvPr>
        </p:nvSpPr>
        <p:spPr>
          <a:xfrm>
            <a:off x="1283370" y="1325096"/>
            <a:ext cx="8356111" cy="4677508"/>
          </a:xfrm>
        </p:spPr>
        <p:txBody>
          <a:bodyPr>
            <a:normAutofit/>
          </a:bodyPr>
          <a:lstStyle/>
          <a:p>
            <a:pPr>
              <a:spcAft>
                <a:spcPts val="1800"/>
              </a:spcAft>
            </a:pPr>
            <a:r>
              <a:rPr lang="en-US" dirty="0"/>
              <a:t>The ‘trigger price’ reflects Government’s terror of a high carbon price – but may not be sustainable in the face of market developments (</a:t>
            </a:r>
            <a:r>
              <a:rPr lang="en-US" dirty="0" err="1"/>
              <a:t>cf</a:t>
            </a:r>
            <a:r>
              <a:rPr lang="en-US" dirty="0"/>
              <a:t> the housing market 2000-2021)</a:t>
            </a:r>
          </a:p>
          <a:p>
            <a:pPr>
              <a:spcAft>
                <a:spcPts val="1800"/>
              </a:spcAft>
            </a:pPr>
            <a:r>
              <a:rPr lang="en-US" dirty="0"/>
              <a:t>Promises to not allow too much importing of units can be broken at any time – e.g. after a change of government</a:t>
            </a:r>
          </a:p>
          <a:p>
            <a:pPr>
              <a:spcAft>
                <a:spcPts val="1800"/>
              </a:spcAft>
            </a:pPr>
            <a:r>
              <a:rPr lang="en-US" dirty="0"/>
              <a:t>Leaving agriculture out is of uncertain credibility</a:t>
            </a:r>
          </a:p>
          <a:p>
            <a:pPr>
              <a:spcAft>
                <a:spcPts val="1800"/>
              </a:spcAft>
            </a:pPr>
            <a:r>
              <a:rPr lang="en-US" dirty="0"/>
              <a:t>Forestry decisions and hence claims to earn NZUs  are inherently hard to predict – and policy on forests keeps changing, partly because of the risk that so much will be planted that the NZETS will have no effect on actual emissions</a:t>
            </a:r>
          </a:p>
          <a:p>
            <a:pPr>
              <a:spcAft>
                <a:spcPts val="1800"/>
              </a:spcAft>
            </a:pPr>
            <a:r>
              <a:rPr lang="en-US" dirty="0"/>
              <a:t>The future world price and availability of offshore credits is unknowable</a:t>
            </a:r>
          </a:p>
          <a:p>
            <a:pPr lvl="1"/>
            <a:endParaRPr lang="en-US" dirty="0"/>
          </a:p>
          <a:p>
            <a:pPr lvl="1"/>
            <a:endParaRPr lang="en-NZ" dirty="0"/>
          </a:p>
        </p:txBody>
      </p:sp>
      <p:sp>
        <p:nvSpPr>
          <p:cNvPr id="4" name="Footer Placeholder 3">
            <a:extLst>
              <a:ext uri="{FF2B5EF4-FFF2-40B4-BE49-F238E27FC236}">
                <a16:creationId xmlns:a16="http://schemas.microsoft.com/office/drawing/2014/main" id="{612FB3AC-5281-4CB2-97AF-9709EE52AF00}"/>
              </a:ext>
            </a:extLst>
          </p:cNvPr>
          <p:cNvSpPr>
            <a:spLocks noGrp="1"/>
          </p:cNvSpPr>
          <p:nvPr>
            <p:ph type="ftr" sz="quarter" idx="11"/>
          </p:nvPr>
        </p:nvSpPr>
        <p:spPr/>
        <p:txBody>
          <a:bodyPr/>
          <a:lstStyle/>
          <a:p>
            <a:r>
              <a:rPr lang="en-NZ"/>
              <a:t>Geoff Bertram Takaka U3A  December 9 2022</a:t>
            </a:r>
            <a:endParaRPr lang="en-US" dirty="0"/>
          </a:p>
        </p:txBody>
      </p:sp>
      <p:sp>
        <p:nvSpPr>
          <p:cNvPr id="5" name="Slide Number Placeholder 4">
            <a:extLst>
              <a:ext uri="{FF2B5EF4-FFF2-40B4-BE49-F238E27FC236}">
                <a16:creationId xmlns:a16="http://schemas.microsoft.com/office/drawing/2014/main" id="{996B8A27-4379-4DE2-A36B-B305F700DD6B}"/>
              </a:ext>
            </a:extLst>
          </p:cNvPr>
          <p:cNvSpPr>
            <a:spLocks noGrp="1"/>
          </p:cNvSpPr>
          <p:nvPr>
            <p:ph type="sldNum" sz="quarter" idx="12"/>
          </p:nvPr>
        </p:nvSpPr>
        <p:spPr/>
        <p:txBody>
          <a:bodyPr/>
          <a:lstStyle/>
          <a:p>
            <a:fld id="{D57F1E4F-1CFF-5643-939E-217C01CDF565}" type="slidenum">
              <a:rPr lang="en-US" smtClean="0"/>
              <a:pPr/>
              <a:t>77</a:t>
            </a:fld>
            <a:endParaRPr lang="en-US" dirty="0"/>
          </a:p>
        </p:txBody>
      </p:sp>
    </p:spTree>
    <p:extLst>
      <p:ext uri="{BB962C8B-B14F-4D97-AF65-F5344CB8AC3E}">
        <p14:creationId xmlns:p14="http://schemas.microsoft.com/office/powerpoint/2010/main" val="2790591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CABED-38A0-C0F2-CE42-33D28F40A044}"/>
              </a:ext>
            </a:extLst>
          </p:cNvPr>
          <p:cNvSpPr>
            <a:spLocks noGrp="1"/>
          </p:cNvSpPr>
          <p:nvPr>
            <p:ph type="title"/>
          </p:nvPr>
        </p:nvSpPr>
        <p:spPr>
          <a:xfrm>
            <a:off x="540589" y="103765"/>
            <a:ext cx="8229600" cy="770644"/>
          </a:xfrm>
        </p:spPr>
        <p:txBody>
          <a:bodyPr>
            <a:noAutofit/>
          </a:bodyPr>
          <a:lstStyle/>
          <a:p>
            <a:pPr algn="ctr"/>
            <a:r>
              <a:rPr lang="en-NZ" sz="2400" dirty="0">
                <a:solidFill>
                  <a:schemeClr val="tx1"/>
                </a:solidFill>
              </a:rPr>
              <a:t>Why a carbon tax with border adjustments would have been the smart move (and still could be)</a:t>
            </a:r>
          </a:p>
        </p:txBody>
      </p:sp>
      <p:sp>
        <p:nvSpPr>
          <p:cNvPr id="5" name="Content Placeholder 4">
            <a:extLst>
              <a:ext uri="{FF2B5EF4-FFF2-40B4-BE49-F238E27FC236}">
                <a16:creationId xmlns:a16="http://schemas.microsoft.com/office/drawing/2014/main" id="{A9414DFD-B210-6573-E842-8684A745DB03}"/>
              </a:ext>
            </a:extLst>
          </p:cNvPr>
          <p:cNvSpPr>
            <a:spLocks noGrp="1"/>
          </p:cNvSpPr>
          <p:nvPr>
            <p:ph idx="1"/>
          </p:nvPr>
        </p:nvSpPr>
        <p:spPr>
          <a:xfrm>
            <a:off x="669985" y="1052673"/>
            <a:ext cx="8388036" cy="5175549"/>
          </a:xfrm>
        </p:spPr>
        <p:txBody>
          <a:bodyPr>
            <a:normAutofit fontScale="92500" lnSpcReduction="10000"/>
          </a:bodyPr>
          <a:lstStyle/>
          <a:p>
            <a:pPr>
              <a:spcAft>
                <a:spcPts val="1800"/>
              </a:spcAft>
            </a:pPr>
            <a:r>
              <a:rPr lang="en-NZ" sz="2000" dirty="0"/>
              <a:t>The tax can be imposed across the entire economy with no exemptions and can be adjusted regularly as conditions change (</a:t>
            </a:r>
            <a:r>
              <a:rPr lang="en-NZ" sz="2000" dirty="0" err="1"/>
              <a:t>cf</a:t>
            </a:r>
            <a:r>
              <a:rPr lang="en-NZ" sz="2000" dirty="0"/>
              <a:t> the RBNZ’s use of the OCR)</a:t>
            </a:r>
          </a:p>
          <a:p>
            <a:pPr>
              <a:spcAft>
                <a:spcPts val="1800"/>
              </a:spcAft>
            </a:pPr>
            <a:r>
              <a:rPr lang="en-NZ" sz="2000" dirty="0"/>
              <a:t>Border adjustments mean that the carbon tax is automatically rebated on all export goods – just like GST - so no need to rush around arranging special deals for farmers, Tiwai Point, Carter Holt Harvey and all.  That kills the “competitiveness at risk” argument for special favours</a:t>
            </a:r>
          </a:p>
          <a:p>
            <a:pPr>
              <a:spcAft>
                <a:spcPts val="1800"/>
              </a:spcAft>
            </a:pPr>
            <a:r>
              <a:rPr lang="en-NZ" sz="2000" dirty="0"/>
              <a:t>The revenue can be recycled as a dividend to all households (a sort of Universal Basic Income) or can be hypothecated to funding green investments</a:t>
            </a:r>
          </a:p>
          <a:p>
            <a:pPr>
              <a:spcAft>
                <a:spcPts val="1800"/>
              </a:spcAft>
            </a:pPr>
            <a:r>
              <a:rPr lang="en-NZ" sz="2000" dirty="0"/>
              <a:t>Certainty can be locked in if there’s bipartisan support</a:t>
            </a:r>
          </a:p>
          <a:p>
            <a:pPr>
              <a:spcAft>
                <a:spcPts val="1800"/>
              </a:spcAft>
            </a:pPr>
            <a:r>
              <a:rPr lang="en-NZ" sz="2000" dirty="0"/>
              <a:t>Harmonisation with other countries’ carbon-tax regimes is straightforward and international commitments can be made (=&gt; “carbon clubs”)</a:t>
            </a:r>
          </a:p>
        </p:txBody>
      </p:sp>
      <p:sp>
        <p:nvSpPr>
          <p:cNvPr id="3" name="Footer Placeholder 2">
            <a:extLst>
              <a:ext uri="{FF2B5EF4-FFF2-40B4-BE49-F238E27FC236}">
                <a16:creationId xmlns:a16="http://schemas.microsoft.com/office/drawing/2014/main" id="{AC017EA7-8B0A-E64D-29D8-E4CDCBE9D223}"/>
              </a:ext>
            </a:extLst>
          </p:cNvPr>
          <p:cNvSpPr>
            <a:spLocks noGrp="1"/>
          </p:cNvSpPr>
          <p:nvPr>
            <p:ph type="ftr" sz="quarter" idx="11"/>
          </p:nvPr>
        </p:nvSpPr>
        <p:spPr/>
        <p:txBody>
          <a:bodyPr/>
          <a:lstStyle/>
          <a:p>
            <a:r>
              <a:rPr lang="en-NZ"/>
              <a:t>Geoff Bertram Takaka U3A  December 9 2022</a:t>
            </a:r>
            <a:endParaRPr lang="en-US"/>
          </a:p>
        </p:txBody>
      </p:sp>
      <p:sp>
        <p:nvSpPr>
          <p:cNvPr id="4" name="Slide Number Placeholder 3">
            <a:extLst>
              <a:ext uri="{FF2B5EF4-FFF2-40B4-BE49-F238E27FC236}">
                <a16:creationId xmlns:a16="http://schemas.microsoft.com/office/drawing/2014/main" id="{3846034C-8482-8065-A102-EAEBBE10495C}"/>
              </a:ext>
            </a:extLst>
          </p:cNvPr>
          <p:cNvSpPr>
            <a:spLocks noGrp="1"/>
          </p:cNvSpPr>
          <p:nvPr>
            <p:ph type="sldNum" sz="quarter" idx="12"/>
          </p:nvPr>
        </p:nvSpPr>
        <p:spPr/>
        <p:txBody>
          <a:bodyPr/>
          <a:lstStyle/>
          <a:p>
            <a:fld id="{0ED95122-A112-0844-98BC-D2A9AE745818}" type="slidenum">
              <a:rPr lang="en-US" smtClean="0"/>
              <a:pPr/>
              <a:t>78</a:t>
            </a:fld>
            <a:endParaRPr lang="en-US"/>
          </a:p>
        </p:txBody>
      </p:sp>
    </p:spTree>
    <p:extLst>
      <p:ext uri="{BB962C8B-B14F-4D97-AF65-F5344CB8AC3E}">
        <p14:creationId xmlns:p14="http://schemas.microsoft.com/office/powerpoint/2010/main" val="5877392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F5A94A-C809-22E5-D8A1-4D5BB65EF2BF}"/>
              </a:ext>
            </a:extLst>
          </p:cNvPr>
          <p:cNvSpPr>
            <a:spLocks noGrp="1"/>
          </p:cNvSpPr>
          <p:nvPr>
            <p:ph type="title"/>
          </p:nvPr>
        </p:nvSpPr>
        <p:spPr>
          <a:xfrm>
            <a:off x="1981200" y="286726"/>
            <a:ext cx="8229600" cy="519032"/>
          </a:xfrm>
        </p:spPr>
        <p:txBody>
          <a:bodyPr>
            <a:normAutofit/>
          </a:bodyPr>
          <a:lstStyle/>
          <a:p>
            <a:r>
              <a:rPr lang="en-NZ" sz="2400" dirty="0"/>
              <a:t>What does this mean for tackling climate change?</a:t>
            </a:r>
          </a:p>
        </p:txBody>
      </p:sp>
      <p:sp>
        <p:nvSpPr>
          <p:cNvPr id="5" name="Content Placeholder 4">
            <a:extLst>
              <a:ext uri="{FF2B5EF4-FFF2-40B4-BE49-F238E27FC236}">
                <a16:creationId xmlns:a16="http://schemas.microsoft.com/office/drawing/2014/main" id="{5DF85BBE-5F4E-F2D5-7811-A09D341C1F0E}"/>
              </a:ext>
            </a:extLst>
          </p:cNvPr>
          <p:cNvSpPr>
            <a:spLocks noGrp="1"/>
          </p:cNvSpPr>
          <p:nvPr>
            <p:ph idx="1"/>
          </p:nvPr>
        </p:nvSpPr>
        <p:spPr>
          <a:xfrm>
            <a:off x="798653" y="1026847"/>
            <a:ext cx="9249940" cy="5305072"/>
          </a:xfrm>
        </p:spPr>
        <p:txBody>
          <a:bodyPr>
            <a:normAutofit fontScale="92500" lnSpcReduction="20000"/>
          </a:bodyPr>
          <a:lstStyle/>
          <a:p>
            <a:pPr>
              <a:spcAft>
                <a:spcPts val="1200"/>
              </a:spcAft>
            </a:pPr>
            <a:r>
              <a:rPr lang="en-NZ" sz="2400" dirty="0"/>
              <a:t>Getting emissions down and moving towards a zero-carbon economy requires (among other things of course)</a:t>
            </a:r>
          </a:p>
          <a:p>
            <a:pPr lvl="1">
              <a:spcAft>
                <a:spcPts val="1200"/>
              </a:spcAft>
            </a:pPr>
            <a:r>
              <a:rPr lang="en-NZ" sz="2400" dirty="0"/>
              <a:t>Rapid electrification of all possible areas of the economy to push out fossil fuels – so need the lowest possible electricity prices as incentive</a:t>
            </a:r>
          </a:p>
          <a:p>
            <a:pPr lvl="1">
              <a:spcAft>
                <a:spcPts val="1200"/>
              </a:spcAft>
            </a:pPr>
            <a:r>
              <a:rPr lang="en-NZ" sz="2400" dirty="0"/>
              <a:t>Maximum possible deployment of renewable/nondepleting sources of electricity: wind, solar, tidal, waves, hydro, geothermal….</a:t>
            </a:r>
          </a:p>
          <a:p>
            <a:pPr>
              <a:spcAft>
                <a:spcPts val="1200"/>
              </a:spcAft>
            </a:pPr>
            <a:r>
              <a:rPr lang="en-NZ" sz="2800" dirty="0"/>
              <a:t>Two essential requirements for success are that</a:t>
            </a:r>
          </a:p>
          <a:p>
            <a:pPr lvl="1">
              <a:spcAft>
                <a:spcPts val="1200"/>
              </a:spcAft>
            </a:pPr>
            <a:r>
              <a:rPr lang="en-NZ" sz="2400" dirty="0"/>
              <a:t>Price incentives like carbon taxes or emission pricing penalise fossil fuel use </a:t>
            </a:r>
            <a:r>
              <a:rPr lang="en-NZ" sz="2400" u="sng" dirty="0"/>
              <a:t>while at the same time </a:t>
            </a:r>
            <a:r>
              <a:rPr lang="en-NZ" sz="2400" dirty="0"/>
              <a:t>encouraging use of renewable electricity</a:t>
            </a:r>
          </a:p>
          <a:p>
            <a:pPr lvl="1">
              <a:spcAft>
                <a:spcPts val="1200"/>
              </a:spcAft>
            </a:pPr>
            <a:r>
              <a:rPr lang="en-NZ" sz="2400" dirty="0"/>
              <a:t>Vested interests must not be able to place barriers to entry in the way of renewables (including small-scale distributed ones like rooftop solar and backyard wind)</a:t>
            </a:r>
          </a:p>
        </p:txBody>
      </p:sp>
      <p:sp>
        <p:nvSpPr>
          <p:cNvPr id="2" name="Footer Placeholder 1">
            <a:extLst>
              <a:ext uri="{FF2B5EF4-FFF2-40B4-BE49-F238E27FC236}">
                <a16:creationId xmlns:a16="http://schemas.microsoft.com/office/drawing/2014/main" id="{679A2B21-53E3-3FC9-82A0-2A5B3F840C35}"/>
              </a:ext>
            </a:extLst>
          </p:cNvPr>
          <p:cNvSpPr>
            <a:spLocks noGrp="1"/>
          </p:cNvSpPr>
          <p:nvPr>
            <p:ph type="ftr" sz="quarter" idx="11"/>
          </p:nvPr>
        </p:nvSpPr>
        <p:spPr/>
        <p:txBody>
          <a:bodyPr/>
          <a:lstStyle/>
          <a:p>
            <a:r>
              <a:rPr lang="en-NZ"/>
              <a:t>Geoff Bertram Takaka U3A  December 9 2022</a:t>
            </a:r>
            <a:endParaRPr lang="en-US" dirty="0"/>
          </a:p>
        </p:txBody>
      </p:sp>
      <p:sp>
        <p:nvSpPr>
          <p:cNvPr id="3" name="Slide Number Placeholder 2">
            <a:extLst>
              <a:ext uri="{FF2B5EF4-FFF2-40B4-BE49-F238E27FC236}">
                <a16:creationId xmlns:a16="http://schemas.microsoft.com/office/drawing/2014/main" id="{121E6123-9795-FC1E-C252-C0615F606D41}"/>
              </a:ext>
            </a:extLst>
          </p:cNvPr>
          <p:cNvSpPr>
            <a:spLocks noGrp="1"/>
          </p:cNvSpPr>
          <p:nvPr>
            <p:ph type="sldNum" sz="quarter" idx="12"/>
          </p:nvPr>
        </p:nvSpPr>
        <p:spPr/>
        <p:txBody>
          <a:bodyPr/>
          <a:lstStyle/>
          <a:p>
            <a:fld id="{0ED95122-A112-0844-98BC-D2A9AE745818}" type="slidenum">
              <a:rPr lang="en-US" smtClean="0"/>
              <a:pPr/>
              <a:t>79</a:t>
            </a:fld>
            <a:endParaRPr lang="en-US" dirty="0"/>
          </a:p>
        </p:txBody>
      </p:sp>
    </p:spTree>
    <p:extLst>
      <p:ext uri="{BB962C8B-B14F-4D97-AF65-F5344CB8AC3E}">
        <p14:creationId xmlns:p14="http://schemas.microsoft.com/office/powerpoint/2010/main" val="2413941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0" end="0"/>
                                            </p:txEl>
                                          </p:spTgt>
                                        </p:tgtEl>
                                        <p:attrNameLst>
                                          <p:attrName>ppt_c</p:attrName>
                                        </p:attrNameLst>
                                      </p:cBhvr>
                                      <p:to>
                                        <a:schemeClr val="accent1"/>
                                      </p:to>
                                    </p:animClr>
                                  </p:sub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1" end="1"/>
                                            </p:txEl>
                                          </p:spTgt>
                                        </p:tgtEl>
                                        <p:attrNameLst>
                                          <p:attrName>ppt_c</p:attrName>
                                        </p:attrNameLst>
                                      </p:cBhvr>
                                      <p:to>
                                        <a:schemeClr val="accent1"/>
                                      </p:to>
                                    </p:animClr>
                                  </p:sub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2" end="2"/>
                                            </p:txEl>
                                          </p:spTgt>
                                        </p:tgtEl>
                                        <p:attrNameLst>
                                          <p:attrName>ppt_c</p:attrName>
                                        </p:attrNameLst>
                                      </p:cBhvr>
                                      <p:to>
                                        <a:schemeClr val="accent1"/>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01C30-17D0-C61B-C47F-186EFAD082BB}"/>
              </a:ext>
            </a:extLst>
          </p:cNvPr>
          <p:cNvSpPr>
            <a:spLocks noGrp="1"/>
          </p:cNvSpPr>
          <p:nvPr>
            <p:ph type="title"/>
          </p:nvPr>
        </p:nvSpPr>
        <p:spPr>
          <a:xfrm>
            <a:off x="774970" y="909873"/>
            <a:ext cx="8229600" cy="1898194"/>
          </a:xfrm>
        </p:spPr>
        <p:txBody>
          <a:bodyPr>
            <a:noAutofit/>
          </a:bodyPr>
          <a:lstStyle/>
          <a:p>
            <a:pPr algn="ctr"/>
            <a:r>
              <a:rPr lang="en-NZ" sz="2800" dirty="0"/>
              <a:t>The required level of regulatory intervention may be “politically unfeasible”</a:t>
            </a:r>
          </a:p>
        </p:txBody>
      </p:sp>
      <p:sp>
        <p:nvSpPr>
          <p:cNvPr id="3" name="Content Placeholder 2">
            <a:extLst>
              <a:ext uri="{FF2B5EF4-FFF2-40B4-BE49-F238E27FC236}">
                <a16:creationId xmlns:a16="http://schemas.microsoft.com/office/drawing/2014/main" id="{15590CD9-A178-EAC6-AB4D-EF43CB372C0E}"/>
              </a:ext>
            </a:extLst>
          </p:cNvPr>
          <p:cNvSpPr>
            <a:spLocks noGrp="1"/>
          </p:cNvSpPr>
          <p:nvPr>
            <p:ph idx="1"/>
          </p:nvPr>
        </p:nvSpPr>
        <p:spPr>
          <a:xfrm>
            <a:off x="476205" y="3571496"/>
            <a:ext cx="8528365" cy="3485584"/>
          </a:xfrm>
        </p:spPr>
        <p:txBody>
          <a:bodyPr/>
          <a:lstStyle/>
          <a:p>
            <a:pPr algn="ctr"/>
            <a:r>
              <a:rPr lang="en-NZ" dirty="0"/>
              <a:t>But the bottom line is that Nature does not negotiate</a:t>
            </a:r>
          </a:p>
        </p:txBody>
      </p:sp>
      <p:sp>
        <p:nvSpPr>
          <p:cNvPr id="4" name="Footer Placeholder 3">
            <a:extLst>
              <a:ext uri="{FF2B5EF4-FFF2-40B4-BE49-F238E27FC236}">
                <a16:creationId xmlns:a16="http://schemas.microsoft.com/office/drawing/2014/main" id="{ADF1082A-DE5A-10D4-2B00-0AF29E4CE9F8}"/>
              </a:ext>
            </a:extLst>
          </p:cNvPr>
          <p:cNvSpPr>
            <a:spLocks noGrp="1"/>
          </p:cNvSpPr>
          <p:nvPr>
            <p:ph type="ftr" sz="quarter" idx="11"/>
          </p:nvPr>
        </p:nvSpPr>
        <p:spPr/>
        <p:txBody>
          <a:bodyPr/>
          <a:lstStyle/>
          <a:p>
            <a:r>
              <a:rPr lang="en-NZ"/>
              <a:t>Geoff Bertram Takaka U3A  December 9 2022</a:t>
            </a:r>
            <a:endParaRPr lang="en-US" dirty="0"/>
          </a:p>
        </p:txBody>
      </p:sp>
      <p:sp>
        <p:nvSpPr>
          <p:cNvPr id="5" name="Slide Number Placeholder 4">
            <a:extLst>
              <a:ext uri="{FF2B5EF4-FFF2-40B4-BE49-F238E27FC236}">
                <a16:creationId xmlns:a16="http://schemas.microsoft.com/office/drawing/2014/main" id="{18C3AA50-D634-CB49-C6C3-33E1EE51BCF2}"/>
              </a:ext>
            </a:extLst>
          </p:cNvPr>
          <p:cNvSpPr>
            <a:spLocks noGrp="1"/>
          </p:cNvSpPr>
          <p:nvPr>
            <p:ph type="sldNum" sz="quarter" idx="12"/>
          </p:nvPr>
        </p:nvSpPr>
        <p:spPr/>
        <p:txBody>
          <a:bodyPr/>
          <a:lstStyle/>
          <a:p>
            <a:fld id="{0ED95122-A112-0844-98BC-D2A9AE745818}" type="slidenum">
              <a:rPr lang="en-US" smtClean="0"/>
              <a:pPr/>
              <a:t>80</a:t>
            </a:fld>
            <a:endParaRPr lang="en-US"/>
          </a:p>
        </p:txBody>
      </p:sp>
    </p:spTree>
    <p:extLst>
      <p:ext uri="{BB962C8B-B14F-4D97-AF65-F5344CB8AC3E}">
        <p14:creationId xmlns:p14="http://schemas.microsoft.com/office/powerpoint/2010/main" val="260828386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5D60E8-06CC-1CF4-CE93-DEFC46E9D771}"/>
              </a:ext>
            </a:extLst>
          </p:cNvPr>
          <p:cNvSpPr>
            <a:spLocks noGrp="1"/>
          </p:cNvSpPr>
          <p:nvPr>
            <p:ph type="title"/>
          </p:nvPr>
        </p:nvSpPr>
        <p:spPr>
          <a:xfrm>
            <a:off x="1981200" y="274639"/>
            <a:ext cx="8229600" cy="522067"/>
          </a:xfrm>
        </p:spPr>
        <p:txBody>
          <a:bodyPr>
            <a:normAutofit/>
          </a:bodyPr>
          <a:lstStyle/>
          <a:p>
            <a:pPr algn="l"/>
            <a:r>
              <a:rPr lang="en-NZ" sz="2400" dirty="0"/>
              <a:t>The present electricity market setup ensures that</a:t>
            </a:r>
          </a:p>
        </p:txBody>
      </p:sp>
      <p:sp>
        <p:nvSpPr>
          <p:cNvPr id="5" name="Content Placeholder 4">
            <a:extLst>
              <a:ext uri="{FF2B5EF4-FFF2-40B4-BE49-F238E27FC236}">
                <a16:creationId xmlns:a16="http://schemas.microsoft.com/office/drawing/2014/main" id="{E35B806C-CE06-9DA1-52FE-FD5C8D34FF58}"/>
              </a:ext>
            </a:extLst>
          </p:cNvPr>
          <p:cNvSpPr>
            <a:spLocks noGrp="1"/>
          </p:cNvSpPr>
          <p:nvPr>
            <p:ph idx="1"/>
          </p:nvPr>
        </p:nvSpPr>
        <p:spPr>
          <a:xfrm>
            <a:off x="1981200" y="1457609"/>
            <a:ext cx="8229600" cy="4668555"/>
          </a:xfrm>
        </p:spPr>
        <p:txBody>
          <a:bodyPr>
            <a:normAutofit/>
          </a:bodyPr>
          <a:lstStyle/>
          <a:p>
            <a:pPr>
              <a:spcAft>
                <a:spcPts val="1800"/>
              </a:spcAft>
            </a:pPr>
            <a:r>
              <a:rPr lang="en-NZ" sz="2400" dirty="0"/>
              <a:t>Feed-in tariffs, retail pricing structure, and entry barriers to rooftop solar, have been manipulated by the </a:t>
            </a:r>
            <a:r>
              <a:rPr lang="en-NZ" sz="2400" dirty="0" err="1"/>
              <a:t>gentailer</a:t>
            </a:r>
            <a:r>
              <a:rPr lang="en-NZ" sz="2400" dirty="0"/>
              <a:t> cartel and its enablers to make ‘prosumer’ investments unprofitable</a:t>
            </a:r>
          </a:p>
          <a:p>
            <a:pPr>
              <a:spcAft>
                <a:spcPts val="1800"/>
              </a:spcAft>
            </a:pPr>
            <a:r>
              <a:rPr lang="en-NZ" sz="2400" dirty="0"/>
              <a:t>Carbon charges drive </a:t>
            </a:r>
            <a:r>
              <a:rPr lang="en-NZ" sz="2400" u="sng" dirty="0"/>
              <a:t>up</a:t>
            </a:r>
            <a:r>
              <a:rPr lang="en-NZ" sz="2400" dirty="0"/>
              <a:t> the price of grid-connected renewable electricity</a:t>
            </a:r>
          </a:p>
          <a:p>
            <a:pPr>
              <a:spcAft>
                <a:spcPts val="1800"/>
              </a:spcAft>
            </a:pPr>
            <a:r>
              <a:rPr lang="en-NZ" sz="2400" dirty="0"/>
              <a:t>Parliament has repeatedly failed to confront these problems</a:t>
            </a:r>
          </a:p>
        </p:txBody>
      </p:sp>
      <p:sp>
        <p:nvSpPr>
          <p:cNvPr id="2" name="Footer Placeholder 1">
            <a:extLst>
              <a:ext uri="{FF2B5EF4-FFF2-40B4-BE49-F238E27FC236}">
                <a16:creationId xmlns:a16="http://schemas.microsoft.com/office/drawing/2014/main" id="{C7A57122-DE58-7248-E8AA-E098A883E798}"/>
              </a:ext>
            </a:extLst>
          </p:cNvPr>
          <p:cNvSpPr>
            <a:spLocks noGrp="1"/>
          </p:cNvSpPr>
          <p:nvPr>
            <p:ph type="ftr" sz="quarter" idx="11"/>
          </p:nvPr>
        </p:nvSpPr>
        <p:spPr>
          <a:xfrm>
            <a:off x="3190461" y="6400800"/>
            <a:ext cx="4244009" cy="365125"/>
          </a:xfrm>
        </p:spPr>
        <p:txBody>
          <a:bodyPr/>
          <a:lstStyle/>
          <a:p>
            <a:r>
              <a:rPr lang="en-NZ" dirty="0">
                <a:solidFill>
                  <a:schemeClr val="tx2">
                    <a:lumMod val="60000"/>
                    <a:lumOff val="40000"/>
                  </a:schemeClr>
                </a:solidFill>
              </a:rPr>
              <a:t>Geoff Bertram </a:t>
            </a:r>
            <a:r>
              <a:rPr lang="en-NZ" dirty="0" err="1">
                <a:solidFill>
                  <a:schemeClr val="tx2">
                    <a:lumMod val="60000"/>
                    <a:lumOff val="40000"/>
                  </a:schemeClr>
                </a:solidFill>
              </a:rPr>
              <a:t>Takaka</a:t>
            </a:r>
            <a:r>
              <a:rPr lang="en-NZ" dirty="0">
                <a:solidFill>
                  <a:schemeClr val="tx2">
                    <a:lumMod val="60000"/>
                    <a:lumOff val="40000"/>
                  </a:schemeClr>
                </a:solidFill>
              </a:rPr>
              <a:t> U3A  December 9 2022</a:t>
            </a:r>
            <a:endParaRPr lang="en-US" dirty="0">
              <a:solidFill>
                <a:schemeClr val="tx2">
                  <a:lumMod val="60000"/>
                  <a:lumOff val="40000"/>
                </a:schemeClr>
              </a:solidFill>
            </a:endParaRPr>
          </a:p>
        </p:txBody>
      </p:sp>
      <p:sp>
        <p:nvSpPr>
          <p:cNvPr id="3" name="Slide Number Placeholder 2">
            <a:extLst>
              <a:ext uri="{FF2B5EF4-FFF2-40B4-BE49-F238E27FC236}">
                <a16:creationId xmlns:a16="http://schemas.microsoft.com/office/drawing/2014/main" id="{620751AF-DBD4-CA6D-118B-E699362FBE06}"/>
              </a:ext>
            </a:extLst>
          </p:cNvPr>
          <p:cNvSpPr>
            <a:spLocks noGrp="1"/>
          </p:cNvSpPr>
          <p:nvPr>
            <p:ph type="sldNum" sz="quarter" idx="12"/>
          </p:nvPr>
        </p:nvSpPr>
        <p:spPr>
          <a:xfrm>
            <a:off x="11545957" y="6370979"/>
            <a:ext cx="646043" cy="365125"/>
          </a:xfrm>
        </p:spPr>
        <p:txBody>
          <a:bodyPr/>
          <a:lstStyle/>
          <a:p>
            <a:pPr algn="ctr"/>
            <a:fld id="{0ED95122-A112-0844-98BC-D2A9AE745818}" type="slidenum">
              <a:rPr lang="en-US" sz="1200" b="1"/>
              <a:pPr algn="ctr"/>
              <a:t>81</a:t>
            </a:fld>
            <a:endParaRPr lang="en-US" sz="1200" b="1" dirty="0"/>
          </a:p>
        </p:txBody>
      </p:sp>
    </p:spTree>
    <p:extLst>
      <p:ext uri="{BB962C8B-B14F-4D97-AF65-F5344CB8AC3E}">
        <p14:creationId xmlns:p14="http://schemas.microsoft.com/office/powerpoint/2010/main" val="4049480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0" end="0"/>
                                            </p:txEl>
                                          </p:spTgt>
                                        </p:tgtEl>
                                        <p:attrNameLst>
                                          <p:attrName>ppt_c</p:attrName>
                                        </p:attrNameLst>
                                      </p:cBhvr>
                                      <p:to>
                                        <a:schemeClr val="accent1"/>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1" end="1"/>
                                            </p:txEl>
                                          </p:spTgt>
                                        </p:tgtEl>
                                        <p:attrNameLst>
                                          <p:attrName>ppt_c</p:attrName>
                                        </p:attrNameLst>
                                      </p:cBhvr>
                                      <p:to>
                                        <a:schemeClr val="accent1"/>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0C078-C034-E605-4FFB-F2EEB143BC1B}"/>
              </a:ext>
            </a:extLst>
          </p:cNvPr>
          <p:cNvSpPr>
            <a:spLocks noGrp="1"/>
          </p:cNvSpPr>
          <p:nvPr>
            <p:ph type="title"/>
          </p:nvPr>
        </p:nvSpPr>
        <p:spPr>
          <a:xfrm>
            <a:off x="1981200" y="274639"/>
            <a:ext cx="8229600" cy="457199"/>
          </a:xfrm>
        </p:spPr>
        <p:txBody>
          <a:bodyPr>
            <a:noAutofit/>
          </a:bodyPr>
          <a:lstStyle/>
          <a:p>
            <a:r>
              <a:rPr lang="en-NZ" sz="2400" dirty="0"/>
              <a:t>Why so little distributed renewable generation?</a:t>
            </a:r>
          </a:p>
        </p:txBody>
      </p:sp>
      <p:sp>
        <p:nvSpPr>
          <p:cNvPr id="3" name="Content Placeholder 2">
            <a:extLst>
              <a:ext uri="{FF2B5EF4-FFF2-40B4-BE49-F238E27FC236}">
                <a16:creationId xmlns:a16="http://schemas.microsoft.com/office/drawing/2014/main" id="{689BC9A5-F398-C7E0-F3AB-7DEC22377BA0}"/>
              </a:ext>
            </a:extLst>
          </p:cNvPr>
          <p:cNvSpPr>
            <a:spLocks noGrp="1"/>
          </p:cNvSpPr>
          <p:nvPr>
            <p:ph idx="1"/>
          </p:nvPr>
        </p:nvSpPr>
        <p:spPr>
          <a:xfrm>
            <a:off x="1981200" y="937847"/>
            <a:ext cx="8229600" cy="5188317"/>
          </a:xfrm>
        </p:spPr>
        <p:txBody>
          <a:bodyPr>
            <a:normAutofit/>
          </a:bodyPr>
          <a:lstStyle/>
          <a:p>
            <a:r>
              <a:rPr lang="en-NZ" sz="2400" dirty="0"/>
              <a:t>For example rooftop solar, local community energy networks with wind, solar, micro-hydro and batteries</a:t>
            </a:r>
          </a:p>
          <a:p>
            <a:endParaRPr lang="en-NZ" sz="2400" dirty="0"/>
          </a:p>
          <a:p>
            <a:r>
              <a:rPr lang="en-NZ" sz="2400" dirty="0"/>
              <a:t>MY ANSWER: </a:t>
            </a:r>
          </a:p>
          <a:p>
            <a:endParaRPr lang="en-NZ" sz="2400" dirty="0"/>
          </a:p>
          <a:p>
            <a:pPr marL="400050" lvl="1">
              <a:spcBef>
                <a:spcPts val="0"/>
              </a:spcBef>
            </a:pPr>
            <a:r>
              <a:rPr lang="en-NZ" sz="2400" dirty="0"/>
              <a:t>because that threatens the profits of the </a:t>
            </a:r>
            <a:r>
              <a:rPr lang="en-NZ" sz="2400" dirty="0" err="1"/>
              <a:t>gentailer</a:t>
            </a:r>
            <a:r>
              <a:rPr lang="en-NZ" sz="2400" dirty="0"/>
              <a:t> cartel</a:t>
            </a:r>
          </a:p>
          <a:p>
            <a:pPr marL="400050" lvl="1">
              <a:spcBef>
                <a:spcPts val="0"/>
              </a:spcBef>
            </a:pPr>
            <a:endParaRPr lang="en-NZ" sz="2400" dirty="0"/>
          </a:p>
          <a:p>
            <a:pPr marL="400050" lvl="1">
              <a:spcBef>
                <a:spcPts val="0"/>
              </a:spcBef>
            </a:pPr>
            <a:r>
              <a:rPr lang="en-NZ" sz="2400" dirty="0"/>
              <a:t>and the so-called regulatory agencies have been captured by the big players</a:t>
            </a:r>
          </a:p>
        </p:txBody>
      </p:sp>
      <p:sp>
        <p:nvSpPr>
          <p:cNvPr id="4" name="Footer Placeholder 3">
            <a:extLst>
              <a:ext uri="{FF2B5EF4-FFF2-40B4-BE49-F238E27FC236}">
                <a16:creationId xmlns:a16="http://schemas.microsoft.com/office/drawing/2014/main" id="{4F0D0A1F-5980-71C1-7BF5-437E784FAFFD}"/>
              </a:ext>
            </a:extLst>
          </p:cNvPr>
          <p:cNvSpPr>
            <a:spLocks noGrp="1"/>
          </p:cNvSpPr>
          <p:nvPr>
            <p:ph type="ftr" sz="quarter" idx="11"/>
          </p:nvPr>
        </p:nvSpPr>
        <p:spPr/>
        <p:txBody>
          <a:bodyPr/>
          <a:lstStyle/>
          <a:p>
            <a:r>
              <a:rPr lang="en-NZ"/>
              <a:t>Geoff Bertram Takaka U3A  December 9 2022</a:t>
            </a:r>
            <a:endParaRPr lang="en-US"/>
          </a:p>
        </p:txBody>
      </p:sp>
      <p:sp>
        <p:nvSpPr>
          <p:cNvPr id="5" name="Slide Number Placeholder 4">
            <a:extLst>
              <a:ext uri="{FF2B5EF4-FFF2-40B4-BE49-F238E27FC236}">
                <a16:creationId xmlns:a16="http://schemas.microsoft.com/office/drawing/2014/main" id="{C072F7B0-A2CA-5C6D-3280-AE5098C703DD}"/>
              </a:ext>
            </a:extLst>
          </p:cNvPr>
          <p:cNvSpPr>
            <a:spLocks noGrp="1"/>
          </p:cNvSpPr>
          <p:nvPr>
            <p:ph type="sldNum" sz="quarter" idx="12"/>
          </p:nvPr>
        </p:nvSpPr>
        <p:spPr>
          <a:xfrm>
            <a:off x="11248120" y="6406486"/>
            <a:ext cx="683339" cy="365125"/>
          </a:xfrm>
        </p:spPr>
        <p:txBody>
          <a:bodyPr/>
          <a:lstStyle/>
          <a:p>
            <a:fld id="{0ED95122-A112-0844-98BC-D2A9AE745818}" type="slidenum">
              <a:rPr lang="en-US" smtClean="0"/>
              <a:t>82</a:t>
            </a:fld>
            <a:endParaRPr lang="en-US" dirty="0"/>
          </a:p>
        </p:txBody>
      </p:sp>
    </p:spTree>
    <p:extLst>
      <p:ext uri="{BB962C8B-B14F-4D97-AF65-F5344CB8AC3E}">
        <p14:creationId xmlns:p14="http://schemas.microsoft.com/office/powerpoint/2010/main" val="3741792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395E3-EB9A-435D-ADA7-96D599F0C0FD}"/>
              </a:ext>
            </a:extLst>
          </p:cNvPr>
          <p:cNvSpPr>
            <a:spLocks noGrp="1"/>
          </p:cNvSpPr>
          <p:nvPr>
            <p:ph type="title"/>
          </p:nvPr>
        </p:nvSpPr>
        <p:spPr>
          <a:xfrm>
            <a:off x="848585" y="0"/>
            <a:ext cx="7886700" cy="869133"/>
          </a:xfrm>
          <a:solidFill>
            <a:schemeClr val="bg1"/>
          </a:solidFill>
        </p:spPr>
        <p:txBody>
          <a:bodyPr>
            <a:noAutofit/>
          </a:bodyPr>
          <a:lstStyle/>
          <a:p>
            <a:pPr algn="ctr"/>
            <a:r>
              <a:rPr lang="en-US" sz="2000" dirty="0"/>
              <a:t>The electricity industry’s central strategic goal: </a:t>
            </a:r>
            <a:r>
              <a:rPr lang="en-US" sz="2000" u="sng" dirty="0"/>
              <a:t>maximize electricity demand while blocking the path to 100% renewables</a:t>
            </a:r>
            <a:endParaRPr lang="en-NZ" sz="2000" u="sng" dirty="0"/>
          </a:p>
        </p:txBody>
      </p:sp>
      <p:sp>
        <p:nvSpPr>
          <p:cNvPr id="3" name="Content Placeholder 2">
            <a:extLst>
              <a:ext uri="{FF2B5EF4-FFF2-40B4-BE49-F238E27FC236}">
                <a16:creationId xmlns:a16="http://schemas.microsoft.com/office/drawing/2014/main" id="{E28CEE7E-B285-4AB2-9D7A-B50DB0D69967}"/>
              </a:ext>
            </a:extLst>
          </p:cNvPr>
          <p:cNvSpPr>
            <a:spLocks noGrp="1"/>
          </p:cNvSpPr>
          <p:nvPr>
            <p:ph idx="1"/>
          </p:nvPr>
        </p:nvSpPr>
        <p:spPr>
          <a:xfrm>
            <a:off x="419226" y="753596"/>
            <a:ext cx="9349805" cy="5786100"/>
          </a:xfrm>
          <a:solidFill>
            <a:schemeClr val="bg1"/>
          </a:solidFill>
        </p:spPr>
        <p:txBody>
          <a:bodyPr>
            <a:noAutofit/>
          </a:bodyPr>
          <a:lstStyle/>
          <a:p>
            <a:pPr>
              <a:spcAft>
                <a:spcPts val="2250"/>
              </a:spcAft>
            </a:pPr>
            <a:r>
              <a:rPr lang="en-US" dirty="0"/>
              <a:t>So long as fossil fuels stay in the mix, they are at the wholesale market margin and so set the spot price way above the supply cost of hydro, geothermal and wind</a:t>
            </a:r>
          </a:p>
          <a:p>
            <a:pPr>
              <a:spcAft>
                <a:spcPts val="2250"/>
              </a:spcAft>
            </a:pPr>
            <a:r>
              <a:rPr lang="en-US" dirty="0"/>
              <a:t>So long as fossil fuels are on the margin, every increase in the carbon price - whether via the ETS or otherwise - pushes up the price of all electricity, </a:t>
            </a:r>
            <a:r>
              <a:rPr lang="en-US" u="sng" dirty="0"/>
              <a:t>including renewables</a:t>
            </a:r>
          </a:p>
          <a:p>
            <a:pPr>
              <a:spcAft>
                <a:spcPts val="2250"/>
              </a:spcAft>
            </a:pPr>
            <a:r>
              <a:rPr lang="en-US" dirty="0"/>
              <a:t>That means wealth transfers to the </a:t>
            </a:r>
            <a:r>
              <a:rPr lang="en-US" dirty="0" err="1"/>
              <a:t>gentailers</a:t>
            </a:r>
            <a:r>
              <a:rPr lang="en-US" dirty="0"/>
              <a:t> as other desperate policy measures drive electrification </a:t>
            </a:r>
            <a:r>
              <a:rPr lang="en-US" u="sng" dirty="0"/>
              <a:t>against the electricity-pricing tide </a:t>
            </a:r>
          </a:p>
          <a:p>
            <a:pPr>
              <a:spcAft>
                <a:spcPts val="2250"/>
              </a:spcAft>
            </a:pPr>
            <a:r>
              <a:rPr lang="en-US" dirty="0"/>
              <a:t>The </a:t>
            </a:r>
            <a:r>
              <a:rPr lang="en-US" u="sng" dirty="0"/>
              <a:t>commercial (as distinct from lifestyle) </a:t>
            </a:r>
            <a:r>
              <a:rPr lang="en-US" dirty="0"/>
              <a:t>viability of small-scale distributed generation such as rooftop solar and small windfarms is quite sensitive to the price structure facing households: removing the low-fixed-charge regulation was a quick way to make rooftop solar less economic.</a:t>
            </a:r>
          </a:p>
          <a:p>
            <a:pPr>
              <a:spcAft>
                <a:spcPts val="2250"/>
              </a:spcAft>
            </a:pPr>
            <a:r>
              <a:rPr lang="en-US" dirty="0"/>
              <a:t>A big threat to </a:t>
            </a:r>
            <a:r>
              <a:rPr lang="en-US" dirty="0" err="1"/>
              <a:t>gentailer</a:t>
            </a:r>
            <a:r>
              <a:rPr lang="en-US" dirty="0"/>
              <a:t> profits is the huge potential wind resource, but the </a:t>
            </a:r>
            <a:r>
              <a:rPr lang="en-US" dirty="0" err="1"/>
              <a:t>gentailer</a:t>
            </a:r>
            <a:r>
              <a:rPr lang="en-US" dirty="0"/>
              <a:t> cartel has locked up and “banked” the best sites (plus several hydro options)</a:t>
            </a:r>
          </a:p>
          <a:p>
            <a:pPr>
              <a:spcAft>
                <a:spcPts val="2250"/>
              </a:spcAft>
            </a:pPr>
            <a:r>
              <a:rPr lang="en-NZ" dirty="0"/>
              <a:t>Without institutional change, Government policy is hostage to the cartel’s stranglehold</a:t>
            </a:r>
          </a:p>
        </p:txBody>
      </p:sp>
      <p:sp>
        <p:nvSpPr>
          <p:cNvPr id="4" name="Slide Number Placeholder 3">
            <a:extLst>
              <a:ext uri="{FF2B5EF4-FFF2-40B4-BE49-F238E27FC236}">
                <a16:creationId xmlns:a16="http://schemas.microsoft.com/office/drawing/2014/main" id="{1DB4F5A4-BC85-4801-9EF9-34F4D27FDDAC}"/>
              </a:ext>
            </a:extLst>
          </p:cNvPr>
          <p:cNvSpPr>
            <a:spLocks noGrp="1"/>
          </p:cNvSpPr>
          <p:nvPr>
            <p:ph type="sldNum" sz="quarter" idx="12"/>
          </p:nvPr>
        </p:nvSpPr>
        <p:spPr/>
        <p:txBody>
          <a:bodyPr/>
          <a:lstStyle/>
          <a:p>
            <a:fld id="{8A855FB1-1883-47EC-A0F7-DCB5F9937BF3}" type="slidenum">
              <a:rPr lang="en-NZ" smtClean="0"/>
              <a:t>83</a:t>
            </a:fld>
            <a:endParaRPr lang="en-NZ"/>
          </a:p>
        </p:txBody>
      </p:sp>
      <p:sp>
        <p:nvSpPr>
          <p:cNvPr id="5" name="Footer Placeholder 4">
            <a:extLst>
              <a:ext uri="{FF2B5EF4-FFF2-40B4-BE49-F238E27FC236}">
                <a16:creationId xmlns:a16="http://schemas.microsoft.com/office/drawing/2014/main" id="{19EF53A9-CD2E-4628-E161-DDA8F9E2A5D9}"/>
              </a:ext>
            </a:extLst>
          </p:cNvPr>
          <p:cNvSpPr>
            <a:spLocks noGrp="1"/>
          </p:cNvSpPr>
          <p:nvPr>
            <p:ph type="ftr" sz="quarter" idx="11"/>
          </p:nvPr>
        </p:nvSpPr>
        <p:spPr/>
        <p:txBody>
          <a:bodyPr/>
          <a:lstStyle/>
          <a:p>
            <a:r>
              <a:rPr lang="en-NZ"/>
              <a:t>Geoff Bertram Takaka U3A  December 9 2022</a:t>
            </a:r>
            <a:endParaRPr lang="en-US" dirty="0"/>
          </a:p>
        </p:txBody>
      </p:sp>
    </p:spTree>
    <p:extLst>
      <p:ext uri="{BB962C8B-B14F-4D97-AF65-F5344CB8AC3E}">
        <p14:creationId xmlns:p14="http://schemas.microsoft.com/office/powerpoint/2010/main" val="49884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chemeClr val="hlink"/>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chemeClr val="hlink"/>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chemeClr val="hlink"/>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chemeClr val="hlink"/>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chemeClr val="hlink"/>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8A227-28DC-1DD8-3CAB-377A3CDF886B}"/>
              </a:ext>
            </a:extLst>
          </p:cNvPr>
          <p:cNvSpPr>
            <a:spLocks noGrp="1"/>
          </p:cNvSpPr>
          <p:nvPr>
            <p:ph type="title"/>
          </p:nvPr>
        </p:nvSpPr>
        <p:spPr>
          <a:xfrm>
            <a:off x="677334" y="337226"/>
            <a:ext cx="8596668" cy="713362"/>
          </a:xfrm>
        </p:spPr>
        <p:txBody>
          <a:bodyPr/>
          <a:lstStyle/>
          <a:p>
            <a:pPr algn="ctr"/>
            <a:r>
              <a:rPr lang="en-NZ" dirty="0">
                <a:solidFill>
                  <a:schemeClr val="tx1"/>
                </a:solidFill>
              </a:rPr>
              <a:t>Five modest policy suggestions</a:t>
            </a:r>
          </a:p>
        </p:txBody>
      </p:sp>
      <p:sp>
        <p:nvSpPr>
          <p:cNvPr id="3" name="Content Placeholder 2">
            <a:extLst>
              <a:ext uri="{FF2B5EF4-FFF2-40B4-BE49-F238E27FC236}">
                <a16:creationId xmlns:a16="http://schemas.microsoft.com/office/drawing/2014/main" id="{00A268BA-ACDC-60FF-AC6C-B6B5E0614476}"/>
              </a:ext>
            </a:extLst>
          </p:cNvPr>
          <p:cNvSpPr>
            <a:spLocks noGrp="1"/>
          </p:cNvSpPr>
          <p:nvPr>
            <p:ph idx="1"/>
          </p:nvPr>
        </p:nvSpPr>
        <p:spPr>
          <a:xfrm>
            <a:off x="677334" y="1147864"/>
            <a:ext cx="8596668" cy="4919135"/>
          </a:xfrm>
        </p:spPr>
        <p:txBody>
          <a:bodyPr/>
          <a:lstStyle/>
          <a:p>
            <a:r>
              <a:rPr lang="en-NZ" dirty="0"/>
              <a:t>1.  Reorganise existing electricity assets to perform two key roles:</a:t>
            </a:r>
          </a:p>
          <a:p>
            <a:pPr lvl="1"/>
            <a:r>
              <a:rPr lang="en-NZ" dirty="0" err="1"/>
              <a:t>i</a:t>
            </a:r>
            <a:r>
              <a:rPr lang="en-NZ" dirty="0"/>
              <a:t>   Backstop intermittent renewables</a:t>
            </a:r>
          </a:p>
          <a:p>
            <a:pPr lvl="1"/>
            <a:r>
              <a:rPr lang="en-NZ" dirty="0"/>
              <a:t>ii. Supply low-priced contract blocks of electricity for supply to low-income households and climate-friendly activity</a:t>
            </a:r>
          </a:p>
          <a:p>
            <a:pPr lvl="1"/>
            <a:r>
              <a:rPr lang="en-NZ" sz="1800" b="1" dirty="0"/>
              <a:t>That boils down to renationalising hydro plus maybe some other assets</a:t>
            </a:r>
          </a:p>
          <a:p>
            <a:pPr marL="357188" indent="-357188"/>
            <a:r>
              <a:rPr lang="en-NZ" dirty="0"/>
              <a:t>2.  Immediately enable/encourage local/regional small-medium scale distributed renewable generation =&gt; generous feed-in tariff and remove regulatory barriers</a:t>
            </a:r>
          </a:p>
          <a:p>
            <a:pPr marL="357188" indent="-357188"/>
            <a:r>
              <a:rPr lang="en-NZ" dirty="0"/>
              <a:t>3.  Abolish the lines/energy split – certainly at local level =&gt; distribution networks can become local pools/coordinators</a:t>
            </a:r>
          </a:p>
          <a:p>
            <a:pPr marL="357188" indent="-357188"/>
            <a:r>
              <a:rPr lang="en-NZ" dirty="0"/>
              <a:t>4.  Dump the NZETS and switch to a carbon tax with border adjustments tailored to a world of carbon clubs</a:t>
            </a:r>
          </a:p>
          <a:p>
            <a:r>
              <a:rPr lang="en-NZ" dirty="0"/>
              <a:t>5.  Make the statutory carbon budget binding, not “aspirational”</a:t>
            </a:r>
          </a:p>
          <a:p>
            <a:pPr marL="904875" lvl="1" indent="-447675">
              <a:buAutoNum type="arabicPeriod" startAt="2"/>
            </a:pPr>
            <a:endParaRPr lang="en-NZ" dirty="0"/>
          </a:p>
        </p:txBody>
      </p:sp>
      <p:sp>
        <p:nvSpPr>
          <p:cNvPr id="4" name="Footer Placeholder 3">
            <a:extLst>
              <a:ext uri="{FF2B5EF4-FFF2-40B4-BE49-F238E27FC236}">
                <a16:creationId xmlns:a16="http://schemas.microsoft.com/office/drawing/2014/main" id="{D69E1663-24E5-78F7-C97B-008B34C63B1B}"/>
              </a:ext>
            </a:extLst>
          </p:cNvPr>
          <p:cNvSpPr>
            <a:spLocks noGrp="1"/>
          </p:cNvSpPr>
          <p:nvPr>
            <p:ph type="ftr" sz="quarter" idx="11"/>
          </p:nvPr>
        </p:nvSpPr>
        <p:spPr/>
        <p:txBody>
          <a:bodyPr/>
          <a:lstStyle/>
          <a:p>
            <a:r>
              <a:rPr lang="en-US"/>
              <a:t>Geoff Bertram Takaka U3A  December 9 2022</a:t>
            </a:r>
            <a:endParaRPr lang="en-US" dirty="0"/>
          </a:p>
        </p:txBody>
      </p:sp>
      <p:sp>
        <p:nvSpPr>
          <p:cNvPr id="5" name="Slide Number Placeholder 4">
            <a:extLst>
              <a:ext uri="{FF2B5EF4-FFF2-40B4-BE49-F238E27FC236}">
                <a16:creationId xmlns:a16="http://schemas.microsoft.com/office/drawing/2014/main" id="{4581E834-D33B-EF26-063B-E6CE60A5DD1B}"/>
              </a:ext>
            </a:extLst>
          </p:cNvPr>
          <p:cNvSpPr>
            <a:spLocks noGrp="1"/>
          </p:cNvSpPr>
          <p:nvPr>
            <p:ph type="sldNum" sz="quarter" idx="12"/>
          </p:nvPr>
        </p:nvSpPr>
        <p:spPr/>
        <p:txBody>
          <a:bodyPr/>
          <a:lstStyle/>
          <a:p>
            <a:fld id="{D57F1E4F-1CFF-5643-939E-217C01CDF565}" type="slidenum">
              <a:rPr lang="en-US" smtClean="0"/>
              <a:pPr/>
              <a:t>84</a:t>
            </a:fld>
            <a:endParaRPr lang="en-US" dirty="0"/>
          </a:p>
        </p:txBody>
      </p:sp>
    </p:spTree>
    <p:extLst>
      <p:ext uri="{BB962C8B-B14F-4D97-AF65-F5344CB8AC3E}">
        <p14:creationId xmlns:p14="http://schemas.microsoft.com/office/powerpoint/2010/main" val="25730358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B4A149CC-DB40-4731-A766-630A13A742A6"/>
  <p:tag name="ISPRING_SCORM_RATE_SLIDES" val="1"/>
  <p:tag name="ISPRING_SCORM_PASSING_SCORE" val="100.0000000000"/>
  <p:tag name="ISPRING_SCORM_ENDPOINT" val="&lt;endpoint&gt;&lt;enable&gt;0&lt;/enable&gt;&lt;lrs&gt;http://&lt;/lrs&gt;&lt;auth&gt;0&lt;/auth&gt;&lt;login&gt;&lt;/login&gt;&lt;password&gt;&lt;/password&gt;&lt;key&gt;&lt;/key&gt;&lt;name&gt;&lt;/name&gt;&lt;email&gt;&lt;/email&gt;&lt;/endpoint&gt;&#10;"/>
  <p:tag name="ISPRINGONLINEFOLDERID" val="237"/>
  <p:tag name="ISPRINGONLINEFOLDERPATH" val="Каталог/Game On"/>
  <p:tag name="ISPRINGCLOUDFOLDERID" val="0"/>
  <p:tag name="ISPRINGCLOUDFOLDERPATH" val="Content List"/>
  <p:tag name="ISPRING_PLAYERS_CUSTOMIZATION" val="UEsDBBQAAgAIAG8CZ0Z7BdOSwAEAANoDAAAPAAAAbm9uZS9wbGF5ZXIueG1spZJPb9QwEMXPW6nfIfK99m4Rolo59ICUE0WVFhC3lTeZJqaOHTwTsvvtmfzZpFuQQOKQaPIy72fPs/X9sXbJT4hog0/FRq5FAj4PhfVlKr58zm7uxP376yvdOHOCmNgiFT54EEkBmEfbEPseDVWpeCFIhoqEXx63R7SpqIiarVJd18nujQyxVLfr9UZ9e/i4yyuozY31SMbnzF32ciuSJtoQLZ1S8W4trq9WA/ICZ5F7fInBtf3KKPNQqyYCgieIatz2bN3S38381MErOjWAgkdfDbMfTP78EIrWAfbaSo9tOyDqCYO20rS1mzufYMxTMTbsa0A0JaB0vhRq9Ko/mPWTM1hNHLzA9tymPTiLFYsjfejeL+r+bBmyVxNHXYJ0PUwwnGLWOpeBoTZCIZIIP1rLVdZjv85HsN6IcTnP3Xt8tl5il7PGVWZyCvH0gR18JFOUco5ejtHLwdTbh+ITF49TnLsFMgezhKArqt3bf86j7/6fOAp4Mq0jcV7B+gKOmeW/BDWPQsAz9pqkxsl+tTOVd9ce6hdX40Iadzdl8R1FQiaWwNewMGTUos8w9Zqm1fg5JTTHotXv91JPRC5/AVBLAQIAABQAAgAIAG8CZ0Z7BdOSwAEAANoDAAAPAAAAAAAAAAEAAAAAAAAAAABub25lL3BsYXllci54bWxQSwUGAAAAAAEAAQA9AAAA7QEAAAAA"/>
  <p:tag name="ISPRING_PRESENTATION_TITLE" val="9057396"/>
  <p:tag name="ISPRING_RESOURCE_PATHS_HASH_PRESENTER" val="db6cd199ed1f59323e8dce54cc83e8d66281ab"/>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4816</TotalTime>
  <Words>4982</Words>
  <Application>Microsoft Office PowerPoint</Application>
  <PresentationFormat>Widescreen</PresentationFormat>
  <Paragraphs>729</Paragraphs>
  <Slides>84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84</vt:i4>
      </vt:variant>
    </vt:vector>
  </HeadingPairs>
  <TitlesOfParts>
    <vt:vector size="92" baseType="lpstr">
      <vt:lpstr>Arial</vt:lpstr>
      <vt:lpstr>Calibri</vt:lpstr>
      <vt:lpstr>MinionPro-Regular</vt:lpstr>
      <vt:lpstr>Symbol</vt:lpstr>
      <vt:lpstr>Times New Roman</vt:lpstr>
      <vt:lpstr>Trebuchet MS</vt:lpstr>
      <vt:lpstr>Wingdings 3</vt:lpstr>
      <vt:lpstr>Facet</vt:lpstr>
      <vt:lpstr>Electricity and climate change : two intertwined policy problems  Talk for Takaka U3A 9 December 2022   </vt:lpstr>
      <vt:lpstr>Agenda</vt:lpstr>
      <vt:lpstr>PowerPoint Presentation</vt:lpstr>
      <vt:lpstr>PowerPoint Presentation</vt:lpstr>
      <vt:lpstr>The record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outcome 1986-2022</vt:lpstr>
      <vt:lpstr>Bottom line: over the past two decades this sector has been loaded up with labour and capital engaged in unproductive activities</vt:lpstr>
      <vt:lpstr>The reason</vt:lpstr>
      <vt:lpstr>The big promise of the Emissions Trading Scheme promoters</vt:lpstr>
      <vt:lpstr>The record</vt:lpstr>
      <vt:lpstr>Carbon emissions have shot up since 1990 and are still rising</vt:lpstr>
      <vt:lpstr>PowerPoint Presentation</vt:lpstr>
      <vt:lpstr>PowerPoint Presentation</vt:lpstr>
      <vt:lpstr>PowerPoint Presentation</vt:lpstr>
      <vt:lpstr>PowerPoint Presentation</vt:lpstr>
      <vt:lpstr>Summing up 2008-2022</vt:lpstr>
      <vt:lpstr>The reason</vt:lpstr>
      <vt:lpstr>My interpretation of these outcomes</vt:lpstr>
      <vt:lpstr>So from here …</vt:lpstr>
      <vt:lpstr>Start by constructing two axes: a vertical one for price, and a horizontal one for quantity</vt:lpstr>
      <vt:lpstr>Now draw a line to represent the [rather grandly named] “law of demand” </vt:lpstr>
      <vt:lpstr>The two end-points of the simple demand curve</vt:lpstr>
      <vt:lpstr>The role of price is to ration the quantity demanded to q1</vt:lpstr>
      <vt:lpstr>An example of the price constraint is a carbon tax on emissions (or price of emission permits)</vt:lpstr>
      <vt:lpstr>Where does the price come from in a competitive market? Answer: the supply curve (what has to be paid to get different amounts of the product)</vt:lpstr>
      <vt:lpstr>Two key features of the simple supply curve</vt:lpstr>
      <vt:lpstr>Two key features of the simple supply curve</vt:lpstr>
      <vt:lpstr>We can think of the area under the curve up to any quantity q* as the total cost of supplying the product, calculated by adding up the supply price of all successive units of quantity supplied</vt:lpstr>
      <vt:lpstr>The price corresponding to q* is p*. When this price prevails, suppliers collect p* x q* in total revenue of which ABC is “producer surplus”</vt:lpstr>
      <vt:lpstr>PowerPoint Presentation</vt:lpstr>
      <vt:lpstr>The New Zealand electricity wholesale market has a distinctive (short-run) supply curve and a very steep demand curve</vt:lpstr>
      <vt:lpstr>PowerPoint Presentation</vt:lpstr>
      <vt:lpstr>PowerPoint Presentation</vt:lpstr>
      <vt:lpstr>PowerPoint Presentation</vt:lpstr>
      <vt:lpstr>PowerPoint Presentation</vt:lpstr>
      <vt:lpstr>PowerPoint Presentation</vt:lpstr>
      <vt:lpstr>PowerPoint Presentation</vt:lpstr>
      <vt:lpstr>A chart from my 1988 paper for the Royal Commission on Social Policy</vt:lpstr>
      <vt:lpstr>There are two big threats to those gentailer profits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 Zealand total generation capacity</vt:lpstr>
      <vt:lpstr>Turn now to carbon charges and the price of renewable electricity </vt:lpstr>
      <vt:lpstr>PowerPoint Presentation</vt:lpstr>
      <vt:lpstr>PowerPoint Presentation</vt:lpstr>
      <vt:lpstr>PowerPoint Presentation</vt:lpstr>
      <vt:lpstr>So who saw that carbon-price-driven-price hike coming?</vt:lpstr>
      <vt:lpstr>PowerPoint Presentation</vt:lpstr>
      <vt:lpstr>PowerPoint Presentation</vt:lpstr>
      <vt:lpstr>Economics of emissions reduction</vt:lpstr>
      <vt:lpstr>PowerPoint Presentation</vt:lpstr>
      <vt:lpstr>PowerPoint Presentation</vt:lpstr>
      <vt:lpstr>PowerPoint Presentation</vt:lpstr>
      <vt:lpstr>PowerPoint Presentation</vt:lpstr>
      <vt:lpstr>PowerPoint Presentation</vt:lpstr>
      <vt:lpstr>Under the NZETS</vt:lpstr>
      <vt:lpstr>PowerPoint Presentation</vt:lpstr>
      <vt:lpstr>Ineffectual attempts to create certainty</vt:lpstr>
      <vt:lpstr>Why a carbon tax with border adjustments would have been the smart move (and still could be)</vt:lpstr>
      <vt:lpstr>What does this mean for tackling climate change?</vt:lpstr>
      <vt:lpstr>The required level of regulatory intervention may be “politically unfeasible”</vt:lpstr>
      <vt:lpstr>The present electricity market setup ensures that</vt:lpstr>
      <vt:lpstr>Why so little distributed renewable generation?</vt:lpstr>
      <vt:lpstr>The electricity industry’s central strategic goal: maximize electricity demand while blocking the path to 100% renewables</vt:lpstr>
      <vt:lpstr>Five modest policy suggestions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9057396</dc:title>
  <dc:creator>Owner</dc:creator>
  <cp:lastModifiedBy>Owner</cp:lastModifiedBy>
  <cp:revision>146</cp:revision>
  <cp:lastPrinted>2020-05-21T21:05:01Z</cp:lastPrinted>
  <dcterms:created xsi:type="dcterms:W3CDTF">2014-09-12T02:18:09Z</dcterms:created>
  <dcterms:modified xsi:type="dcterms:W3CDTF">2022-12-17T03:22:14Z</dcterms:modified>
</cp:coreProperties>
</file>