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drawings/drawing4.xml" ContentType="application/vnd.openxmlformats-officedocument.drawingml.chartshapes+xml"/>
  <Override PartName="/ppt/charts/chart2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93" r:id="rId3"/>
    <p:sldId id="294" r:id="rId4"/>
    <p:sldId id="295" r:id="rId5"/>
    <p:sldId id="296" r:id="rId6"/>
    <p:sldId id="297" r:id="rId7"/>
    <p:sldId id="298" r:id="rId8"/>
    <p:sldId id="299" r:id="rId9"/>
    <p:sldId id="300" r:id="rId10"/>
    <p:sldId id="301" r:id="rId11"/>
    <p:sldId id="304" r:id="rId12"/>
    <p:sldId id="305" r:id="rId13"/>
    <p:sldId id="306" r:id="rId14"/>
    <p:sldId id="302" r:id="rId15"/>
    <p:sldId id="307" r:id="rId16"/>
    <p:sldId id="308" r:id="rId17"/>
    <p:sldId id="309" r:id="rId18"/>
    <p:sldId id="310" r:id="rId19"/>
    <p:sldId id="311" r:id="rId20"/>
    <p:sldId id="312" r:id="rId21"/>
    <p:sldId id="265" r:id="rId22"/>
    <p:sldId id="266" r:id="rId23"/>
    <p:sldId id="314" r:id="rId24"/>
    <p:sldId id="315" r:id="rId25"/>
    <p:sldId id="267" r:id="rId26"/>
    <p:sldId id="268" r:id="rId27"/>
    <p:sldId id="269" r:id="rId28"/>
    <p:sldId id="272" r:id="rId29"/>
    <p:sldId id="270" r:id="rId30"/>
    <p:sldId id="271" r:id="rId31"/>
    <p:sldId id="274" r:id="rId32"/>
    <p:sldId id="275" r:id="rId33"/>
    <p:sldId id="276" r:id="rId34"/>
    <p:sldId id="277" r:id="rId35"/>
    <p:sldId id="280" r:id="rId36"/>
    <p:sldId id="279" r:id="rId37"/>
    <p:sldId id="278" r:id="rId38"/>
    <p:sldId id="281" r:id="rId39"/>
    <p:sldId id="282" r:id="rId40"/>
    <p:sldId id="328" r:id="rId41"/>
    <p:sldId id="318" r:id="rId42"/>
    <p:sldId id="319" r:id="rId43"/>
    <p:sldId id="320" r:id="rId44"/>
    <p:sldId id="321" r:id="rId45"/>
    <p:sldId id="322" r:id="rId46"/>
    <p:sldId id="323" r:id="rId47"/>
    <p:sldId id="324" r:id="rId48"/>
    <p:sldId id="325" r:id="rId49"/>
    <p:sldId id="326" r:id="rId50"/>
    <p:sldId id="327" r:id="rId51"/>
    <p:sldId id="283" r:id="rId52"/>
    <p:sldId id="316" r:id="rId53"/>
    <p:sldId id="329" r:id="rId54"/>
    <p:sldId id="284" r:id="rId55"/>
    <p:sldId id="285" r:id="rId56"/>
    <p:sldId id="286" r:id="rId57"/>
    <p:sldId id="287" r:id="rId58"/>
    <p:sldId id="317" r:id="rId59"/>
    <p:sldId id="290" r:id="rId60"/>
    <p:sldId id="289" r:id="rId61"/>
    <p:sldId id="288" r:id="rId62"/>
    <p:sldId id="291" r:id="rId63"/>
    <p:sldId id="330" r:id="rId64"/>
    <p:sldId id="331"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73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Files%20from%20H%20drive%20June%202009\Ladley%202011\UN%20list%20plus%20other%20territories.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Files%20from%20H%20drive%20June%202009\Ladley%202011\UN%20list%20plus%20other%20territories.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Files%20from%20H%20drive%20June%202009\Ladley%202011\UN%20list%20plus%20other%20territori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D:\Files%20from%20H%20drive%20June%202009\Ladley%202011\UN%20list%20plus%20other%20territories.xlsx" TargetMode="External"/></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Files%20from%20H%20drive%20June%202009\Ladley%202011\UN%20list%20plus%20other%20territorie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Island territories listed by the UN in 1946, arrayed by size and political status as at 2011</a:t>
            </a:r>
          </a:p>
        </c:rich>
      </c:tx>
      <c:overlay val="0"/>
    </c:title>
    <c:autoTitleDeleted val="0"/>
    <c:plotArea>
      <c:layout/>
      <c:barChart>
        <c:barDir val="col"/>
        <c:grouping val="clustered"/>
        <c:varyColors val="0"/>
        <c:ser>
          <c:idx val="0"/>
          <c:order val="0"/>
          <c:tx>
            <c:v>Sovereign states</c:v>
          </c:tx>
          <c:invertIfNegative val="0"/>
          <c:cat>
            <c:strRef>
              <c:f>'Independence and size 1946 list'!$A$3:$A$48</c:f>
              <c:strCache>
                <c:ptCount val="46"/>
                <c:pt idx="0">
                  <c:v>Ellice Islands - Tuvalu</c:v>
                </c:pt>
                <c:pt idx="1">
                  <c:v>St Kitts-Nevis</c:v>
                </c:pt>
                <c:pt idx="2">
                  <c:v>Dominica</c:v>
                </c:pt>
                <c:pt idx="3">
                  <c:v>Antigua and Barbuda</c:v>
                </c:pt>
                <c:pt idx="4">
                  <c:v>Gilbert Islands - Kiribati</c:v>
                </c:pt>
                <c:pt idx="5">
                  <c:v>Seychelles</c:v>
                </c:pt>
                <c:pt idx="6">
                  <c:v>Tonga</c:v>
                </c:pt>
                <c:pt idx="7">
                  <c:v>St Vincent</c:v>
                </c:pt>
                <c:pt idx="8">
                  <c:v>St Lucia</c:v>
                </c:pt>
                <c:pt idx="9">
                  <c:v>New Hebrides</c:v>
                </c:pt>
                <c:pt idx="10">
                  <c:v>Barbados</c:v>
                </c:pt>
                <c:pt idx="11">
                  <c:v>Bahamas</c:v>
                </c:pt>
                <c:pt idx="12">
                  <c:v>Malta</c:v>
                </c:pt>
                <c:pt idx="13">
                  <c:v>Comoros</c:v>
                </c:pt>
                <c:pt idx="14">
                  <c:v>Solomon Islands Protectorate</c:v>
                </c:pt>
                <c:pt idx="15">
                  <c:v>Cyprus</c:v>
                </c:pt>
                <c:pt idx="16">
                  <c:v>Fiji</c:v>
                </c:pt>
                <c:pt idx="17">
                  <c:v>Mauritius</c:v>
                </c:pt>
                <c:pt idx="18">
                  <c:v>Trinidad and Tobago</c:v>
                </c:pt>
                <c:pt idx="19">
                  <c:v>Singapore</c:v>
                </c:pt>
                <c:pt idx="20">
                  <c:v>Puerto Rico</c:v>
                </c:pt>
                <c:pt idx="21">
                  <c:v>Hawaii</c:v>
                </c:pt>
                <c:pt idx="22">
                  <c:v>Reunion</c:v>
                </c:pt>
                <c:pt idx="23">
                  <c:v>French Polynesia</c:v>
                </c:pt>
                <c:pt idx="24">
                  <c:v>New Caledonia</c:v>
                </c:pt>
                <c:pt idx="25">
                  <c:v>Netherlands Antilles</c:v>
                </c:pt>
                <c:pt idx="26">
                  <c:v>Mayotte</c:v>
                </c:pt>
                <c:pt idx="27">
                  <c:v>Guam</c:v>
                </c:pt>
                <c:pt idx="28">
                  <c:v>US Virgin Islands</c:v>
                </c:pt>
                <c:pt idx="29">
                  <c:v>Aruba</c:v>
                </c:pt>
                <c:pt idx="30">
                  <c:v>Bermuda</c:v>
                </c:pt>
                <c:pt idx="31">
                  <c:v>American Samoa</c:v>
                </c:pt>
                <c:pt idx="32">
                  <c:v>Greenland</c:v>
                </c:pt>
                <c:pt idx="33">
                  <c:v>British Virgin Islands</c:v>
                </c:pt>
                <c:pt idx="34">
                  <c:v>Cook Islands</c:v>
                </c:pt>
                <c:pt idx="35">
                  <c:v>Wallis and Futuna</c:v>
                </c:pt>
                <c:pt idx="36">
                  <c:v>Anguilla</c:v>
                </c:pt>
                <c:pt idx="37">
                  <c:v>St Helena</c:v>
                </c:pt>
                <c:pt idx="38">
                  <c:v>Saint-Pierre et Miquelon</c:v>
                </c:pt>
                <c:pt idx="39">
                  <c:v>Montserrat</c:v>
                </c:pt>
                <c:pt idx="40">
                  <c:v>Falkland Islands</c:v>
                </c:pt>
                <c:pt idx="41">
                  <c:v>Niue</c:v>
                </c:pt>
                <c:pt idx="42">
                  <c:v>Tokelau</c:v>
                </c:pt>
                <c:pt idx="43">
                  <c:v>Ascension Island</c:v>
                </c:pt>
                <c:pt idx="44">
                  <c:v>Tristan da Cunha</c:v>
                </c:pt>
                <c:pt idx="45">
                  <c:v>Pitcairn Island</c:v>
                </c:pt>
              </c:strCache>
            </c:strRef>
          </c:cat>
          <c:val>
            <c:numRef>
              <c:f>'Independence and size 1946 list'!$B$3:$B$48</c:f>
              <c:numCache>
                <c:formatCode>#,##0</c:formatCode>
                <c:ptCount val="46"/>
                <c:pt idx="0">
                  <c:v>10000</c:v>
                </c:pt>
                <c:pt idx="1">
                  <c:v>46000</c:v>
                </c:pt>
                <c:pt idx="2">
                  <c:v>71000</c:v>
                </c:pt>
                <c:pt idx="3">
                  <c:v>83000</c:v>
                </c:pt>
                <c:pt idx="4">
                  <c:v>83000</c:v>
                </c:pt>
                <c:pt idx="5">
                  <c:v>85000</c:v>
                </c:pt>
                <c:pt idx="6">
                  <c:v>101000</c:v>
                </c:pt>
                <c:pt idx="7">
                  <c:v>104000</c:v>
                </c:pt>
                <c:pt idx="8">
                  <c:v>167000</c:v>
                </c:pt>
                <c:pt idx="9">
                  <c:v>221000</c:v>
                </c:pt>
                <c:pt idx="10">
                  <c:v>274000</c:v>
                </c:pt>
                <c:pt idx="11">
                  <c:v>330000</c:v>
                </c:pt>
                <c:pt idx="12">
                  <c:v>406000</c:v>
                </c:pt>
                <c:pt idx="13">
                  <c:v>447000</c:v>
                </c:pt>
                <c:pt idx="14">
                  <c:v>483000</c:v>
                </c:pt>
                <c:pt idx="15">
                  <c:v>771000</c:v>
                </c:pt>
                <c:pt idx="16">
                  <c:v>830000</c:v>
                </c:pt>
                <c:pt idx="17">
                  <c:v>1253000</c:v>
                </c:pt>
                <c:pt idx="18">
                  <c:v>1282000</c:v>
                </c:pt>
                <c:pt idx="19">
                  <c:v>4484000</c:v>
                </c:pt>
              </c:numCache>
            </c:numRef>
          </c:val>
        </c:ser>
        <c:ser>
          <c:idx val="1"/>
          <c:order val="1"/>
          <c:tx>
            <c:v>Sub-national jurisdictions</c:v>
          </c:tx>
          <c:invertIfNegative val="0"/>
          <c:cat>
            <c:strRef>
              <c:f>'Independence and size 1946 list'!$A$3:$A$48</c:f>
              <c:strCache>
                <c:ptCount val="46"/>
                <c:pt idx="0">
                  <c:v>Ellice Islands - Tuvalu</c:v>
                </c:pt>
                <c:pt idx="1">
                  <c:v>St Kitts-Nevis</c:v>
                </c:pt>
                <c:pt idx="2">
                  <c:v>Dominica</c:v>
                </c:pt>
                <c:pt idx="3">
                  <c:v>Antigua and Barbuda</c:v>
                </c:pt>
                <c:pt idx="4">
                  <c:v>Gilbert Islands - Kiribati</c:v>
                </c:pt>
                <c:pt idx="5">
                  <c:v>Seychelles</c:v>
                </c:pt>
                <c:pt idx="6">
                  <c:v>Tonga</c:v>
                </c:pt>
                <c:pt idx="7">
                  <c:v>St Vincent</c:v>
                </c:pt>
                <c:pt idx="8">
                  <c:v>St Lucia</c:v>
                </c:pt>
                <c:pt idx="9">
                  <c:v>New Hebrides</c:v>
                </c:pt>
                <c:pt idx="10">
                  <c:v>Barbados</c:v>
                </c:pt>
                <c:pt idx="11">
                  <c:v>Bahamas</c:v>
                </c:pt>
                <c:pt idx="12">
                  <c:v>Malta</c:v>
                </c:pt>
                <c:pt idx="13">
                  <c:v>Comoros</c:v>
                </c:pt>
                <c:pt idx="14">
                  <c:v>Solomon Islands Protectorate</c:v>
                </c:pt>
                <c:pt idx="15">
                  <c:v>Cyprus</c:v>
                </c:pt>
                <c:pt idx="16">
                  <c:v>Fiji</c:v>
                </c:pt>
                <c:pt idx="17">
                  <c:v>Mauritius</c:v>
                </c:pt>
                <c:pt idx="18">
                  <c:v>Trinidad and Tobago</c:v>
                </c:pt>
                <c:pt idx="19">
                  <c:v>Singapore</c:v>
                </c:pt>
                <c:pt idx="20">
                  <c:v>Puerto Rico</c:v>
                </c:pt>
                <c:pt idx="21">
                  <c:v>Hawaii</c:v>
                </c:pt>
                <c:pt idx="22">
                  <c:v>Reunion</c:v>
                </c:pt>
                <c:pt idx="23">
                  <c:v>French Polynesia</c:v>
                </c:pt>
                <c:pt idx="24">
                  <c:v>New Caledonia</c:v>
                </c:pt>
                <c:pt idx="25">
                  <c:v>Netherlands Antilles</c:v>
                </c:pt>
                <c:pt idx="26">
                  <c:v>Mayotte</c:v>
                </c:pt>
                <c:pt idx="27">
                  <c:v>Guam</c:v>
                </c:pt>
                <c:pt idx="28">
                  <c:v>US Virgin Islands</c:v>
                </c:pt>
                <c:pt idx="29">
                  <c:v>Aruba</c:v>
                </c:pt>
                <c:pt idx="30">
                  <c:v>Bermuda</c:v>
                </c:pt>
                <c:pt idx="31">
                  <c:v>American Samoa</c:v>
                </c:pt>
                <c:pt idx="32">
                  <c:v>Greenland</c:v>
                </c:pt>
                <c:pt idx="33">
                  <c:v>British Virgin Islands</c:v>
                </c:pt>
                <c:pt idx="34">
                  <c:v>Cook Islands</c:v>
                </c:pt>
                <c:pt idx="35">
                  <c:v>Wallis and Futuna</c:v>
                </c:pt>
                <c:pt idx="36">
                  <c:v>Anguilla</c:v>
                </c:pt>
                <c:pt idx="37">
                  <c:v>St Helena</c:v>
                </c:pt>
                <c:pt idx="38">
                  <c:v>Saint-Pierre et Miquelon</c:v>
                </c:pt>
                <c:pt idx="39">
                  <c:v>Montserrat</c:v>
                </c:pt>
                <c:pt idx="40">
                  <c:v>Falkland Islands</c:v>
                </c:pt>
                <c:pt idx="41">
                  <c:v>Niue</c:v>
                </c:pt>
                <c:pt idx="42">
                  <c:v>Tokelau</c:v>
                </c:pt>
                <c:pt idx="43">
                  <c:v>Ascension Island</c:v>
                </c:pt>
                <c:pt idx="44">
                  <c:v>Tristan da Cunha</c:v>
                </c:pt>
                <c:pt idx="45">
                  <c:v>Pitcairn Island</c:v>
                </c:pt>
              </c:strCache>
            </c:strRef>
          </c:cat>
          <c:val>
            <c:numRef>
              <c:f>'Independence and size 1946 list'!$C$3:$C$48</c:f>
              <c:numCache>
                <c:formatCode>General</c:formatCode>
                <c:ptCount val="46"/>
                <c:pt idx="20" formatCode="#,##0">
                  <c:v>3928000</c:v>
                </c:pt>
                <c:pt idx="21" formatCode="#,##0">
                  <c:v>1275194</c:v>
                </c:pt>
                <c:pt idx="22" formatCode="#,##0">
                  <c:v>779000</c:v>
                </c:pt>
                <c:pt idx="23" formatCode="#,##0">
                  <c:v>256000</c:v>
                </c:pt>
                <c:pt idx="24" formatCode="#,##0">
                  <c:v>230000</c:v>
                </c:pt>
                <c:pt idx="25" formatCode="#,##0">
                  <c:v>190000</c:v>
                </c:pt>
                <c:pt idx="26" formatCode="#,##0">
                  <c:v>186000</c:v>
                </c:pt>
                <c:pt idx="27" formatCode="#,##0">
                  <c:v>171000</c:v>
                </c:pt>
                <c:pt idx="28" formatCode="#,##0">
                  <c:v>109000</c:v>
                </c:pt>
                <c:pt idx="29" formatCode="#,##0">
                  <c:v>103000</c:v>
                </c:pt>
                <c:pt idx="30" formatCode="#,##0">
                  <c:v>64000</c:v>
                </c:pt>
                <c:pt idx="31" formatCode="#,##0">
                  <c:v>57900</c:v>
                </c:pt>
                <c:pt idx="32" formatCode="#,##0">
                  <c:v>57000</c:v>
                </c:pt>
                <c:pt idx="33" formatCode="#,##0">
                  <c:v>22000</c:v>
                </c:pt>
                <c:pt idx="34" formatCode="#,##0">
                  <c:v>21000</c:v>
                </c:pt>
                <c:pt idx="35" formatCode="#,##0">
                  <c:v>15480</c:v>
                </c:pt>
                <c:pt idx="36" formatCode="#,##0">
                  <c:v>14000</c:v>
                </c:pt>
                <c:pt idx="37" formatCode="#,##0">
                  <c:v>7400</c:v>
                </c:pt>
                <c:pt idx="38" formatCode="#,##0">
                  <c:v>6120</c:v>
                </c:pt>
                <c:pt idx="39" formatCode="#,##0">
                  <c:v>5000</c:v>
                </c:pt>
                <c:pt idx="40" formatCode="#,##0">
                  <c:v>3000</c:v>
                </c:pt>
                <c:pt idx="41" formatCode="#,##0">
                  <c:v>2000</c:v>
                </c:pt>
                <c:pt idx="42" formatCode="#,##0">
                  <c:v>1400</c:v>
                </c:pt>
                <c:pt idx="43" formatCode="#,##0">
                  <c:v>1100</c:v>
                </c:pt>
                <c:pt idx="44" formatCode="#,##0">
                  <c:v>270</c:v>
                </c:pt>
                <c:pt idx="45" formatCode="#,##0">
                  <c:v>45</c:v>
                </c:pt>
              </c:numCache>
            </c:numRef>
          </c:val>
        </c:ser>
        <c:dLbls>
          <c:showLegendKey val="0"/>
          <c:showVal val="0"/>
          <c:showCatName val="0"/>
          <c:showSerName val="0"/>
          <c:showPercent val="0"/>
          <c:showBubbleSize val="0"/>
        </c:dLbls>
        <c:gapWidth val="53"/>
        <c:overlap val="62"/>
        <c:axId val="146898304"/>
        <c:axId val="147330176"/>
      </c:barChart>
      <c:catAx>
        <c:axId val="146898304"/>
        <c:scaling>
          <c:orientation val="minMax"/>
        </c:scaling>
        <c:delete val="0"/>
        <c:axPos val="b"/>
        <c:majorTickMark val="out"/>
        <c:minorTickMark val="none"/>
        <c:tickLblPos val="nextTo"/>
        <c:txPr>
          <a:bodyPr rot="-5400000" vert="horz"/>
          <a:lstStyle/>
          <a:p>
            <a:pPr>
              <a:defRPr/>
            </a:pPr>
            <a:endParaRPr lang="en-US"/>
          </a:p>
        </c:txPr>
        <c:crossAx val="147330176"/>
        <c:crosses val="autoZero"/>
        <c:auto val="1"/>
        <c:lblAlgn val="ctr"/>
        <c:lblOffset val="100"/>
        <c:noMultiLvlLbl val="0"/>
      </c:catAx>
      <c:valAx>
        <c:axId val="147330176"/>
        <c:scaling>
          <c:orientation val="minMax"/>
        </c:scaling>
        <c:delete val="0"/>
        <c:axPos val="l"/>
        <c:majorGridlines/>
        <c:title>
          <c:tx>
            <c:rich>
              <a:bodyPr rot="-5400000" vert="horz"/>
              <a:lstStyle/>
              <a:p>
                <a:pPr>
                  <a:defRPr sz="1400"/>
                </a:pPr>
                <a:r>
                  <a:rPr lang="en-US" sz="1400"/>
                  <a:t>Population</a:t>
                </a:r>
              </a:p>
            </c:rich>
          </c:tx>
          <c:overlay val="0"/>
        </c:title>
        <c:numFmt formatCode="#,##0" sourceLinked="1"/>
        <c:majorTickMark val="out"/>
        <c:minorTickMark val="none"/>
        <c:tickLblPos val="nextTo"/>
        <c:crossAx val="146898304"/>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Island territories listed by the UN in 1946, arrayed by size and political status as at 2011,</a:t>
            </a:r>
            <a:r>
              <a:rPr lang="en-US" baseline="0"/>
              <a:t> </a:t>
            </a:r>
          </a:p>
          <a:p>
            <a:pPr>
              <a:defRPr/>
            </a:pPr>
            <a:r>
              <a:rPr lang="en-US" baseline="0"/>
              <a:t>excluding Singapore and Puerto Rico</a:t>
            </a:r>
            <a:endParaRPr lang="en-US"/>
          </a:p>
        </c:rich>
      </c:tx>
      <c:overlay val="0"/>
    </c:title>
    <c:autoTitleDeleted val="0"/>
    <c:plotArea>
      <c:layout/>
      <c:barChart>
        <c:barDir val="col"/>
        <c:grouping val="clustered"/>
        <c:varyColors val="0"/>
        <c:ser>
          <c:idx val="0"/>
          <c:order val="0"/>
          <c:tx>
            <c:v>Sovereign states 2011</c:v>
          </c:tx>
          <c:invertIfNegative val="0"/>
          <c:cat>
            <c:strRef>
              <c:f>'Independence and size 1946 list'!$A$54:$A$96</c:f>
              <c:strCache>
                <c:ptCount val="43"/>
                <c:pt idx="0">
                  <c:v>Ellice Islands - Tuvalu</c:v>
                </c:pt>
                <c:pt idx="1">
                  <c:v>St Kitts-Nevis</c:v>
                </c:pt>
                <c:pt idx="2">
                  <c:v>Dominica</c:v>
                </c:pt>
                <c:pt idx="3">
                  <c:v>Antigua and Barbuda</c:v>
                </c:pt>
                <c:pt idx="4">
                  <c:v>Gilbert Islands - Kiribati</c:v>
                </c:pt>
                <c:pt idx="5">
                  <c:v>Seychelles</c:v>
                </c:pt>
                <c:pt idx="6">
                  <c:v>Tonga</c:v>
                </c:pt>
                <c:pt idx="7">
                  <c:v>St Vincent</c:v>
                </c:pt>
                <c:pt idx="8">
                  <c:v>St Lucia</c:v>
                </c:pt>
                <c:pt idx="9">
                  <c:v>New Hebrides</c:v>
                </c:pt>
                <c:pt idx="10">
                  <c:v>Barbados</c:v>
                </c:pt>
                <c:pt idx="11">
                  <c:v>Bahamas</c:v>
                </c:pt>
                <c:pt idx="12">
                  <c:v>Malta</c:v>
                </c:pt>
                <c:pt idx="13">
                  <c:v>Comoros</c:v>
                </c:pt>
                <c:pt idx="14">
                  <c:v>Solomon Islands Protectorate</c:v>
                </c:pt>
                <c:pt idx="15">
                  <c:v>Cyprus</c:v>
                </c:pt>
                <c:pt idx="16">
                  <c:v>Fiji</c:v>
                </c:pt>
                <c:pt idx="17">
                  <c:v>Mauritius</c:v>
                </c:pt>
                <c:pt idx="18">
                  <c:v>Trinidad and Tobago</c:v>
                </c:pt>
                <c:pt idx="19">
                  <c:v>Hawaii</c:v>
                </c:pt>
                <c:pt idx="20">
                  <c:v>Reunion</c:v>
                </c:pt>
                <c:pt idx="21">
                  <c:v>French Polynesia</c:v>
                </c:pt>
                <c:pt idx="22">
                  <c:v>New Caledonia</c:v>
                </c:pt>
                <c:pt idx="23">
                  <c:v>Netherlands Antilles</c:v>
                </c:pt>
                <c:pt idx="24">
                  <c:v>Guam</c:v>
                </c:pt>
                <c:pt idx="25">
                  <c:v>US Virgin Islands</c:v>
                </c:pt>
                <c:pt idx="26">
                  <c:v>Aruba</c:v>
                </c:pt>
                <c:pt idx="27">
                  <c:v>Bermuda</c:v>
                </c:pt>
                <c:pt idx="28">
                  <c:v>American Samoa</c:v>
                </c:pt>
                <c:pt idx="29">
                  <c:v>Greenland</c:v>
                </c:pt>
                <c:pt idx="30">
                  <c:v>British Virgin Islands</c:v>
                </c:pt>
                <c:pt idx="31">
                  <c:v>Cook Islands</c:v>
                </c:pt>
                <c:pt idx="32">
                  <c:v>Wallis and Futuna</c:v>
                </c:pt>
                <c:pt idx="33">
                  <c:v>Anguilla</c:v>
                </c:pt>
                <c:pt idx="34">
                  <c:v>St Helena</c:v>
                </c:pt>
                <c:pt idx="35">
                  <c:v>Saint-Pierre et Miquelon</c:v>
                </c:pt>
                <c:pt idx="36">
                  <c:v>Montserrat</c:v>
                </c:pt>
                <c:pt idx="37">
                  <c:v>Falkland Islands</c:v>
                </c:pt>
                <c:pt idx="38">
                  <c:v>Niue</c:v>
                </c:pt>
                <c:pt idx="39">
                  <c:v>Tokelau</c:v>
                </c:pt>
                <c:pt idx="40">
                  <c:v>Ascension Island</c:v>
                </c:pt>
                <c:pt idx="41">
                  <c:v>Tristan da Cunha</c:v>
                </c:pt>
                <c:pt idx="42">
                  <c:v>Pitcairn Island</c:v>
                </c:pt>
              </c:strCache>
            </c:strRef>
          </c:cat>
          <c:val>
            <c:numRef>
              <c:f>'Independence and size 1946 list'!$B$54:$B$96</c:f>
              <c:numCache>
                <c:formatCode>#,##0</c:formatCode>
                <c:ptCount val="43"/>
                <c:pt idx="0">
                  <c:v>10000</c:v>
                </c:pt>
                <c:pt idx="1">
                  <c:v>46000</c:v>
                </c:pt>
                <c:pt idx="2">
                  <c:v>71000</c:v>
                </c:pt>
                <c:pt idx="3">
                  <c:v>83000</c:v>
                </c:pt>
                <c:pt idx="4">
                  <c:v>83000</c:v>
                </c:pt>
                <c:pt idx="5">
                  <c:v>85000</c:v>
                </c:pt>
                <c:pt idx="6">
                  <c:v>101000</c:v>
                </c:pt>
                <c:pt idx="7">
                  <c:v>104000</c:v>
                </c:pt>
                <c:pt idx="8">
                  <c:v>167000</c:v>
                </c:pt>
                <c:pt idx="9">
                  <c:v>221000</c:v>
                </c:pt>
                <c:pt idx="10">
                  <c:v>274000</c:v>
                </c:pt>
                <c:pt idx="11">
                  <c:v>330000</c:v>
                </c:pt>
                <c:pt idx="12">
                  <c:v>406000</c:v>
                </c:pt>
                <c:pt idx="13">
                  <c:v>447000</c:v>
                </c:pt>
                <c:pt idx="14">
                  <c:v>483000</c:v>
                </c:pt>
                <c:pt idx="15">
                  <c:v>771000</c:v>
                </c:pt>
                <c:pt idx="16">
                  <c:v>830000</c:v>
                </c:pt>
                <c:pt idx="17">
                  <c:v>1253000</c:v>
                </c:pt>
                <c:pt idx="18">
                  <c:v>1282000</c:v>
                </c:pt>
              </c:numCache>
            </c:numRef>
          </c:val>
        </c:ser>
        <c:ser>
          <c:idx val="1"/>
          <c:order val="1"/>
          <c:tx>
            <c:v>Sub-national jurisdictions 2011</c:v>
          </c:tx>
          <c:invertIfNegative val="0"/>
          <c:cat>
            <c:strRef>
              <c:f>'Independence and size 1946 list'!$A$54:$A$96</c:f>
              <c:strCache>
                <c:ptCount val="43"/>
                <c:pt idx="0">
                  <c:v>Ellice Islands - Tuvalu</c:v>
                </c:pt>
                <c:pt idx="1">
                  <c:v>St Kitts-Nevis</c:v>
                </c:pt>
                <c:pt idx="2">
                  <c:v>Dominica</c:v>
                </c:pt>
                <c:pt idx="3">
                  <c:v>Antigua and Barbuda</c:v>
                </c:pt>
                <c:pt idx="4">
                  <c:v>Gilbert Islands - Kiribati</c:v>
                </c:pt>
                <c:pt idx="5">
                  <c:v>Seychelles</c:v>
                </c:pt>
                <c:pt idx="6">
                  <c:v>Tonga</c:v>
                </c:pt>
                <c:pt idx="7">
                  <c:v>St Vincent</c:v>
                </c:pt>
                <c:pt idx="8">
                  <c:v>St Lucia</c:v>
                </c:pt>
                <c:pt idx="9">
                  <c:v>New Hebrides</c:v>
                </c:pt>
                <c:pt idx="10">
                  <c:v>Barbados</c:v>
                </c:pt>
                <c:pt idx="11">
                  <c:v>Bahamas</c:v>
                </c:pt>
                <c:pt idx="12">
                  <c:v>Malta</c:v>
                </c:pt>
                <c:pt idx="13">
                  <c:v>Comoros</c:v>
                </c:pt>
                <c:pt idx="14">
                  <c:v>Solomon Islands Protectorate</c:v>
                </c:pt>
                <c:pt idx="15">
                  <c:v>Cyprus</c:v>
                </c:pt>
                <c:pt idx="16">
                  <c:v>Fiji</c:v>
                </c:pt>
                <c:pt idx="17">
                  <c:v>Mauritius</c:v>
                </c:pt>
                <c:pt idx="18">
                  <c:v>Trinidad and Tobago</c:v>
                </c:pt>
                <c:pt idx="19">
                  <c:v>Hawaii</c:v>
                </c:pt>
                <c:pt idx="20">
                  <c:v>Reunion</c:v>
                </c:pt>
                <c:pt idx="21">
                  <c:v>French Polynesia</c:v>
                </c:pt>
                <c:pt idx="22">
                  <c:v>New Caledonia</c:v>
                </c:pt>
                <c:pt idx="23">
                  <c:v>Netherlands Antilles</c:v>
                </c:pt>
                <c:pt idx="24">
                  <c:v>Guam</c:v>
                </c:pt>
                <c:pt idx="25">
                  <c:v>US Virgin Islands</c:v>
                </c:pt>
                <c:pt idx="26">
                  <c:v>Aruba</c:v>
                </c:pt>
                <c:pt idx="27">
                  <c:v>Bermuda</c:v>
                </c:pt>
                <c:pt idx="28">
                  <c:v>American Samoa</c:v>
                </c:pt>
                <c:pt idx="29">
                  <c:v>Greenland</c:v>
                </c:pt>
                <c:pt idx="30">
                  <c:v>British Virgin Islands</c:v>
                </c:pt>
                <c:pt idx="31">
                  <c:v>Cook Islands</c:v>
                </c:pt>
                <c:pt idx="32">
                  <c:v>Wallis and Futuna</c:v>
                </c:pt>
                <c:pt idx="33">
                  <c:v>Anguilla</c:v>
                </c:pt>
                <c:pt idx="34">
                  <c:v>St Helena</c:v>
                </c:pt>
                <c:pt idx="35">
                  <c:v>Saint-Pierre et Miquelon</c:v>
                </c:pt>
                <c:pt idx="36">
                  <c:v>Montserrat</c:v>
                </c:pt>
                <c:pt idx="37">
                  <c:v>Falkland Islands</c:v>
                </c:pt>
                <c:pt idx="38">
                  <c:v>Niue</c:v>
                </c:pt>
                <c:pt idx="39">
                  <c:v>Tokelau</c:v>
                </c:pt>
                <c:pt idx="40">
                  <c:v>Ascension Island</c:v>
                </c:pt>
                <c:pt idx="41">
                  <c:v>Tristan da Cunha</c:v>
                </c:pt>
                <c:pt idx="42">
                  <c:v>Pitcairn Island</c:v>
                </c:pt>
              </c:strCache>
            </c:strRef>
          </c:cat>
          <c:val>
            <c:numRef>
              <c:f>'Independence and size 1946 list'!$C$54:$C$96</c:f>
              <c:numCache>
                <c:formatCode>General</c:formatCode>
                <c:ptCount val="43"/>
                <c:pt idx="19" formatCode="#,##0">
                  <c:v>1275194</c:v>
                </c:pt>
                <c:pt idx="20" formatCode="#,##0">
                  <c:v>779000</c:v>
                </c:pt>
                <c:pt idx="21" formatCode="#,##0">
                  <c:v>256000</c:v>
                </c:pt>
                <c:pt idx="22" formatCode="#,##0">
                  <c:v>230000</c:v>
                </c:pt>
                <c:pt idx="23" formatCode="#,##0">
                  <c:v>190000</c:v>
                </c:pt>
                <c:pt idx="24" formatCode="#,##0">
                  <c:v>171000</c:v>
                </c:pt>
                <c:pt idx="25" formatCode="#,##0">
                  <c:v>109000</c:v>
                </c:pt>
                <c:pt idx="26" formatCode="#,##0">
                  <c:v>103000</c:v>
                </c:pt>
                <c:pt idx="27" formatCode="#,##0">
                  <c:v>64000</c:v>
                </c:pt>
                <c:pt idx="28" formatCode="#,##0">
                  <c:v>57900</c:v>
                </c:pt>
                <c:pt idx="29" formatCode="#,##0">
                  <c:v>57000</c:v>
                </c:pt>
                <c:pt idx="30" formatCode="#,##0">
                  <c:v>22000</c:v>
                </c:pt>
                <c:pt idx="31" formatCode="#,##0">
                  <c:v>21000</c:v>
                </c:pt>
                <c:pt idx="32" formatCode="#,##0">
                  <c:v>15480</c:v>
                </c:pt>
                <c:pt idx="33" formatCode="#,##0">
                  <c:v>14000</c:v>
                </c:pt>
                <c:pt idx="34" formatCode="#,##0">
                  <c:v>7400</c:v>
                </c:pt>
                <c:pt idx="35" formatCode="#,##0">
                  <c:v>6120</c:v>
                </c:pt>
                <c:pt idx="36" formatCode="#,##0">
                  <c:v>5000</c:v>
                </c:pt>
                <c:pt idx="37" formatCode="#,##0">
                  <c:v>3000</c:v>
                </c:pt>
                <c:pt idx="38" formatCode="#,##0">
                  <c:v>2000</c:v>
                </c:pt>
                <c:pt idx="39" formatCode="#,##0">
                  <c:v>1400</c:v>
                </c:pt>
                <c:pt idx="40" formatCode="#,##0">
                  <c:v>1100</c:v>
                </c:pt>
                <c:pt idx="41" formatCode="#,##0">
                  <c:v>270</c:v>
                </c:pt>
                <c:pt idx="42" formatCode="#,##0">
                  <c:v>45</c:v>
                </c:pt>
              </c:numCache>
            </c:numRef>
          </c:val>
        </c:ser>
        <c:dLbls>
          <c:showLegendKey val="0"/>
          <c:showVal val="0"/>
          <c:showCatName val="0"/>
          <c:showSerName val="0"/>
          <c:showPercent val="0"/>
          <c:showBubbleSize val="0"/>
        </c:dLbls>
        <c:gapWidth val="47"/>
        <c:overlap val="95"/>
        <c:axId val="147361152"/>
        <c:axId val="147362944"/>
      </c:barChart>
      <c:catAx>
        <c:axId val="147361152"/>
        <c:scaling>
          <c:orientation val="minMax"/>
        </c:scaling>
        <c:delete val="0"/>
        <c:axPos val="b"/>
        <c:majorTickMark val="out"/>
        <c:minorTickMark val="none"/>
        <c:tickLblPos val="nextTo"/>
        <c:crossAx val="147362944"/>
        <c:crosses val="autoZero"/>
        <c:auto val="1"/>
        <c:lblAlgn val="ctr"/>
        <c:lblOffset val="100"/>
        <c:noMultiLvlLbl val="0"/>
      </c:catAx>
      <c:valAx>
        <c:axId val="147362944"/>
        <c:scaling>
          <c:orientation val="minMax"/>
        </c:scaling>
        <c:delete val="0"/>
        <c:axPos val="l"/>
        <c:majorGridlines/>
        <c:title>
          <c:tx>
            <c:rich>
              <a:bodyPr rot="-5400000" vert="horz"/>
              <a:lstStyle/>
              <a:p>
                <a:pPr>
                  <a:defRPr sz="1400"/>
                </a:pPr>
                <a:r>
                  <a:rPr lang="en-US" sz="1400"/>
                  <a:t>Population</a:t>
                </a:r>
              </a:p>
            </c:rich>
          </c:tx>
          <c:overlay val="0"/>
        </c:title>
        <c:numFmt formatCode="#,##0" sourceLinked="1"/>
        <c:majorTickMark val="out"/>
        <c:minorTickMark val="none"/>
        <c:tickLblPos val="nextTo"/>
        <c:crossAx val="147361152"/>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Per capita GDP, US dollars at 2005 prices, UN Statistics Division data</a:t>
            </a:r>
          </a:p>
        </c:rich>
      </c:tx>
      <c:overlay val="0"/>
    </c:title>
    <c:autoTitleDeleted val="0"/>
    <c:plotArea>
      <c:layout/>
      <c:barChart>
        <c:barDir val="col"/>
        <c:grouping val="clustered"/>
        <c:varyColors val="0"/>
        <c:ser>
          <c:idx val="0"/>
          <c:order val="0"/>
          <c:tx>
            <c:strRef>
              <c:f>'Independence and GDP 1946 list'!$B$95</c:f>
              <c:strCache>
                <c:ptCount val="1"/>
                <c:pt idx="0">
                  <c:v>Sovereigns</c:v>
                </c:pt>
              </c:strCache>
            </c:strRef>
          </c:tx>
          <c:invertIfNegative val="0"/>
          <c:cat>
            <c:strRef>
              <c:f>'Independence and GDP 1946 list'!$A$96:$A$124</c:f>
              <c:strCache>
                <c:ptCount val="29"/>
                <c:pt idx="0">
                  <c:v>Comoros</c:v>
                </c:pt>
                <c:pt idx="1">
                  <c:v>Solomon Islands Protectorate</c:v>
                </c:pt>
                <c:pt idx="2">
                  <c:v>Gilbert Islands - Kiribati</c:v>
                </c:pt>
                <c:pt idx="3">
                  <c:v>New Hebrides</c:v>
                </c:pt>
                <c:pt idx="4">
                  <c:v>Ellice Islands - Tuvalu</c:v>
                </c:pt>
                <c:pt idx="5">
                  <c:v>Tonga</c:v>
                </c:pt>
                <c:pt idx="6">
                  <c:v>Fiji</c:v>
                </c:pt>
                <c:pt idx="7">
                  <c:v>St Vincent</c:v>
                </c:pt>
                <c:pt idx="8">
                  <c:v>Dominica</c:v>
                </c:pt>
                <c:pt idx="9">
                  <c:v>Mauritius</c:v>
                </c:pt>
                <c:pt idx="10">
                  <c:v>St Lucia</c:v>
                </c:pt>
                <c:pt idx="11">
                  <c:v>St Kitts-Nevis</c:v>
                </c:pt>
                <c:pt idx="12">
                  <c:v>Antigua and Barbuda</c:v>
                </c:pt>
                <c:pt idx="13">
                  <c:v>Seychelles</c:v>
                </c:pt>
                <c:pt idx="14">
                  <c:v>Barbados</c:v>
                </c:pt>
                <c:pt idx="15">
                  <c:v>Trinidad and Tobago</c:v>
                </c:pt>
                <c:pt idx="16">
                  <c:v>Malta</c:v>
                </c:pt>
                <c:pt idx="17">
                  <c:v>Bahamas</c:v>
                </c:pt>
                <c:pt idx="18">
                  <c:v>Cyprus</c:v>
                </c:pt>
                <c:pt idx="19">
                  <c:v>Bermuda</c:v>
                </c:pt>
                <c:pt idx="20">
                  <c:v>British Virgin Islands</c:v>
                </c:pt>
                <c:pt idx="21">
                  <c:v>Greenland</c:v>
                </c:pt>
                <c:pt idx="22">
                  <c:v>New Caledonia</c:v>
                </c:pt>
                <c:pt idx="23">
                  <c:v>Aruba</c:v>
                </c:pt>
                <c:pt idx="24">
                  <c:v>Netherlands Antilles</c:v>
                </c:pt>
                <c:pt idx="25">
                  <c:v>French Polynesia</c:v>
                </c:pt>
                <c:pt idx="26">
                  <c:v>Anguilla</c:v>
                </c:pt>
                <c:pt idx="27">
                  <c:v>Cook Islands</c:v>
                </c:pt>
                <c:pt idx="28">
                  <c:v>Montserrat</c:v>
                </c:pt>
              </c:strCache>
            </c:strRef>
          </c:cat>
          <c:val>
            <c:numRef>
              <c:f>'Independence and GDP 1946 list'!$B$96:$B$124</c:f>
              <c:numCache>
                <c:formatCode>#,##0</c:formatCode>
                <c:ptCount val="29"/>
                <c:pt idx="0">
                  <c:v>627.83351423455429</c:v>
                </c:pt>
                <c:pt idx="1">
                  <c:v>873.67124368635882</c:v>
                </c:pt>
                <c:pt idx="2">
                  <c:v>1147.5583823466588</c:v>
                </c:pt>
                <c:pt idx="3">
                  <c:v>1877.7994134395894</c:v>
                </c:pt>
                <c:pt idx="4">
                  <c:v>2349.9033958852283</c:v>
                </c:pt>
                <c:pt idx="5">
                  <c:v>2541.0239857047186</c:v>
                </c:pt>
                <c:pt idx="6">
                  <c:v>3630.7356499385296</c:v>
                </c:pt>
                <c:pt idx="7">
                  <c:v>4026.8017382701537</c:v>
                </c:pt>
                <c:pt idx="8">
                  <c:v>4436.2525476140299</c:v>
                </c:pt>
                <c:pt idx="9">
                  <c:v>5017.8436488146017</c:v>
                </c:pt>
                <c:pt idx="10">
                  <c:v>5322.780724876402</c:v>
                </c:pt>
                <c:pt idx="11">
                  <c:v>8928.2187882049529</c:v>
                </c:pt>
                <c:pt idx="12">
                  <c:v>10396.875435063472</c:v>
                </c:pt>
                <c:pt idx="13">
                  <c:v>11231.564379179163</c:v>
                </c:pt>
                <c:pt idx="14">
                  <c:v>11789.094613644171</c:v>
                </c:pt>
                <c:pt idx="15">
                  <c:v>12123.485018470075</c:v>
                </c:pt>
                <c:pt idx="16">
                  <c:v>14804.562623015556</c:v>
                </c:pt>
                <c:pt idx="17">
                  <c:v>19996.466930469192</c:v>
                </c:pt>
                <c:pt idx="18">
                  <c:v>22398.829376205409</c:v>
                </c:pt>
              </c:numCache>
            </c:numRef>
          </c:val>
        </c:ser>
        <c:ser>
          <c:idx val="1"/>
          <c:order val="1"/>
          <c:tx>
            <c:strRef>
              <c:f>'Independence and GDP 1946 list'!$C$95</c:f>
              <c:strCache>
                <c:ptCount val="1"/>
                <c:pt idx="0">
                  <c:v>SNIJs</c:v>
                </c:pt>
              </c:strCache>
            </c:strRef>
          </c:tx>
          <c:invertIfNegative val="0"/>
          <c:cat>
            <c:strRef>
              <c:f>'Independence and GDP 1946 list'!$A$96:$A$124</c:f>
              <c:strCache>
                <c:ptCount val="29"/>
                <c:pt idx="0">
                  <c:v>Comoros</c:v>
                </c:pt>
                <c:pt idx="1">
                  <c:v>Solomon Islands Protectorate</c:v>
                </c:pt>
                <c:pt idx="2">
                  <c:v>Gilbert Islands - Kiribati</c:v>
                </c:pt>
                <c:pt idx="3">
                  <c:v>New Hebrides</c:v>
                </c:pt>
                <c:pt idx="4">
                  <c:v>Ellice Islands - Tuvalu</c:v>
                </c:pt>
                <c:pt idx="5">
                  <c:v>Tonga</c:v>
                </c:pt>
                <c:pt idx="6">
                  <c:v>Fiji</c:v>
                </c:pt>
                <c:pt idx="7">
                  <c:v>St Vincent</c:v>
                </c:pt>
                <c:pt idx="8">
                  <c:v>Dominica</c:v>
                </c:pt>
                <c:pt idx="9">
                  <c:v>Mauritius</c:v>
                </c:pt>
                <c:pt idx="10">
                  <c:v>St Lucia</c:v>
                </c:pt>
                <c:pt idx="11">
                  <c:v>St Kitts-Nevis</c:v>
                </c:pt>
                <c:pt idx="12">
                  <c:v>Antigua and Barbuda</c:v>
                </c:pt>
                <c:pt idx="13">
                  <c:v>Seychelles</c:v>
                </c:pt>
                <c:pt idx="14">
                  <c:v>Barbados</c:v>
                </c:pt>
                <c:pt idx="15">
                  <c:v>Trinidad and Tobago</c:v>
                </c:pt>
                <c:pt idx="16">
                  <c:v>Malta</c:v>
                </c:pt>
                <c:pt idx="17">
                  <c:v>Bahamas</c:v>
                </c:pt>
                <c:pt idx="18">
                  <c:v>Cyprus</c:v>
                </c:pt>
                <c:pt idx="19">
                  <c:v>Bermuda</c:v>
                </c:pt>
                <c:pt idx="20">
                  <c:v>British Virgin Islands</c:v>
                </c:pt>
                <c:pt idx="21">
                  <c:v>Greenland</c:v>
                </c:pt>
                <c:pt idx="22">
                  <c:v>New Caledonia</c:v>
                </c:pt>
                <c:pt idx="23">
                  <c:v>Aruba</c:v>
                </c:pt>
                <c:pt idx="24">
                  <c:v>Netherlands Antilles</c:v>
                </c:pt>
                <c:pt idx="25">
                  <c:v>French Polynesia</c:v>
                </c:pt>
                <c:pt idx="26">
                  <c:v>Anguilla</c:v>
                </c:pt>
                <c:pt idx="27">
                  <c:v>Cook Islands</c:v>
                </c:pt>
                <c:pt idx="28">
                  <c:v>Montserrat</c:v>
                </c:pt>
              </c:strCache>
            </c:strRef>
          </c:cat>
          <c:val>
            <c:numRef>
              <c:f>'Independence and GDP 1946 list'!$C$96:$C$124</c:f>
              <c:numCache>
                <c:formatCode>General</c:formatCode>
                <c:ptCount val="29"/>
                <c:pt idx="19" formatCode="#,##0">
                  <c:v>75515.785208963134</c:v>
                </c:pt>
                <c:pt idx="20" formatCode="#,##0">
                  <c:v>42293.190387498296</c:v>
                </c:pt>
                <c:pt idx="21" formatCode="#,##0">
                  <c:v>29770.471184267779</c:v>
                </c:pt>
                <c:pt idx="22" formatCode="#,##0">
                  <c:v>26552.049099925956</c:v>
                </c:pt>
                <c:pt idx="23" formatCode="#,##0">
                  <c:v>22994.847591245201</c:v>
                </c:pt>
                <c:pt idx="24" formatCode="#,##0">
                  <c:v>17543.00080159452</c:v>
                </c:pt>
                <c:pt idx="25" formatCode="#,##0">
                  <c:v>14537.539821437022</c:v>
                </c:pt>
                <c:pt idx="26" formatCode="#,##0">
                  <c:v>12418.571629868085</c:v>
                </c:pt>
                <c:pt idx="27" formatCode="#,##0">
                  <c:v>9642.200116411288</c:v>
                </c:pt>
                <c:pt idx="28" formatCode="#,##0">
                  <c:v>7656.1636263128821</c:v>
                </c:pt>
              </c:numCache>
            </c:numRef>
          </c:val>
        </c:ser>
        <c:dLbls>
          <c:showLegendKey val="0"/>
          <c:showVal val="0"/>
          <c:showCatName val="0"/>
          <c:showSerName val="0"/>
          <c:showPercent val="0"/>
          <c:showBubbleSize val="0"/>
        </c:dLbls>
        <c:gapWidth val="48"/>
        <c:overlap val="67"/>
        <c:axId val="147402112"/>
        <c:axId val="147408000"/>
      </c:barChart>
      <c:catAx>
        <c:axId val="147402112"/>
        <c:scaling>
          <c:orientation val="minMax"/>
        </c:scaling>
        <c:delete val="0"/>
        <c:axPos val="b"/>
        <c:majorTickMark val="out"/>
        <c:minorTickMark val="none"/>
        <c:tickLblPos val="nextTo"/>
        <c:txPr>
          <a:bodyPr rot="-5400000" vert="horz"/>
          <a:lstStyle/>
          <a:p>
            <a:pPr>
              <a:defRPr sz="1050"/>
            </a:pPr>
            <a:endParaRPr lang="en-US"/>
          </a:p>
        </c:txPr>
        <c:crossAx val="147408000"/>
        <c:crosses val="autoZero"/>
        <c:auto val="1"/>
        <c:lblAlgn val="ctr"/>
        <c:lblOffset val="100"/>
        <c:noMultiLvlLbl val="0"/>
      </c:catAx>
      <c:valAx>
        <c:axId val="147408000"/>
        <c:scaling>
          <c:orientation val="minMax"/>
        </c:scaling>
        <c:delete val="0"/>
        <c:axPos val="l"/>
        <c:majorGridlines/>
        <c:title>
          <c:tx>
            <c:rich>
              <a:bodyPr rot="-5400000" vert="horz"/>
              <a:lstStyle/>
              <a:p>
                <a:pPr>
                  <a:defRPr/>
                </a:pPr>
                <a:r>
                  <a:rPr lang="en-US"/>
                  <a:t>US $ at 2005 prices, not PPP adjusted</a:t>
                </a:r>
              </a:p>
            </c:rich>
          </c:tx>
          <c:overlay val="0"/>
        </c:title>
        <c:numFmt formatCode="#,##0" sourceLinked="1"/>
        <c:majorTickMark val="out"/>
        <c:minorTickMark val="none"/>
        <c:tickLblPos val="nextTo"/>
        <c:crossAx val="147402112"/>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Per capita GDP, US dollars at 2005 prices, CIA data</a:t>
            </a:r>
          </a:p>
        </c:rich>
      </c:tx>
      <c:overlay val="0"/>
    </c:title>
    <c:autoTitleDeleted val="0"/>
    <c:plotArea>
      <c:layout/>
      <c:barChart>
        <c:barDir val="col"/>
        <c:grouping val="clustered"/>
        <c:varyColors val="0"/>
        <c:ser>
          <c:idx val="0"/>
          <c:order val="0"/>
          <c:tx>
            <c:strRef>
              <c:f>'Independence and GDP 1946 list'!$B$51</c:f>
              <c:strCache>
                <c:ptCount val="1"/>
                <c:pt idx="0">
                  <c:v>Sovereigns</c:v>
                </c:pt>
              </c:strCache>
            </c:strRef>
          </c:tx>
          <c:invertIfNegative val="0"/>
          <c:cat>
            <c:strRef>
              <c:f>'Independence and GDP 1946 list'!$A$52:$A$90</c:f>
              <c:strCache>
                <c:ptCount val="39"/>
                <c:pt idx="0">
                  <c:v>Comoros</c:v>
                </c:pt>
                <c:pt idx="1">
                  <c:v>Gilbert Islands - Kiribati</c:v>
                </c:pt>
                <c:pt idx="2">
                  <c:v>Ellice Islands - Tuvalu</c:v>
                </c:pt>
                <c:pt idx="3">
                  <c:v>Solomon Islands Protectorate</c:v>
                </c:pt>
                <c:pt idx="4">
                  <c:v>Tonga</c:v>
                </c:pt>
                <c:pt idx="5">
                  <c:v>New Hebrides</c:v>
                </c:pt>
                <c:pt idx="6">
                  <c:v>St Vincent</c:v>
                </c:pt>
                <c:pt idx="7">
                  <c:v>St Lucia</c:v>
                </c:pt>
                <c:pt idx="8">
                  <c:v>Dominica</c:v>
                </c:pt>
                <c:pt idx="9">
                  <c:v>Fiji</c:v>
                </c:pt>
                <c:pt idx="10">
                  <c:v>Seychelles</c:v>
                </c:pt>
                <c:pt idx="11">
                  <c:v>St Kitts-Nevis</c:v>
                </c:pt>
                <c:pt idx="12">
                  <c:v>Antigua and Barbuda</c:v>
                </c:pt>
                <c:pt idx="13">
                  <c:v>Trinidad and Tobago</c:v>
                </c:pt>
                <c:pt idx="14">
                  <c:v>Mauritius</c:v>
                </c:pt>
                <c:pt idx="15">
                  <c:v>Barbados</c:v>
                </c:pt>
                <c:pt idx="16">
                  <c:v>Bahamas</c:v>
                </c:pt>
                <c:pt idx="17">
                  <c:v>Malta</c:v>
                </c:pt>
                <c:pt idx="18">
                  <c:v>Cyprus</c:v>
                </c:pt>
                <c:pt idx="19">
                  <c:v>British Virgin Islands</c:v>
                </c:pt>
                <c:pt idx="20">
                  <c:v>Bermuda</c:v>
                </c:pt>
                <c:pt idx="21">
                  <c:v>Falkland Islands</c:v>
                </c:pt>
                <c:pt idx="22">
                  <c:v>Aruba</c:v>
                </c:pt>
                <c:pt idx="23">
                  <c:v>Greenland</c:v>
                </c:pt>
                <c:pt idx="24">
                  <c:v>French Polynesia</c:v>
                </c:pt>
                <c:pt idx="25">
                  <c:v>New Caledonia</c:v>
                </c:pt>
                <c:pt idx="26">
                  <c:v>Netherlands Antilles</c:v>
                </c:pt>
                <c:pt idx="27">
                  <c:v>Anguilla</c:v>
                </c:pt>
                <c:pt idx="28">
                  <c:v>Saint-Pierre et Miquelon</c:v>
                </c:pt>
                <c:pt idx="29">
                  <c:v>Reunion</c:v>
                </c:pt>
                <c:pt idx="30">
                  <c:v>Niue</c:v>
                </c:pt>
                <c:pt idx="31">
                  <c:v>Cook Islands</c:v>
                </c:pt>
                <c:pt idx="32">
                  <c:v>Wallis and Futuna</c:v>
                </c:pt>
                <c:pt idx="33">
                  <c:v>Montserrat</c:v>
                </c:pt>
                <c:pt idx="34">
                  <c:v>Mayotte</c:v>
                </c:pt>
                <c:pt idx="35">
                  <c:v>St Helena</c:v>
                </c:pt>
                <c:pt idx="36">
                  <c:v>Tristan da Cunha</c:v>
                </c:pt>
                <c:pt idx="37">
                  <c:v>Ascension Island</c:v>
                </c:pt>
                <c:pt idx="38">
                  <c:v>Tokelau</c:v>
                </c:pt>
              </c:strCache>
            </c:strRef>
          </c:cat>
          <c:val>
            <c:numRef>
              <c:f>'Independence and GDP 1946 list'!$B$52:$B$90</c:f>
              <c:numCache>
                <c:formatCode>#,##0</c:formatCode>
                <c:ptCount val="39"/>
                <c:pt idx="0">
                  <c:v>600</c:v>
                </c:pt>
                <c:pt idx="1">
                  <c:v>800</c:v>
                </c:pt>
                <c:pt idx="2">
                  <c:v>1100</c:v>
                </c:pt>
                <c:pt idx="3">
                  <c:v>1700</c:v>
                </c:pt>
                <c:pt idx="4">
                  <c:v>2300</c:v>
                </c:pt>
                <c:pt idx="5">
                  <c:v>2900</c:v>
                </c:pt>
                <c:pt idx="6">
                  <c:v>2900</c:v>
                </c:pt>
                <c:pt idx="7">
                  <c:v>5400</c:v>
                </c:pt>
                <c:pt idx="8">
                  <c:v>5500</c:v>
                </c:pt>
                <c:pt idx="9">
                  <c:v>6000</c:v>
                </c:pt>
                <c:pt idx="10">
                  <c:v>7800</c:v>
                </c:pt>
                <c:pt idx="11">
                  <c:v>8800</c:v>
                </c:pt>
                <c:pt idx="12">
                  <c:v>11000</c:v>
                </c:pt>
                <c:pt idx="13">
                  <c:v>12700</c:v>
                </c:pt>
                <c:pt idx="14">
                  <c:v>13300</c:v>
                </c:pt>
                <c:pt idx="15">
                  <c:v>17300</c:v>
                </c:pt>
                <c:pt idx="16">
                  <c:v>18800</c:v>
                </c:pt>
                <c:pt idx="17">
                  <c:v>18800</c:v>
                </c:pt>
                <c:pt idx="18">
                  <c:v>21600</c:v>
                </c:pt>
              </c:numCache>
            </c:numRef>
          </c:val>
        </c:ser>
        <c:ser>
          <c:idx val="1"/>
          <c:order val="1"/>
          <c:tx>
            <c:strRef>
              <c:f>'Independence and GDP 1946 list'!$C$51</c:f>
              <c:strCache>
                <c:ptCount val="1"/>
                <c:pt idx="0">
                  <c:v>SNIJs</c:v>
                </c:pt>
              </c:strCache>
            </c:strRef>
          </c:tx>
          <c:invertIfNegative val="0"/>
          <c:cat>
            <c:strRef>
              <c:f>'Independence and GDP 1946 list'!$A$52:$A$90</c:f>
              <c:strCache>
                <c:ptCount val="39"/>
                <c:pt idx="0">
                  <c:v>Comoros</c:v>
                </c:pt>
                <c:pt idx="1">
                  <c:v>Gilbert Islands - Kiribati</c:v>
                </c:pt>
                <c:pt idx="2">
                  <c:v>Ellice Islands - Tuvalu</c:v>
                </c:pt>
                <c:pt idx="3">
                  <c:v>Solomon Islands Protectorate</c:v>
                </c:pt>
                <c:pt idx="4">
                  <c:v>Tonga</c:v>
                </c:pt>
                <c:pt idx="5">
                  <c:v>New Hebrides</c:v>
                </c:pt>
                <c:pt idx="6">
                  <c:v>St Vincent</c:v>
                </c:pt>
                <c:pt idx="7">
                  <c:v>St Lucia</c:v>
                </c:pt>
                <c:pt idx="8">
                  <c:v>Dominica</c:v>
                </c:pt>
                <c:pt idx="9">
                  <c:v>Fiji</c:v>
                </c:pt>
                <c:pt idx="10">
                  <c:v>Seychelles</c:v>
                </c:pt>
                <c:pt idx="11">
                  <c:v>St Kitts-Nevis</c:v>
                </c:pt>
                <c:pt idx="12">
                  <c:v>Antigua and Barbuda</c:v>
                </c:pt>
                <c:pt idx="13">
                  <c:v>Trinidad and Tobago</c:v>
                </c:pt>
                <c:pt idx="14">
                  <c:v>Mauritius</c:v>
                </c:pt>
                <c:pt idx="15">
                  <c:v>Barbados</c:v>
                </c:pt>
                <c:pt idx="16">
                  <c:v>Bahamas</c:v>
                </c:pt>
                <c:pt idx="17">
                  <c:v>Malta</c:v>
                </c:pt>
                <c:pt idx="18">
                  <c:v>Cyprus</c:v>
                </c:pt>
                <c:pt idx="19">
                  <c:v>British Virgin Islands</c:v>
                </c:pt>
                <c:pt idx="20">
                  <c:v>Bermuda</c:v>
                </c:pt>
                <c:pt idx="21">
                  <c:v>Falkland Islands</c:v>
                </c:pt>
                <c:pt idx="22">
                  <c:v>Aruba</c:v>
                </c:pt>
                <c:pt idx="23">
                  <c:v>Greenland</c:v>
                </c:pt>
                <c:pt idx="24">
                  <c:v>French Polynesia</c:v>
                </c:pt>
                <c:pt idx="25">
                  <c:v>New Caledonia</c:v>
                </c:pt>
                <c:pt idx="26">
                  <c:v>Netherlands Antilles</c:v>
                </c:pt>
                <c:pt idx="27">
                  <c:v>Anguilla</c:v>
                </c:pt>
                <c:pt idx="28">
                  <c:v>Saint-Pierre et Miquelon</c:v>
                </c:pt>
                <c:pt idx="29">
                  <c:v>Reunion</c:v>
                </c:pt>
                <c:pt idx="30">
                  <c:v>Niue</c:v>
                </c:pt>
                <c:pt idx="31">
                  <c:v>Cook Islands</c:v>
                </c:pt>
                <c:pt idx="32">
                  <c:v>Wallis and Futuna</c:v>
                </c:pt>
                <c:pt idx="33">
                  <c:v>Montserrat</c:v>
                </c:pt>
                <c:pt idx="34">
                  <c:v>Mayotte</c:v>
                </c:pt>
                <c:pt idx="35">
                  <c:v>St Helena</c:v>
                </c:pt>
                <c:pt idx="36">
                  <c:v>Tristan da Cunha</c:v>
                </c:pt>
                <c:pt idx="37">
                  <c:v>Ascension Island</c:v>
                </c:pt>
                <c:pt idx="38">
                  <c:v>Tokelau</c:v>
                </c:pt>
              </c:strCache>
            </c:strRef>
          </c:cat>
          <c:val>
            <c:numRef>
              <c:f>'Independence and GDP 1946 list'!$C$52:$C$90</c:f>
              <c:numCache>
                <c:formatCode>General</c:formatCode>
                <c:ptCount val="39"/>
                <c:pt idx="19" formatCode="#,##0">
                  <c:v>38500</c:v>
                </c:pt>
                <c:pt idx="20" formatCode="#,##0">
                  <c:v>36000</c:v>
                </c:pt>
                <c:pt idx="21" formatCode="#,##0">
                  <c:v>35400</c:v>
                </c:pt>
                <c:pt idx="22" formatCode="#,##0">
                  <c:v>28000</c:v>
                </c:pt>
                <c:pt idx="23" formatCode="#,##0">
                  <c:v>21000</c:v>
                </c:pt>
                <c:pt idx="24" formatCode="#,##0">
                  <c:v>17500</c:v>
                </c:pt>
                <c:pt idx="25" formatCode="#,##0">
                  <c:v>15000</c:v>
                </c:pt>
                <c:pt idx="26" formatCode="#,##0">
                  <c:v>11400</c:v>
                </c:pt>
                <c:pt idx="27" formatCode="#,##0">
                  <c:v>7500</c:v>
                </c:pt>
                <c:pt idx="28" formatCode="#,##0">
                  <c:v>7000</c:v>
                </c:pt>
                <c:pt idx="29" formatCode="#,##0">
                  <c:v>6200</c:v>
                </c:pt>
                <c:pt idx="30" formatCode="#,##0">
                  <c:v>5800</c:v>
                </c:pt>
                <c:pt idx="31" formatCode="#,##0">
                  <c:v>5000</c:v>
                </c:pt>
                <c:pt idx="32" formatCode="#,##0">
                  <c:v>3800</c:v>
                </c:pt>
                <c:pt idx="33" formatCode="#,##0">
                  <c:v>3400</c:v>
                </c:pt>
                <c:pt idx="34" formatCode="#,##0">
                  <c:v>2600</c:v>
                </c:pt>
                <c:pt idx="35" formatCode="#,##0">
                  <c:v>2500</c:v>
                </c:pt>
                <c:pt idx="36" formatCode="#,##0">
                  <c:v>2500</c:v>
                </c:pt>
                <c:pt idx="37" formatCode="#,##0">
                  <c:v>2500</c:v>
                </c:pt>
                <c:pt idx="38" formatCode="#,##0">
                  <c:v>1000</c:v>
                </c:pt>
              </c:numCache>
            </c:numRef>
          </c:val>
        </c:ser>
        <c:dLbls>
          <c:showLegendKey val="0"/>
          <c:showVal val="0"/>
          <c:showCatName val="0"/>
          <c:showSerName val="0"/>
          <c:showPercent val="0"/>
          <c:showBubbleSize val="0"/>
        </c:dLbls>
        <c:gapWidth val="47"/>
        <c:overlap val="71"/>
        <c:axId val="147421440"/>
        <c:axId val="147734528"/>
      </c:barChart>
      <c:catAx>
        <c:axId val="147421440"/>
        <c:scaling>
          <c:orientation val="minMax"/>
        </c:scaling>
        <c:delete val="0"/>
        <c:axPos val="b"/>
        <c:majorTickMark val="out"/>
        <c:minorTickMark val="none"/>
        <c:tickLblPos val="nextTo"/>
        <c:txPr>
          <a:bodyPr/>
          <a:lstStyle/>
          <a:p>
            <a:pPr>
              <a:defRPr sz="1100"/>
            </a:pPr>
            <a:endParaRPr lang="en-US"/>
          </a:p>
        </c:txPr>
        <c:crossAx val="147734528"/>
        <c:crosses val="autoZero"/>
        <c:auto val="1"/>
        <c:lblAlgn val="ctr"/>
        <c:lblOffset val="100"/>
        <c:noMultiLvlLbl val="0"/>
      </c:catAx>
      <c:valAx>
        <c:axId val="147734528"/>
        <c:scaling>
          <c:orientation val="minMax"/>
        </c:scaling>
        <c:delete val="0"/>
        <c:axPos val="l"/>
        <c:majorGridlines/>
        <c:title>
          <c:tx>
            <c:rich>
              <a:bodyPr rot="-5400000" vert="horz"/>
              <a:lstStyle/>
              <a:p>
                <a:pPr>
                  <a:defRPr/>
                </a:pPr>
                <a:r>
                  <a:rPr lang="en-US"/>
                  <a:t>US$ at 2005 prices (PPP adjusted)</a:t>
                </a:r>
              </a:p>
            </c:rich>
          </c:tx>
          <c:overlay val="0"/>
        </c:title>
        <c:numFmt formatCode="#,##0" sourceLinked="1"/>
        <c:majorTickMark val="out"/>
        <c:minorTickMark val="none"/>
        <c:tickLblPos val="nextTo"/>
        <c:crossAx val="147421440"/>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Population-weighted average per capita GDP: various sources and samples from 1946 UN list</a:t>
            </a:r>
          </a:p>
        </c:rich>
      </c:tx>
      <c:overlay val="0"/>
    </c:title>
    <c:autoTitleDeleted val="0"/>
    <c:plotArea>
      <c:layout>
        <c:manualLayout>
          <c:layoutTarget val="inner"/>
          <c:xMode val="edge"/>
          <c:yMode val="edge"/>
          <c:x val="0.12124488976931713"/>
          <c:y val="0.231376806054583"/>
          <c:w val="0.82443694898912334"/>
          <c:h val="0.65324037407945368"/>
        </c:manualLayout>
      </c:layout>
      <c:barChart>
        <c:barDir val="col"/>
        <c:grouping val="clustered"/>
        <c:varyColors val="0"/>
        <c:ser>
          <c:idx val="0"/>
          <c:order val="0"/>
          <c:tx>
            <c:v>Sovereigns</c:v>
          </c:tx>
          <c:invertIfNegative val="0"/>
          <c:cat>
            <c:strRef>
              <c:f>'Independence and GDP 1946 list'!$O$2:$R$2</c:f>
              <c:strCache>
                <c:ptCount val="4"/>
                <c:pt idx="0">
                  <c:v>McElroy-Parry CIA</c:v>
                </c:pt>
                <c:pt idx="1">
                  <c:v>PWT 6.3</c:v>
                </c:pt>
                <c:pt idx="2">
                  <c:v>WDI</c:v>
                </c:pt>
                <c:pt idx="3">
                  <c:v>UN Statistical data current US$</c:v>
                </c:pt>
              </c:strCache>
            </c:strRef>
          </c:cat>
          <c:val>
            <c:numRef>
              <c:f>'Independence and GDP 1946 list'!$O$3:$R$3</c:f>
              <c:numCache>
                <c:formatCode>#,##0</c:formatCode>
                <c:ptCount val="4"/>
                <c:pt idx="0">
                  <c:v>11178.019015183767</c:v>
                </c:pt>
                <c:pt idx="1">
                  <c:v>24147.184516671976</c:v>
                </c:pt>
                <c:pt idx="2">
                  <c:v>25702.15855604782</c:v>
                </c:pt>
                <c:pt idx="3">
                  <c:v>8982.0303696297178</c:v>
                </c:pt>
              </c:numCache>
            </c:numRef>
          </c:val>
        </c:ser>
        <c:ser>
          <c:idx val="1"/>
          <c:order val="1"/>
          <c:tx>
            <c:v>SNIJs</c:v>
          </c:tx>
          <c:invertIfNegative val="0"/>
          <c:cat>
            <c:strRef>
              <c:f>'Independence and GDP 1946 list'!$O$2:$R$2</c:f>
              <c:strCache>
                <c:ptCount val="4"/>
                <c:pt idx="0">
                  <c:v>McElroy-Parry CIA</c:v>
                </c:pt>
                <c:pt idx="1">
                  <c:v>PWT 6.3</c:v>
                </c:pt>
                <c:pt idx="2">
                  <c:v>WDI</c:v>
                </c:pt>
                <c:pt idx="3">
                  <c:v>UN Statistical data current US$</c:v>
                </c:pt>
              </c:strCache>
            </c:strRef>
          </c:cat>
          <c:val>
            <c:numRef>
              <c:f>'Independence and GDP 1946 list'!$O$4:$R$4</c:f>
              <c:numCache>
                <c:formatCode>#,##0</c:formatCode>
                <c:ptCount val="4"/>
                <c:pt idx="0">
                  <c:v>12184.341796528161</c:v>
                </c:pt>
                <c:pt idx="1">
                  <c:v>46052.831974000001</c:v>
                </c:pt>
                <c:pt idx="3">
                  <c:v>20986.73447252129</c:v>
                </c:pt>
              </c:numCache>
            </c:numRef>
          </c:val>
        </c:ser>
        <c:dLbls>
          <c:showLegendKey val="0"/>
          <c:showVal val="0"/>
          <c:showCatName val="0"/>
          <c:showSerName val="0"/>
          <c:showPercent val="0"/>
          <c:showBubbleSize val="0"/>
        </c:dLbls>
        <c:gapWidth val="150"/>
        <c:axId val="147748736"/>
        <c:axId val="147750272"/>
      </c:barChart>
      <c:catAx>
        <c:axId val="147748736"/>
        <c:scaling>
          <c:orientation val="minMax"/>
        </c:scaling>
        <c:delete val="0"/>
        <c:axPos val="b"/>
        <c:majorTickMark val="out"/>
        <c:minorTickMark val="none"/>
        <c:tickLblPos val="nextTo"/>
        <c:txPr>
          <a:bodyPr/>
          <a:lstStyle/>
          <a:p>
            <a:pPr>
              <a:defRPr sz="1400"/>
            </a:pPr>
            <a:endParaRPr lang="en-US"/>
          </a:p>
        </c:txPr>
        <c:crossAx val="147750272"/>
        <c:crosses val="autoZero"/>
        <c:auto val="1"/>
        <c:lblAlgn val="ctr"/>
        <c:lblOffset val="100"/>
        <c:noMultiLvlLbl val="0"/>
      </c:catAx>
      <c:valAx>
        <c:axId val="147750272"/>
        <c:scaling>
          <c:orientation val="minMax"/>
        </c:scaling>
        <c:delete val="0"/>
        <c:axPos val="l"/>
        <c:majorGridlines/>
        <c:title>
          <c:tx>
            <c:rich>
              <a:bodyPr rot="-5400000" vert="horz"/>
              <a:lstStyle/>
              <a:p>
                <a:pPr>
                  <a:defRPr sz="1400"/>
                </a:pPr>
                <a:r>
                  <a:rPr lang="en-US" sz="1400"/>
                  <a:t>US$ at 2005</a:t>
                </a:r>
              </a:p>
            </c:rich>
          </c:tx>
          <c:overlay val="0"/>
        </c:title>
        <c:numFmt formatCode="#,##0" sourceLinked="1"/>
        <c:majorTickMark val="out"/>
        <c:minorTickMark val="none"/>
        <c:tickLblPos val="nextTo"/>
        <c:crossAx val="147748736"/>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c 2000</a:t>
            </a:r>
          </a:p>
        </c:rich>
      </c:tx>
      <c:overlay val="0"/>
    </c:title>
    <c:autoTitleDeleted val="0"/>
    <c:plotArea>
      <c:layout>
        <c:manualLayout>
          <c:layoutTarget val="inner"/>
          <c:xMode val="edge"/>
          <c:yMode val="edge"/>
          <c:x val="5.7064047081311589E-2"/>
          <c:y val="0.16098987626546682"/>
          <c:w val="0.92420458037703024"/>
          <c:h val="0.51935650900780261"/>
        </c:manualLayout>
      </c:layout>
      <c:barChart>
        <c:barDir val="col"/>
        <c:grouping val="clustered"/>
        <c:varyColors val="0"/>
        <c:ser>
          <c:idx val="3"/>
          <c:order val="0"/>
          <c:tx>
            <c:v>Sovereign</c:v>
          </c:tx>
          <c:spPr>
            <a:solidFill>
              <a:schemeClr val="accent1"/>
            </a:solidFill>
          </c:spPr>
          <c:invertIfNegative val="0"/>
          <c:cat>
            <c:strRef>
              <c:f>'Life expectancy and infant mort'!$A$57:$A$93</c:f>
              <c:strCache>
                <c:ptCount val="37"/>
                <c:pt idx="0">
                  <c:v>Comoros</c:v>
                </c:pt>
                <c:pt idx="1">
                  <c:v>Gilbert Islands - Kiribati</c:v>
                </c:pt>
                <c:pt idx="2">
                  <c:v>Solomon Islands</c:v>
                </c:pt>
                <c:pt idx="3">
                  <c:v>Ellice Islands - Tuvalu</c:v>
                </c:pt>
                <c:pt idx="4">
                  <c:v>Fiji</c:v>
                </c:pt>
                <c:pt idx="5">
                  <c:v>Vanuatu</c:v>
                </c:pt>
                <c:pt idx="6">
                  <c:v>St Kitts-Nevis</c:v>
                </c:pt>
                <c:pt idx="7">
                  <c:v>St Vincent</c:v>
                </c:pt>
                <c:pt idx="8">
                  <c:v>Tonga</c:v>
                </c:pt>
                <c:pt idx="9">
                  <c:v>Trinidad and Tobago</c:v>
                </c:pt>
                <c:pt idx="10">
                  <c:v>Bahamas</c:v>
                </c:pt>
                <c:pt idx="11">
                  <c:v>Mauritius</c:v>
                </c:pt>
                <c:pt idx="12">
                  <c:v>St Lucia</c:v>
                </c:pt>
                <c:pt idx="13">
                  <c:v>Barbados</c:v>
                </c:pt>
                <c:pt idx="14">
                  <c:v>Seychelles</c:v>
                </c:pt>
                <c:pt idx="15">
                  <c:v>Antigua and Barbuda</c:v>
                </c:pt>
                <c:pt idx="16">
                  <c:v>Dominica</c:v>
                </c:pt>
                <c:pt idx="17">
                  <c:v>Malta</c:v>
                </c:pt>
                <c:pt idx="18">
                  <c:v>Cyprus</c:v>
                </c:pt>
                <c:pt idx="19">
                  <c:v>Singapore</c:v>
                </c:pt>
                <c:pt idx="20">
                  <c:v>Hawaii</c:v>
                </c:pt>
                <c:pt idx="21">
                  <c:v>Bermuda</c:v>
                </c:pt>
                <c:pt idx="22">
                  <c:v>Guam</c:v>
                </c:pt>
                <c:pt idx="23">
                  <c:v>Anguilla</c:v>
                </c:pt>
                <c:pt idx="24">
                  <c:v>Puerto Rico</c:v>
                </c:pt>
                <c:pt idx="25">
                  <c:v>Reunion</c:v>
                </c:pt>
                <c:pt idx="26">
                  <c:v>New Caledonia</c:v>
                </c:pt>
                <c:pt idx="27">
                  <c:v>Netherlands Antilles</c:v>
                </c:pt>
                <c:pt idx="28">
                  <c:v>French Polynesia</c:v>
                </c:pt>
                <c:pt idx="29">
                  <c:v>St Helena</c:v>
                </c:pt>
                <c:pt idx="30">
                  <c:v>Wallis and Futuna</c:v>
                </c:pt>
                <c:pt idx="31">
                  <c:v>British Virgin Islands</c:v>
                </c:pt>
                <c:pt idx="32">
                  <c:v>Aruba</c:v>
                </c:pt>
                <c:pt idx="33">
                  <c:v>American Samoa</c:v>
                </c:pt>
                <c:pt idx="34">
                  <c:v>Niue</c:v>
                </c:pt>
                <c:pt idx="35">
                  <c:v>Cook Islands</c:v>
                </c:pt>
                <c:pt idx="36">
                  <c:v>Greenland</c:v>
                </c:pt>
              </c:strCache>
            </c:strRef>
          </c:cat>
          <c:val>
            <c:numRef>
              <c:f>'Life expectancy and infant mort'!$H$57:$H$93</c:f>
              <c:numCache>
                <c:formatCode>0.0</c:formatCode>
                <c:ptCount val="37"/>
                <c:pt idx="0">
                  <c:v>60</c:v>
                </c:pt>
                <c:pt idx="1">
                  <c:v>61</c:v>
                </c:pt>
                <c:pt idx="2">
                  <c:v>61.1</c:v>
                </c:pt>
                <c:pt idx="3">
                  <c:v>63.4</c:v>
                </c:pt>
                <c:pt idx="4">
                  <c:v>65.8</c:v>
                </c:pt>
                <c:pt idx="5">
                  <c:v>67.3</c:v>
                </c:pt>
                <c:pt idx="6">
                  <c:v>69.435000000000002</c:v>
                </c:pt>
                <c:pt idx="7">
                  <c:v>69.923758549577741</c:v>
                </c:pt>
                <c:pt idx="8">
                  <c:v>70.150000000000006</c:v>
                </c:pt>
                <c:pt idx="9">
                  <c:v>70.965000000000003</c:v>
                </c:pt>
                <c:pt idx="10">
                  <c:v>71.8</c:v>
                </c:pt>
                <c:pt idx="11">
                  <c:v>72.655290037893451</c:v>
                </c:pt>
                <c:pt idx="12">
                  <c:v>72.81</c:v>
                </c:pt>
                <c:pt idx="13">
                  <c:v>73.13</c:v>
                </c:pt>
                <c:pt idx="14">
                  <c:v>73.215000000000003</c:v>
                </c:pt>
                <c:pt idx="15">
                  <c:v>74</c:v>
                </c:pt>
                <c:pt idx="16">
                  <c:v>75.97</c:v>
                </c:pt>
                <c:pt idx="17">
                  <c:v>79.539815941842591</c:v>
                </c:pt>
                <c:pt idx="18">
                  <c:v>80.099999999999994</c:v>
                </c:pt>
                <c:pt idx="19">
                  <c:v>80.849999999999994</c:v>
                </c:pt>
              </c:numCache>
            </c:numRef>
          </c:val>
        </c:ser>
        <c:ser>
          <c:idx val="4"/>
          <c:order val="1"/>
          <c:tx>
            <c:v>SNIJs</c:v>
          </c:tx>
          <c:spPr>
            <a:solidFill>
              <a:srgbClr val="C00000"/>
            </a:solidFill>
          </c:spPr>
          <c:invertIfNegative val="0"/>
          <c:cat>
            <c:strRef>
              <c:f>'Life expectancy and infant mort'!$A$57:$A$93</c:f>
              <c:strCache>
                <c:ptCount val="37"/>
                <c:pt idx="0">
                  <c:v>Comoros</c:v>
                </c:pt>
                <c:pt idx="1">
                  <c:v>Gilbert Islands - Kiribati</c:v>
                </c:pt>
                <c:pt idx="2">
                  <c:v>Solomon Islands</c:v>
                </c:pt>
                <c:pt idx="3">
                  <c:v>Ellice Islands - Tuvalu</c:v>
                </c:pt>
                <c:pt idx="4">
                  <c:v>Fiji</c:v>
                </c:pt>
                <c:pt idx="5">
                  <c:v>Vanuatu</c:v>
                </c:pt>
                <c:pt idx="6">
                  <c:v>St Kitts-Nevis</c:v>
                </c:pt>
                <c:pt idx="7">
                  <c:v>St Vincent</c:v>
                </c:pt>
                <c:pt idx="8">
                  <c:v>Tonga</c:v>
                </c:pt>
                <c:pt idx="9">
                  <c:v>Trinidad and Tobago</c:v>
                </c:pt>
                <c:pt idx="10">
                  <c:v>Bahamas</c:v>
                </c:pt>
                <c:pt idx="11">
                  <c:v>Mauritius</c:v>
                </c:pt>
                <c:pt idx="12">
                  <c:v>St Lucia</c:v>
                </c:pt>
                <c:pt idx="13">
                  <c:v>Barbados</c:v>
                </c:pt>
                <c:pt idx="14">
                  <c:v>Seychelles</c:v>
                </c:pt>
                <c:pt idx="15">
                  <c:v>Antigua and Barbuda</c:v>
                </c:pt>
                <c:pt idx="16">
                  <c:v>Dominica</c:v>
                </c:pt>
                <c:pt idx="17">
                  <c:v>Malta</c:v>
                </c:pt>
                <c:pt idx="18">
                  <c:v>Cyprus</c:v>
                </c:pt>
                <c:pt idx="19">
                  <c:v>Singapore</c:v>
                </c:pt>
                <c:pt idx="20">
                  <c:v>Hawaii</c:v>
                </c:pt>
                <c:pt idx="21">
                  <c:v>Bermuda</c:v>
                </c:pt>
                <c:pt idx="22">
                  <c:v>Guam</c:v>
                </c:pt>
                <c:pt idx="23">
                  <c:v>Anguilla</c:v>
                </c:pt>
                <c:pt idx="24">
                  <c:v>Puerto Rico</c:v>
                </c:pt>
                <c:pt idx="25">
                  <c:v>Reunion</c:v>
                </c:pt>
                <c:pt idx="26">
                  <c:v>New Caledonia</c:v>
                </c:pt>
                <c:pt idx="27">
                  <c:v>Netherlands Antilles</c:v>
                </c:pt>
                <c:pt idx="28">
                  <c:v>French Polynesia</c:v>
                </c:pt>
                <c:pt idx="29">
                  <c:v>St Helena</c:v>
                </c:pt>
                <c:pt idx="30">
                  <c:v>Wallis and Futuna</c:v>
                </c:pt>
                <c:pt idx="31">
                  <c:v>British Virgin Islands</c:v>
                </c:pt>
                <c:pt idx="32">
                  <c:v>Aruba</c:v>
                </c:pt>
                <c:pt idx="33">
                  <c:v>American Samoa</c:v>
                </c:pt>
                <c:pt idx="34">
                  <c:v>Niue</c:v>
                </c:pt>
                <c:pt idx="35">
                  <c:v>Cook Islands</c:v>
                </c:pt>
                <c:pt idx="36">
                  <c:v>Greenland</c:v>
                </c:pt>
              </c:strCache>
            </c:strRef>
          </c:cat>
          <c:val>
            <c:numRef>
              <c:f>'Life expectancy and infant mort'!$I$57:$I$93</c:f>
              <c:numCache>
                <c:formatCode>General</c:formatCode>
                <c:ptCount val="37"/>
                <c:pt idx="20" formatCode="0.0">
                  <c:v>80</c:v>
                </c:pt>
                <c:pt idx="21" formatCode="0.0">
                  <c:v>79.44</c:v>
                </c:pt>
                <c:pt idx="22" formatCode="0.0">
                  <c:v>79.025000000000006</c:v>
                </c:pt>
                <c:pt idx="23" formatCode="0.0">
                  <c:v>78.814999999999998</c:v>
                </c:pt>
                <c:pt idx="24" formatCode="0.0">
                  <c:v>77.75</c:v>
                </c:pt>
                <c:pt idx="25" formatCode="0.0">
                  <c:v>77</c:v>
                </c:pt>
                <c:pt idx="26" formatCode="0.0">
                  <c:v>76.05</c:v>
                </c:pt>
                <c:pt idx="27" formatCode="0.0">
                  <c:v>75.6760769054696</c:v>
                </c:pt>
                <c:pt idx="28" formatCode="0.0">
                  <c:v>75.599999999999994</c:v>
                </c:pt>
                <c:pt idx="29" formatCode="0.0">
                  <c:v>74.349999999999994</c:v>
                </c:pt>
                <c:pt idx="30" formatCode="0.0">
                  <c:v>74.3</c:v>
                </c:pt>
                <c:pt idx="31" formatCode="0.0">
                  <c:v>74.2</c:v>
                </c:pt>
                <c:pt idx="32" formatCode="0.0">
                  <c:v>73.010500000000008</c:v>
                </c:pt>
                <c:pt idx="33" formatCode="0.0">
                  <c:v>72.343000000000004</c:v>
                </c:pt>
                <c:pt idx="34" formatCode="0.0">
                  <c:v>71.5</c:v>
                </c:pt>
                <c:pt idx="35" formatCode="0.0">
                  <c:v>71</c:v>
                </c:pt>
                <c:pt idx="36" formatCode="0.0">
                  <c:v>69.090103073766642</c:v>
                </c:pt>
              </c:numCache>
            </c:numRef>
          </c:val>
        </c:ser>
        <c:dLbls>
          <c:showLegendKey val="0"/>
          <c:showVal val="0"/>
          <c:showCatName val="0"/>
          <c:showSerName val="0"/>
          <c:showPercent val="0"/>
          <c:showBubbleSize val="0"/>
        </c:dLbls>
        <c:gapWidth val="16"/>
        <c:overlap val="74"/>
        <c:axId val="147489152"/>
        <c:axId val="147490688"/>
      </c:barChart>
      <c:catAx>
        <c:axId val="147489152"/>
        <c:scaling>
          <c:orientation val="minMax"/>
        </c:scaling>
        <c:delete val="0"/>
        <c:axPos val="b"/>
        <c:majorTickMark val="out"/>
        <c:minorTickMark val="none"/>
        <c:tickLblPos val="nextTo"/>
        <c:crossAx val="147490688"/>
        <c:crosses val="autoZero"/>
        <c:auto val="1"/>
        <c:lblAlgn val="ctr"/>
        <c:lblOffset val="100"/>
        <c:noMultiLvlLbl val="0"/>
      </c:catAx>
      <c:valAx>
        <c:axId val="147490688"/>
        <c:scaling>
          <c:orientation val="minMax"/>
        </c:scaling>
        <c:delete val="0"/>
        <c:axPos val="l"/>
        <c:majorGridlines/>
        <c:numFmt formatCode="0.0" sourceLinked="1"/>
        <c:majorTickMark val="out"/>
        <c:minorTickMark val="none"/>
        <c:tickLblPos val="nextTo"/>
        <c:crossAx val="147489152"/>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2010</a:t>
            </a:r>
          </a:p>
        </c:rich>
      </c:tx>
      <c:overlay val="0"/>
    </c:title>
    <c:autoTitleDeleted val="0"/>
    <c:plotArea>
      <c:layout/>
      <c:barChart>
        <c:barDir val="col"/>
        <c:grouping val="clustered"/>
        <c:varyColors val="0"/>
        <c:ser>
          <c:idx val="4"/>
          <c:order val="0"/>
          <c:tx>
            <c:v>Sovereigns</c:v>
          </c:tx>
          <c:spPr>
            <a:solidFill>
              <a:srgbClr val="0070C0"/>
            </a:solidFill>
          </c:spPr>
          <c:invertIfNegative val="0"/>
          <c:cat>
            <c:strRef>
              <c:f>'Life expectancy and infant mort'!$A$100:$A$132</c:f>
              <c:strCache>
                <c:ptCount val="33"/>
                <c:pt idx="0">
                  <c:v>Gilbert Islands - Kiribati</c:v>
                </c:pt>
                <c:pt idx="1">
                  <c:v>Comoros</c:v>
                </c:pt>
                <c:pt idx="2">
                  <c:v>Ellice Islands - Tuvalu</c:v>
                </c:pt>
                <c:pt idx="3">
                  <c:v>Solomon Islands</c:v>
                </c:pt>
                <c:pt idx="4">
                  <c:v>Fiji</c:v>
                </c:pt>
                <c:pt idx="5">
                  <c:v>St Kitts-Nevis</c:v>
                </c:pt>
                <c:pt idx="6">
                  <c:v>Trinidad and Tobago</c:v>
                </c:pt>
                <c:pt idx="7">
                  <c:v>Vanuatu</c:v>
                </c:pt>
                <c:pt idx="8">
                  <c:v>St Vincent</c:v>
                </c:pt>
                <c:pt idx="9">
                  <c:v>Tonga</c:v>
                </c:pt>
                <c:pt idx="10">
                  <c:v>Mauritius</c:v>
                </c:pt>
                <c:pt idx="11">
                  <c:v>St Lucia</c:v>
                </c:pt>
                <c:pt idx="12">
                  <c:v>Bahamas</c:v>
                </c:pt>
                <c:pt idx="13">
                  <c:v>Barbados</c:v>
                </c:pt>
                <c:pt idx="14">
                  <c:v>Cyprus</c:v>
                </c:pt>
                <c:pt idx="15">
                  <c:v>Malta</c:v>
                </c:pt>
                <c:pt idx="16">
                  <c:v>Singapore</c:v>
                </c:pt>
                <c:pt idx="17">
                  <c:v>US Virgin Islands</c:v>
                </c:pt>
                <c:pt idx="18">
                  <c:v>Puerto Rico</c:v>
                </c:pt>
                <c:pt idx="19">
                  <c:v>Mayotte</c:v>
                </c:pt>
                <c:pt idx="20">
                  <c:v>Reunion</c:v>
                </c:pt>
                <c:pt idx="21">
                  <c:v>New Caledonia</c:v>
                </c:pt>
                <c:pt idx="22">
                  <c:v>Netherlands Antilles</c:v>
                </c:pt>
                <c:pt idx="23">
                  <c:v>Guam</c:v>
                </c:pt>
                <c:pt idx="24">
                  <c:v>French Polynesia</c:v>
                </c:pt>
                <c:pt idx="25">
                  <c:v>Aruba</c:v>
                </c:pt>
                <c:pt idx="26">
                  <c:v>Wallis and Futuna</c:v>
                </c:pt>
                <c:pt idx="27">
                  <c:v>St Helena</c:v>
                </c:pt>
                <c:pt idx="28">
                  <c:v>Cook Islands</c:v>
                </c:pt>
                <c:pt idx="29">
                  <c:v>American Samoa</c:v>
                </c:pt>
                <c:pt idx="30">
                  <c:v>Niue</c:v>
                </c:pt>
                <c:pt idx="31">
                  <c:v>Greenland</c:v>
                </c:pt>
                <c:pt idx="32">
                  <c:v>Tokelau</c:v>
                </c:pt>
              </c:strCache>
            </c:strRef>
          </c:cat>
          <c:val>
            <c:numRef>
              <c:f>'Life expectancy and infant mort'!$F$100:$F$132</c:f>
              <c:numCache>
                <c:formatCode>General</c:formatCode>
                <c:ptCount val="33"/>
                <c:pt idx="0">
                  <c:v>61</c:v>
                </c:pt>
                <c:pt idx="1">
                  <c:v>61.5</c:v>
                </c:pt>
                <c:pt idx="2">
                  <c:v>63.5</c:v>
                </c:pt>
                <c:pt idx="3">
                  <c:v>68.5</c:v>
                </c:pt>
                <c:pt idx="4">
                  <c:v>69.5</c:v>
                </c:pt>
                <c:pt idx="5">
                  <c:v>69.5</c:v>
                </c:pt>
                <c:pt idx="6">
                  <c:v>70.5</c:v>
                </c:pt>
                <c:pt idx="7">
                  <c:v>72</c:v>
                </c:pt>
                <c:pt idx="8">
                  <c:v>72.5</c:v>
                </c:pt>
                <c:pt idx="9">
                  <c:v>72.5</c:v>
                </c:pt>
                <c:pt idx="10">
                  <c:v>73.5</c:v>
                </c:pt>
                <c:pt idx="11">
                  <c:v>75</c:v>
                </c:pt>
                <c:pt idx="12">
                  <c:v>76</c:v>
                </c:pt>
                <c:pt idx="13">
                  <c:v>77</c:v>
                </c:pt>
                <c:pt idx="14">
                  <c:v>80</c:v>
                </c:pt>
                <c:pt idx="15">
                  <c:v>80</c:v>
                </c:pt>
                <c:pt idx="16">
                  <c:v>81.5</c:v>
                </c:pt>
              </c:numCache>
            </c:numRef>
          </c:val>
        </c:ser>
        <c:ser>
          <c:idx val="5"/>
          <c:order val="1"/>
          <c:tx>
            <c:v>SNIJs</c:v>
          </c:tx>
          <c:spPr>
            <a:solidFill>
              <a:srgbClr val="C00000"/>
            </a:solidFill>
          </c:spPr>
          <c:invertIfNegative val="0"/>
          <c:cat>
            <c:strRef>
              <c:f>'Life expectancy and infant mort'!$A$100:$A$132</c:f>
              <c:strCache>
                <c:ptCount val="33"/>
                <c:pt idx="0">
                  <c:v>Gilbert Islands - Kiribati</c:v>
                </c:pt>
                <c:pt idx="1">
                  <c:v>Comoros</c:v>
                </c:pt>
                <c:pt idx="2">
                  <c:v>Ellice Islands - Tuvalu</c:v>
                </c:pt>
                <c:pt idx="3">
                  <c:v>Solomon Islands</c:v>
                </c:pt>
                <c:pt idx="4">
                  <c:v>Fiji</c:v>
                </c:pt>
                <c:pt idx="5">
                  <c:v>St Kitts-Nevis</c:v>
                </c:pt>
                <c:pt idx="6">
                  <c:v>Trinidad and Tobago</c:v>
                </c:pt>
                <c:pt idx="7">
                  <c:v>Vanuatu</c:v>
                </c:pt>
                <c:pt idx="8">
                  <c:v>St Vincent</c:v>
                </c:pt>
                <c:pt idx="9">
                  <c:v>Tonga</c:v>
                </c:pt>
                <c:pt idx="10">
                  <c:v>Mauritius</c:v>
                </c:pt>
                <c:pt idx="11">
                  <c:v>St Lucia</c:v>
                </c:pt>
                <c:pt idx="12">
                  <c:v>Bahamas</c:v>
                </c:pt>
                <c:pt idx="13">
                  <c:v>Barbados</c:v>
                </c:pt>
                <c:pt idx="14">
                  <c:v>Cyprus</c:v>
                </c:pt>
                <c:pt idx="15">
                  <c:v>Malta</c:v>
                </c:pt>
                <c:pt idx="16">
                  <c:v>Singapore</c:v>
                </c:pt>
                <c:pt idx="17">
                  <c:v>US Virgin Islands</c:v>
                </c:pt>
                <c:pt idx="18">
                  <c:v>Puerto Rico</c:v>
                </c:pt>
                <c:pt idx="19">
                  <c:v>Mayotte</c:v>
                </c:pt>
                <c:pt idx="20">
                  <c:v>Reunion</c:v>
                </c:pt>
                <c:pt idx="21">
                  <c:v>New Caledonia</c:v>
                </c:pt>
                <c:pt idx="22">
                  <c:v>Netherlands Antilles</c:v>
                </c:pt>
                <c:pt idx="23">
                  <c:v>Guam</c:v>
                </c:pt>
                <c:pt idx="24">
                  <c:v>French Polynesia</c:v>
                </c:pt>
                <c:pt idx="25">
                  <c:v>Aruba</c:v>
                </c:pt>
                <c:pt idx="26">
                  <c:v>Wallis and Futuna</c:v>
                </c:pt>
                <c:pt idx="27">
                  <c:v>St Helena</c:v>
                </c:pt>
                <c:pt idx="28">
                  <c:v>Cook Islands</c:v>
                </c:pt>
                <c:pt idx="29">
                  <c:v>American Samoa</c:v>
                </c:pt>
                <c:pt idx="30">
                  <c:v>Niue</c:v>
                </c:pt>
                <c:pt idx="31">
                  <c:v>Greenland</c:v>
                </c:pt>
                <c:pt idx="32">
                  <c:v>Tokelau</c:v>
                </c:pt>
              </c:strCache>
            </c:strRef>
          </c:cat>
          <c:val>
            <c:numRef>
              <c:f>'Life expectancy and infant mort'!$G$100:$G$132</c:f>
              <c:numCache>
                <c:formatCode>General</c:formatCode>
                <c:ptCount val="33"/>
                <c:pt idx="17" formatCode="0">
                  <c:v>80</c:v>
                </c:pt>
                <c:pt idx="18" formatCode="0">
                  <c:v>79</c:v>
                </c:pt>
                <c:pt idx="19" formatCode="0">
                  <c:v>78</c:v>
                </c:pt>
                <c:pt idx="20" formatCode="0">
                  <c:v>78</c:v>
                </c:pt>
                <c:pt idx="21" formatCode="0">
                  <c:v>77</c:v>
                </c:pt>
                <c:pt idx="22" formatCode="0">
                  <c:v>77</c:v>
                </c:pt>
                <c:pt idx="23" formatCode="0">
                  <c:v>76.5</c:v>
                </c:pt>
                <c:pt idx="24" formatCode="0">
                  <c:v>75.5</c:v>
                </c:pt>
                <c:pt idx="25" formatCode="0">
                  <c:v>75.5</c:v>
                </c:pt>
                <c:pt idx="26" formatCode="0">
                  <c:v>74.5</c:v>
                </c:pt>
                <c:pt idx="27" formatCode="0">
                  <c:v>74</c:v>
                </c:pt>
                <c:pt idx="28" formatCode="0">
                  <c:v>73</c:v>
                </c:pt>
                <c:pt idx="29" formatCode="0">
                  <c:v>72.5</c:v>
                </c:pt>
                <c:pt idx="30" formatCode="0">
                  <c:v>71.5</c:v>
                </c:pt>
                <c:pt idx="31" formatCode="0">
                  <c:v>69.5</c:v>
                </c:pt>
                <c:pt idx="32" formatCode="0">
                  <c:v>69</c:v>
                </c:pt>
              </c:numCache>
            </c:numRef>
          </c:val>
        </c:ser>
        <c:dLbls>
          <c:showLegendKey val="0"/>
          <c:showVal val="0"/>
          <c:showCatName val="0"/>
          <c:showSerName val="0"/>
          <c:showPercent val="0"/>
          <c:showBubbleSize val="0"/>
        </c:dLbls>
        <c:gapWidth val="26"/>
        <c:overlap val="28"/>
        <c:axId val="147525632"/>
        <c:axId val="147527168"/>
      </c:barChart>
      <c:catAx>
        <c:axId val="147525632"/>
        <c:scaling>
          <c:orientation val="minMax"/>
        </c:scaling>
        <c:delete val="0"/>
        <c:axPos val="b"/>
        <c:majorTickMark val="out"/>
        <c:minorTickMark val="none"/>
        <c:tickLblPos val="nextTo"/>
        <c:crossAx val="147527168"/>
        <c:crosses val="autoZero"/>
        <c:auto val="1"/>
        <c:lblAlgn val="ctr"/>
        <c:lblOffset val="100"/>
        <c:noMultiLvlLbl val="0"/>
      </c:catAx>
      <c:valAx>
        <c:axId val="147527168"/>
        <c:scaling>
          <c:orientation val="minMax"/>
        </c:scaling>
        <c:delete val="0"/>
        <c:axPos val="l"/>
        <c:majorGridlines/>
        <c:numFmt formatCode="General" sourceLinked="1"/>
        <c:majorTickMark val="out"/>
        <c:minorTickMark val="none"/>
        <c:tickLblPos val="nextTo"/>
        <c:crossAx val="147525632"/>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Data 1948-2010 for UN 1946 list countries</a:t>
            </a:r>
          </a:p>
        </c:rich>
      </c:tx>
      <c:overlay val="0"/>
    </c:title>
    <c:autoTitleDeleted val="0"/>
    <c:plotArea>
      <c:layout/>
      <c:lineChart>
        <c:grouping val="standard"/>
        <c:varyColors val="0"/>
        <c:ser>
          <c:idx val="18"/>
          <c:order val="0"/>
          <c:tx>
            <c:strRef>
              <c:f>'Historical life expectancy'!$CJ$22</c:f>
              <c:strCache>
                <c:ptCount val="1"/>
                <c:pt idx="0">
                  <c:v>Hawaii</c:v>
                </c:pt>
              </c:strCache>
            </c:strRef>
          </c:tx>
          <c:spPr>
            <a:ln>
              <a:solidFill>
                <a:srgbClr val="FF0000"/>
              </a:solidFill>
            </a:ln>
          </c:spPr>
          <c:marker>
            <c:spPr>
              <a:ln>
                <a:solidFill>
                  <a:srgbClr val="FF0000"/>
                </a:solidFill>
              </a:ln>
            </c:spPr>
          </c:marker>
          <c:val>
            <c:numRef>
              <c:f>'Historical life expectancy'!$CJ$23:$CJ$33</c:f>
              <c:numCache>
                <c:formatCode>0.0\ \ \ \ \ \ </c:formatCode>
                <c:ptCount val="11"/>
                <c:pt idx="1">
                  <c:v>69.53</c:v>
                </c:pt>
                <c:pt idx="2" formatCode="General">
                  <c:v>70.974999999999994</c:v>
                </c:pt>
                <c:pt idx="3">
                  <c:v>72.42</c:v>
                </c:pt>
                <c:pt idx="4" formatCode="General">
                  <c:v>73.31</c:v>
                </c:pt>
                <c:pt idx="5">
                  <c:v>74.2</c:v>
                </c:pt>
                <c:pt idx="6" formatCode="General">
                  <c:v>76.050000000000011</c:v>
                </c:pt>
                <c:pt idx="7" formatCode="General">
                  <c:v>77.900000000000006</c:v>
                </c:pt>
                <c:pt idx="8" formatCode="General">
                  <c:v>76.900000000000006</c:v>
                </c:pt>
                <c:pt idx="9">
                  <c:v>75.900000000000006</c:v>
                </c:pt>
                <c:pt idx="10" formatCode="General">
                  <c:v>80</c:v>
                </c:pt>
              </c:numCache>
            </c:numRef>
          </c:val>
          <c:smooth val="0"/>
        </c:ser>
        <c:ser>
          <c:idx val="2"/>
          <c:order val="1"/>
          <c:tx>
            <c:strRef>
              <c:f>'Historical life expectancy'!$BJ$22</c:f>
              <c:strCache>
                <c:ptCount val="1"/>
                <c:pt idx="0">
                  <c:v>Seychelles</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expectancy'!$BJ$23:$BJ$33</c:f>
              <c:numCache>
                <c:formatCode>General</c:formatCode>
                <c:ptCount val="11"/>
                <c:pt idx="2">
                  <c:v>63.35</c:v>
                </c:pt>
                <c:pt idx="3">
                  <c:v>63.883333333333333</c:v>
                </c:pt>
                <c:pt idx="4">
                  <c:v>64.416666666666671</c:v>
                </c:pt>
                <c:pt idx="5">
                  <c:v>64.95</c:v>
                </c:pt>
                <c:pt idx="6">
                  <c:v>68.83</c:v>
                </c:pt>
                <c:pt idx="7">
                  <c:v>69.655000000000001</c:v>
                </c:pt>
                <c:pt idx="8">
                  <c:v>70.77</c:v>
                </c:pt>
                <c:pt idx="9">
                  <c:v>71.884999999999991</c:v>
                </c:pt>
                <c:pt idx="10">
                  <c:v>73</c:v>
                </c:pt>
              </c:numCache>
            </c:numRef>
          </c:val>
          <c:smooth val="0"/>
        </c:ser>
        <c:ser>
          <c:idx val="3"/>
          <c:order val="2"/>
          <c:tx>
            <c:strRef>
              <c:f>'Historical life expectancy'!$BK$22</c:f>
              <c:strCache>
                <c:ptCount val="1"/>
                <c:pt idx="0">
                  <c:v>Antigua and Barbuda</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expectancy'!$BK$23:$BK$33</c:f>
              <c:numCache>
                <c:formatCode>General</c:formatCode>
                <c:ptCount val="11"/>
                <c:pt idx="3">
                  <c:v>62.399999999999991</c:v>
                </c:pt>
                <c:pt idx="4">
                  <c:v>64.05714285714285</c:v>
                </c:pt>
                <c:pt idx="5">
                  <c:v>65.714285714285708</c:v>
                </c:pt>
                <c:pt idx="6">
                  <c:v>67.371428571428567</c:v>
                </c:pt>
                <c:pt idx="7">
                  <c:v>69.028571428571425</c:v>
                </c:pt>
                <c:pt idx="8">
                  <c:v>70.685714285714283</c:v>
                </c:pt>
                <c:pt idx="9">
                  <c:v>72.342857142857142</c:v>
                </c:pt>
                <c:pt idx="10">
                  <c:v>74</c:v>
                </c:pt>
              </c:numCache>
            </c:numRef>
          </c:val>
          <c:smooth val="0"/>
        </c:ser>
        <c:ser>
          <c:idx val="6"/>
          <c:order val="3"/>
          <c:tx>
            <c:strRef>
              <c:f>'Historical life expectancy'!$BN$22</c:f>
              <c:strCache>
                <c:ptCount val="1"/>
                <c:pt idx="0">
                  <c:v>Dominica</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expectancy'!$BN$23:$BN$33</c:f>
              <c:numCache>
                <c:formatCode>General</c:formatCode>
                <c:ptCount val="11"/>
                <c:pt idx="3">
                  <c:v>58.075000000000003</c:v>
                </c:pt>
                <c:pt idx="4">
                  <c:v>60.35</c:v>
                </c:pt>
                <c:pt idx="5">
                  <c:v>62.625</c:v>
                </c:pt>
                <c:pt idx="6">
                  <c:v>64.900000000000006</c:v>
                </c:pt>
                <c:pt idx="7">
                  <c:v>67.175000000000011</c:v>
                </c:pt>
                <c:pt idx="8">
                  <c:v>69.450000000000017</c:v>
                </c:pt>
                <c:pt idx="9">
                  <c:v>71.725000000000023</c:v>
                </c:pt>
                <c:pt idx="10">
                  <c:v>74</c:v>
                </c:pt>
              </c:numCache>
            </c:numRef>
          </c:val>
          <c:smooth val="0"/>
        </c:ser>
        <c:ser>
          <c:idx val="8"/>
          <c:order val="4"/>
          <c:tx>
            <c:strRef>
              <c:f>'Historical life expectancy'!$BP$22</c:f>
              <c:strCache>
                <c:ptCount val="1"/>
                <c:pt idx="0">
                  <c:v>Saint Lucia</c:v>
                </c:pt>
              </c:strCache>
            </c:strRef>
          </c:tx>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expectancy'!$BP$23:$BP$33</c:f>
              <c:numCache>
                <c:formatCode>General</c:formatCode>
                <c:ptCount val="11"/>
                <c:pt idx="3">
                  <c:v>56.8</c:v>
                </c:pt>
                <c:pt idx="4">
                  <c:v>60.329166666666666</c:v>
                </c:pt>
                <c:pt idx="5">
                  <c:v>63.858333333333334</c:v>
                </c:pt>
                <c:pt idx="6">
                  <c:v>67.387500000000003</c:v>
                </c:pt>
                <c:pt idx="7">
                  <c:v>70.916666666666657</c:v>
                </c:pt>
                <c:pt idx="8">
                  <c:v>71.400000000000006</c:v>
                </c:pt>
                <c:pt idx="9">
                  <c:v>73.2</c:v>
                </c:pt>
                <c:pt idx="10" formatCode="0">
                  <c:v>75</c:v>
                </c:pt>
              </c:numCache>
            </c:numRef>
          </c:val>
          <c:smooth val="0"/>
        </c:ser>
        <c:ser>
          <c:idx val="9"/>
          <c:order val="5"/>
          <c:tx>
            <c:strRef>
              <c:f>'Historical life expectancy'!$BQ$22</c:f>
              <c:strCache>
                <c:ptCount val="1"/>
                <c:pt idx="0">
                  <c:v>St Vincent &amp; Grenadines</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expectancy'!$BQ$23:$BQ$33</c:f>
              <c:numCache>
                <c:formatCode>General</c:formatCode>
                <c:ptCount val="11"/>
                <c:pt idx="3">
                  <c:v>59.064999999999998</c:v>
                </c:pt>
                <c:pt idx="4">
                  <c:v>61.055714285714281</c:v>
                </c:pt>
                <c:pt idx="5">
                  <c:v>63.046428571428564</c:v>
                </c:pt>
                <c:pt idx="6">
                  <c:v>65.037142857142854</c:v>
                </c:pt>
                <c:pt idx="7">
                  <c:v>67.027857142857144</c:v>
                </c:pt>
                <c:pt idx="8">
                  <c:v>69.018571428571434</c:v>
                </c:pt>
                <c:pt idx="9">
                  <c:v>71.009285714285724</c:v>
                </c:pt>
                <c:pt idx="10">
                  <c:v>73</c:v>
                </c:pt>
              </c:numCache>
            </c:numRef>
          </c:val>
          <c:smooth val="0"/>
        </c:ser>
        <c:ser>
          <c:idx val="12"/>
          <c:order val="6"/>
          <c:tx>
            <c:strRef>
              <c:f>'Historical life expectancy'!$BT$22</c:f>
              <c:strCache>
                <c:ptCount val="1"/>
                <c:pt idx="0">
                  <c:v>Singapore</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expectancy'!$BT$23:$BT$33</c:f>
              <c:numCache>
                <c:formatCode>General</c:formatCode>
                <c:ptCount val="11"/>
                <c:pt idx="1">
                  <c:v>60.45</c:v>
                </c:pt>
                <c:pt idx="2">
                  <c:v>63.2</c:v>
                </c:pt>
                <c:pt idx="3">
                  <c:v>65.849999999999994</c:v>
                </c:pt>
                <c:pt idx="4">
                  <c:v>68</c:v>
                </c:pt>
                <c:pt idx="5">
                  <c:v>67.55</c:v>
                </c:pt>
                <c:pt idx="6">
                  <c:v>70.849999999999994</c:v>
                </c:pt>
                <c:pt idx="7">
                  <c:v>71.349999999999994</c:v>
                </c:pt>
                <c:pt idx="8">
                  <c:v>73.650000000000006</c:v>
                </c:pt>
                <c:pt idx="9">
                  <c:v>75.998333333333321</c:v>
                </c:pt>
                <c:pt idx="10" formatCode="0">
                  <c:v>81.5</c:v>
                </c:pt>
              </c:numCache>
            </c:numRef>
          </c:val>
          <c:smooth val="0"/>
        </c:ser>
        <c:ser>
          <c:idx val="14"/>
          <c:order val="7"/>
          <c:tx>
            <c:strRef>
              <c:f>'Historical life expectancy'!$BV$22</c:f>
              <c:strCache>
                <c:ptCount val="1"/>
                <c:pt idx="0">
                  <c:v>Fiji</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expectancy'!$BV$23:$BV$33</c:f>
              <c:numCache>
                <c:formatCode>General</c:formatCode>
                <c:ptCount val="11"/>
                <c:pt idx="1">
                  <c:v>55.25</c:v>
                </c:pt>
                <c:pt idx="2">
                  <c:v>57.75</c:v>
                </c:pt>
                <c:pt idx="3">
                  <c:v>60.25</c:v>
                </c:pt>
                <c:pt idx="4">
                  <c:v>62.75</c:v>
                </c:pt>
                <c:pt idx="5">
                  <c:v>65.150000000000006</c:v>
                </c:pt>
                <c:pt idx="6">
                  <c:v>62.295000000000002</c:v>
                </c:pt>
                <c:pt idx="7">
                  <c:v>69</c:v>
                </c:pt>
                <c:pt idx="8">
                  <c:v>70.400000000000006</c:v>
                </c:pt>
                <c:pt idx="9">
                  <c:v>71.599999999999994</c:v>
                </c:pt>
                <c:pt idx="10" formatCode="0">
                  <c:v>69.5</c:v>
                </c:pt>
              </c:numCache>
            </c:numRef>
          </c:val>
          <c:smooth val="0"/>
        </c:ser>
        <c:ser>
          <c:idx val="20"/>
          <c:order val="8"/>
          <c:tx>
            <c:strRef>
              <c:f>'Historical life expectancy'!$CA$22</c:f>
              <c:strCache>
                <c:ptCount val="1"/>
                <c:pt idx="0">
                  <c:v>Bermuda</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expectancy'!$CA$23:$CA$33</c:f>
              <c:numCache>
                <c:formatCode>General</c:formatCode>
                <c:ptCount val="11"/>
                <c:pt idx="3">
                  <c:v>68.97999999999999</c:v>
                </c:pt>
                <c:pt idx="4">
                  <c:v>69.871249999999989</c:v>
                </c:pt>
                <c:pt idx="5">
                  <c:v>70.762499999999989</c:v>
                </c:pt>
                <c:pt idx="6">
                  <c:v>71.653749999999988</c:v>
                </c:pt>
                <c:pt idx="7">
                  <c:v>72.545000000000002</c:v>
                </c:pt>
                <c:pt idx="8">
                  <c:v>73.482500000000002</c:v>
                </c:pt>
                <c:pt idx="9">
                  <c:v>74.42</c:v>
                </c:pt>
              </c:numCache>
            </c:numRef>
          </c:val>
          <c:smooth val="0"/>
        </c:ser>
        <c:ser>
          <c:idx val="24"/>
          <c:order val="9"/>
          <c:tx>
            <c:strRef>
              <c:f>'Historical life expectancy'!$CE$22</c:f>
              <c:strCache>
                <c:ptCount val="1"/>
                <c:pt idx="0">
                  <c:v>American Samoa</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expectancy'!$CE$23:$CE$33</c:f>
              <c:numCache>
                <c:formatCode>General</c:formatCode>
                <c:ptCount val="11"/>
                <c:pt idx="5">
                  <c:v>67.05</c:v>
                </c:pt>
                <c:pt idx="6">
                  <c:v>68.14</c:v>
                </c:pt>
                <c:pt idx="7">
                  <c:v>69.23</c:v>
                </c:pt>
                <c:pt idx="8">
                  <c:v>70.320000000000007</c:v>
                </c:pt>
                <c:pt idx="9">
                  <c:v>71.410000000000011</c:v>
                </c:pt>
                <c:pt idx="10" formatCode="0">
                  <c:v>72.5</c:v>
                </c:pt>
              </c:numCache>
            </c:numRef>
          </c:val>
          <c:smooth val="0"/>
        </c:ser>
        <c:ser>
          <c:idx val="25"/>
          <c:order val="10"/>
          <c:tx>
            <c:strRef>
              <c:f>'Historical life expectancy'!$CF$22</c:f>
              <c:strCache>
                <c:ptCount val="1"/>
                <c:pt idx="0">
                  <c:v>Cook Islands</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expectancy'!$CF$23:$CF$33</c:f>
              <c:numCache>
                <c:formatCode>General</c:formatCode>
                <c:ptCount val="11"/>
                <c:pt idx="6">
                  <c:v>65.13</c:v>
                </c:pt>
                <c:pt idx="7">
                  <c:v>67.097499999999997</c:v>
                </c:pt>
                <c:pt idx="8">
                  <c:v>69.064999999999998</c:v>
                </c:pt>
                <c:pt idx="9">
                  <c:v>71.032499999999999</c:v>
                </c:pt>
                <c:pt idx="10" formatCode="0">
                  <c:v>73</c:v>
                </c:pt>
              </c:numCache>
            </c:numRef>
          </c:val>
          <c:smooth val="0"/>
        </c:ser>
        <c:ser>
          <c:idx val="11"/>
          <c:order val="11"/>
          <c:tx>
            <c:strRef>
              <c:f>'Historical life expectancy'!$BS$22</c:f>
              <c:strCache>
                <c:ptCount val="1"/>
                <c:pt idx="0">
                  <c:v>Cyprus</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expectancy'!$BS$23:$BS$33</c:f>
              <c:numCache>
                <c:formatCode>General</c:formatCode>
                <c:ptCount val="11"/>
                <c:pt idx="0">
                  <c:v>66.2</c:v>
                </c:pt>
                <c:pt idx="1">
                  <c:v>67.05</c:v>
                </c:pt>
                <c:pt idx="2">
                  <c:v>68.150000000000006</c:v>
                </c:pt>
                <c:pt idx="3">
                  <c:v>69.25</c:v>
                </c:pt>
                <c:pt idx="4">
                  <c:v>70.349999999999994</c:v>
                </c:pt>
                <c:pt idx="5">
                  <c:v>71.45</c:v>
                </c:pt>
                <c:pt idx="6">
                  <c:v>74.022500000000008</c:v>
                </c:pt>
                <c:pt idx="7">
                  <c:v>75.86</c:v>
                </c:pt>
                <c:pt idx="8">
                  <c:v>76.125</c:v>
                </c:pt>
                <c:pt idx="9">
                  <c:v>77.1875</c:v>
                </c:pt>
                <c:pt idx="10" formatCode="0">
                  <c:v>80</c:v>
                </c:pt>
              </c:numCache>
            </c:numRef>
          </c:val>
          <c:smooth val="0"/>
        </c:ser>
        <c:ser>
          <c:idx val="13"/>
          <c:order val="12"/>
          <c:tx>
            <c:strRef>
              <c:f>'Historical life expectancy'!$BU$22</c:f>
              <c:strCache>
                <c:ptCount val="1"/>
                <c:pt idx="0">
                  <c:v>Malta</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expectancy'!$BU$23:$BU$33</c:f>
              <c:numCache>
                <c:formatCode>General</c:formatCode>
                <c:ptCount val="11"/>
                <c:pt idx="1">
                  <c:v>65.95</c:v>
                </c:pt>
                <c:pt idx="2">
                  <c:v>67.807500000000005</c:v>
                </c:pt>
                <c:pt idx="3">
                  <c:v>68.896666666666675</c:v>
                </c:pt>
                <c:pt idx="4">
                  <c:v>69.45</c:v>
                </c:pt>
                <c:pt idx="5">
                  <c:v>70.06</c:v>
                </c:pt>
                <c:pt idx="6">
                  <c:v>71.037499999999994</c:v>
                </c:pt>
                <c:pt idx="7">
                  <c:v>72.228999999999985</c:v>
                </c:pt>
                <c:pt idx="8">
                  <c:v>74.763000000000005</c:v>
                </c:pt>
                <c:pt idx="9">
                  <c:v>76.545000000000002</c:v>
                </c:pt>
                <c:pt idx="10" formatCode="0">
                  <c:v>80</c:v>
                </c:pt>
              </c:numCache>
            </c:numRef>
          </c:val>
          <c:smooth val="0"/>
        </c:ser>
        <c:ser>
          <c:idx val="23"/>
          <c:order val="13"/>
          <c:tx>
            <c:strRef>
              <c:f>'Historical life expectancy'!$CD$22</c:f>
              <c:strCache>
                <c:ptCount val="1"/>
                <c:pt idx="0">
                  <c:v>Puerto Rico</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expectancy'!$CD$23:$CD$33</c:f>
              <c:numCache>
                <c:formatCode>General</c:formatCode>
                <c:ptCount val="11"/>
                <c:pt idx="1">
                  <c:v>60.94</c:v>
                </c:pt>
                <c:pt idx="2">
                  <c:v>67.77</c:v>
                </c:pt>
                <c:pt idx="3">
                  <c:v>69.67</c:v>
                </c:pt>
                <c:pt idx="4">
                  <c:v>72.069999999999993</c:v>
                </c:pt>
                <c:pt idx="5">
                  <c:v>72.922499999999999</c:v>
                </c:pt>
                <c:pt idx="6">
                  <c:v>73.715999999999994</c:v>
                </c:pt>
                <c:pt idx="7">
                  <c:v>73.837500000000006</c:v>
                </c:pt>
                <c:pt idx="8">
                  <c:v>74.814999999999998</c:v>
                </c:pt>
                <c:pt idx="9">
                  <c:v>74.05</c:v>
                </c:pt>
                <c:pt idx="10" formatCode="0">
                  <c:v>79</c:v>
                </c:pt>
              </c:numCache>
            </c:numRef>
          </c:val>
          <c:smooth val="0"/>
        </c:ser>
        <c:ser>
          <c:idx val="22"/>
          <c:order val="14"/>
          <c:tx>
            <c:strRef>
              <c:f>'Historical life expectancy'!$CC$22</c:f>
              <c:strCache>
                <c:ptCount val="1"/>
                <c:pt idx="0">
                  <c:v>Netherlands Antilles</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expectancy'!$CC$23:$CC$33</c:f>
              <c:numCache>
                <c:formatCode>General</c:formatCode>
                <c:ptCount val="11"/>
                <c:pt idx="1">
                  <c:v>60.35</c:v>
                </c:pt>
                <c:pt idx="2">
                  <c:v>64.3</c:v>
                </c:pt>
                <c:pt idx="3">
                  <c:v>71.349999999999994</c:v>
                </c:pt>
                <c:pt idx="4">
                  <c:v>62.3</c:v>
                </c:pt>
                <c:pt idx="5">
                  <c:v>70.400000000000006</c:v>
                </c:pt>
                <c:pt idx="6">
                  <c:v>72.150000000000006</c:v>
                </c:pt>
                <c:pt idx="7">
                  <c:v>73.44</c:v>
                </c:pt>
                <c:pt idx="8">
                  <c:v>74.5</c:v>
                </c:pt>
                <c:pt idx="9">
                  <c:v>75.45</c:v>
                </c:pt>
                <c:pt idx="10" formatCode="0">
                  <c:v>77</c:v>
                </c:pt>
              </c:numCache>
            </c:numRef>
          </c:val>
          <c:smooth val="0"/>
        </c:ser>
        <c:ser>
          <c:idx val="4"/>
          <c:order val="15"/>
          <c:tx>
            <c:strRef>
              <c:f>'Historical life expectancy'!$BL$22</c:f>
              <c:strCache>
                <c:ptCount val="1"/>
                <c:pt idx="0">
                  <c:v>Bahamas</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expectancy'!$BL$23:$BL$33</c:f>
              <c:numCache>
                <c:formatCode>General</c:formatCode>
                <c:ptCount val="11"/>
                <c:pt idx="1">
                  <c:v>59.75</c:v>
                </c:pt>
                <c:pt idx="2">
                  <c:v>62.3</c:v>
                </c:pt>
                <c:pt idx="3">
                  <c:v>64.150000000000006</c:v>
                </c:pt>
                <c:pt idx="4">
                  <c:v>65.75</c:v>
                </c:pt>
                <c:pt idx="5">
                  <c:v>66.550000000000011</c:v>
                </c:pt>
                <c:pt idx="6">
                  <c:v>67.349999999999994</c:v>
                </c:pt>
                <c:pt idx="7">
                  <c:v>68.849999999999994</c:v>
                </c:pt>
                <c:pt idx="8">
                  <c:v>70.650000000000006</c:v>
                </c:pt>
                <c:pt idx="9">
                  <c:v>72.650000000000006</c:v>
                </c:pt>
                <c:pt idx="10" formatCode="0">
                  <c:v>76</c:v>
                </c:pt>
              </c:numCache>
            </c:numRef>
          </c:val>
          <c:smooth val="0"/>
        </c:ser>
        <c:ser>
          <c:idx val="27"/>
          <c:order val="16"/>
          <c:tx>
            <c:strRef>
              <c:f>'Historical life expectancy'!$CH$22</c:f>
              <c:strCache>
                <c:ptCount val="1"/>
                <c:pt idx="0">
                  <c:v>Guam</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expectancy'!$CH$23:$CH$33</c:f>
              <c:numCache>
                <c:formatCode>General</c:formatCode>
                <c:ptCount val="11"/>
                <c:pt idx="1">
                  <c:v>59.1</c:v>
                </c:pt>
                <c:pt idx="2">
                  <c:v>63.599999999999994</c:v>
                </c:pt>
                <c:pt idx="3">
                  <c:v>65.650000000000006</c:v>
                </c:pt>
                <c:pt idx="4">
                  <c:v>67.949999999999989</c:v>
                </c:pt>
                <c:pt idx="5">
                  <c:v>69.5</c:v>
                </c:pt>
                <c:pt idx="6">
                  <c:v>72.56</c:v>
                </c:pt>
                <c:pt idx="7">
                  <c:v>72.400000000000006</c:v>
                </c:pt>
                <c:pt idx="8">
                  <c:v>73.599999999999994</c:v>
                </c:pt>
                <c:pt idx="9">
                  <c:v>74.099999999999994</c:v>
                </c:pt>
                <c:pt idx="10" formatCode="0">
                  <c:v>76.5</c:v>
                </c:pt>
              </c:numCache>
            </c:numRef>
          </c:val>
          <c:smooth val="0"/>
        </c:ser>
        <c:ser>
          <c:idx val="10"/>
          <c:order val="17"/>
          <c:tx>
            <c:strRef>
              <c:f>'Historical life expectancy'!$BR$22</c:f>
              <c:strCache>
                <c:ptCount val="1"/>
                <c:pt idx="0">
                  <c:v>Trinidad &amp; Tobago</c:v>
                </c:pt>
              </c:strCache>
            </c:strRef>
          </c:tx>
          <c:spPr>
            <a:ln>
              <a:solidFill>
                <a:srgbClr val="92D050"/>
              </a:solidFill>
            </a:ln>
          </c:spPr>
          <c:marker>
            <c:symbol val="circle"/>
            <c:size val="7"/>
            <c:spPr>
              <a:solidFill>
                <a:schemeClr val="tx1"/>
              </a:solidFill>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expectancy'!$BR$23:$BR$33</c:f>
              <c:numCache>
                <c:formatCode>General</c:formatCode>
                <c:ptCount val="11"/>
                <c:pt idx="1">
                  <c:v>58.730000000000004</c:v>
                </c:pt>
                <c:pt idx="2">
                  <c:v>58.730000000000004</c:v>
                </c:pt>
                <c:pt idx="3">
                  <c:v>62.441666666666663</c:v>
                </c:pt>
                <c:pt idx="4">
                  <c:v>65.5</c:v>
                </c:pt>
                <c:pt idx="5">
                  <c:v>66.094999999999999</c:v>
                </c:pt>
                <c:pt idx="6">
                  <c:v>68.400000000000006</c:v>
                </c:pt>
                <c:pt idx="7">
                  <c:v>69.25</c:v>
                </c:pt>
                <c:pt idx="8">
                  <c:v>72.150000000000006</c:v>
                </c:pt>
                <c:pt idx="9">
                  <c:v>70.795000000000002</c:v>
                </c:pt>
                <c:pt idx="10" formatCode="0">
                  <c:v>70.5</c:v>
                </c:pt>
              </c:numCache>
            </c:numRef>
          </c:val>
          <c:smooth val="0"/>
        </c:ser>
        <c:ser>
          <c:idx val="5"/>
          <c:order val="18"/>
          <c:tx>
            <c:strRef>
              <c:f>'Historical life expectancy'!$BM$22</c:f>
              <c:strCache>
                <c:ptCount val="1"/>
                <c:pt idx="0">
                  <c:v>Barbados</c:v>
                </c:pt>
              </c:strCache>
            </c:strRef>
          </c:tx>
          <c:spPr>
            <a:ln>
              <a:solidFill>
                <a:srgbClr val="92D050"/>
              </a:solidFill>
            </a:ln>
          </c:spPr>
          <c:marker>
            <c:spPr>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expectancy'!$BM$23:$BM$33</c:f>
              <c:numCache>
                <c:formatCode>General</c:formatCode>
                <c:ptCount val="11"/>
                <c:pt idx="1">
                  <c:v>55.704999999999998</c:v>
                </c:pt>
                <c:pt idx="2">
                  <c:v>62.6</c:v>
                </c:pt>
                <c:pt idx="3">
                  <c:v>65.900000000000006</c:v>
                </c:pt>
                <c:pt idx="4">
                  <c:v>67.650000000000006</c:v>
                </c:pt>
                <c:pt idx="5">
                  <c:v>69.805000000000007</c:v>
                </c:pt>
                <c:pt idx="6">
                  <c:v>71.300000000000011</c:v>
                </c:pt>
                <c:pt idx="7">
                  <c:v>69.805000000000007</c:v>
                </c:pt>
                <c:pt idx="8">
                  <c:v>74.400000000000006</c:v>
                </c:pt>
                <c:pt idx="9">
                  <c:v>75.400000000000006</c:v>
                </c:pt>
                <c:pt idx="10" formatCode="0">
                  <c:v>77</c:v>
                </c:pt>
              </c:numCache>
            </c:numRef>
          </c:val>
          <c:smooth val="0"/>
        </c:ser>
        <c:ser>
          <c:idx val="28"/>
          <c:order val="19"/>
          <c:tx>
            <c:strRef>
              <c:f>'Historical life expectancy'!$CI$22</c:f>
              <c:strCache>
                <c:ptCount val="1"/>
                <c:pt idx="0">
                  <c:v>New Caledonia</c:v>
                </c:pt>
              </c:strCache>
            </c:strRef>
          </c:tx>
          <c:spPr>
            <a:ln>
              <a:solidFill>
                <a:srgbClr val="FF0000"/>
              </a:solidFill>
            </a:ln>
          </c:spPr>
          <c:marker>
            <c:spPr>
              <a:ln>
                <a:solidFill>
                  <a:srgbClr val="FF000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expectancy'!$CI$23:$CI$33</c:f>
              <c:numCache>
                <c:formatCode>General</c:formatCode>
                <c:ptCount val="11"/>
                <c:pt idx="1">
                  <c:v>55.5</c:v>
                </c:pt>
                <c:pt idx="2">
                  <c:v>57.5</c:v>
                </c:pt>
                <c:pt idx="3">
                  <c:v>59.5</c:v>
                </c:pt>
                <c:pt idx="4">
                  <c:v>62</c:v>
                </c:pt>
                <c:pt idx="5">
                  <c:v>64</c:v>
                </c:pt>
                <c:pt idx="6">
                  <c:v>67</c:v>
                </c:pt>
                <c:pt idx="7">
                  <c:v>67.890000000000015</c:v>
                </c:pt>
                <c:pt idx="8">
                  <c:v>69.449999999999989</c:v>
                </c:pt>
                <c:pt idx="9">
                  <c:v>71.050000000000011</c:v>
                </c:pt>
                <c:pt idx="10" formatCode="0">
                  <c:v>77</c:v>
                </c:pt>
              </c:numCache>
            </c:numRef>
          </c:val>
          <c:smooth val="0"/>
        </c:ser>
        <c:ser>
          <c:idx val="19"/>
          <c:order val="20"/>
          <c:tx>
            <c:strRef>
              <c:f>'Historical life expectancy'!$BZ$22</c:f>
              <c:strCache>
                <c:ptCount val="1"/>
                <c:pt idx="0">
                  <c:v>Reunion</c:v>
                </c:pt>
              </c:strCache>
            </c:strRef>
          </c:tx>
          <c:spPr>
            <a:ln>
              <a:solidFill>
                <a:srgbClr val="FF0000"/>
              </a:solidFill>
            </a:ln>
          </c:spPr>
          <c:marker>
            <c:spPr>
              <a:no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expectancy'!$BZ$23:$BZ$33</c:f>
              <c:numCache>
                <c:formatCode>General</c:formatCode>
                <c:ptCount val="11"/>
                <c:pt idx="1">
                  <c:v>52.650000000000006</c:v>
                </c:pt>
                <c:pt idx="2">
                  <c:v>55.05</c:v>
                </c:pt>
                <c:pt idx="3">
                  <c:v>57.65</c:v>
                </c:pt>
                <c:pt idx="4">
                  <c:v>60.599999999999994</c:v>
                </c:pt>
                <c:pt idx="5">
                  <c:v>64.25</c:v>
                </c:pt>
                <c:pt idx="6">
                  <c:v>67.099999999999994</c:v>
                </c:pt>
                <c:pt idx="7">
                  <c:v>69.95</c:v>
                </c:pt>
                <c:pt idx="8">
                  <c:v>71.95</c:v>
                </c:pt>
                <c:pt idx="9">
                  <c:v>74.099999999999994</c:v>
                </c:pt>
                <c:pt idx="10" formatCode="0">
                  <c:v>78</c:v>
                </c:pt>
              </c:numCache>
            </c:numRef>
          </c:val>
          <c:smooth val="0"/>
        </c:ser>
        <c:ser>
          <c:idx val="21"/>
          <c:order val="21"/>
          <c:tx>
            <c:strRef>
              <c:f>'Historical life expectancy'!$CB$22</c:f>
              <c:strCache>
                <c:ptCount val="1"/>
                <c:pt idx="0">
                  <c:v>Greenland</c:v>
                </c:pt>
              </c:strCache>
            </c:strRef>
          </c:tx>
          <c:spPr>
            <a:ln>
              <a:solidFill>
                <a:srgbClr val="FF0000"/>
              </a:solidFill>
            </a:ln>
          </c:spPr>
          <c:marker>
            <c:symbol val="diamond"/>
            <c:size val="7"/>
            <c:spPr>
              <a:no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expectancy'!$CB$23:$CB$33</c:f>
              <c:numCache>
                <c:formatCode>General</c:formatCode>
                <c:ptCount val="11"/>
                <c:pt idx="1">
                  <c:v>52.5</c:v>
                </c:pt>
                <c:pt idx="3">
                  <c:v>60.6</c:v>
                </c:pt>
                <c:pt idx="4">
                  <c:v>62.35</c:v>
                </c:pt>
                <c:pt idx="5">
                  <c:v>63.45</c:v>
                </c:pt>
                <c:pt idx="6">
                  <c:v>63.5</c:v>
                </c:pt>
                <c:pt idx="7">
                  <c:v>63.349999999999994</c:v>
                </c:pt>
                <c:pt idx="9">
                  <c:v>65.575000000000003</c:v>
                </c:pt>
                <c:pt idx="10" formatCode="0">
                  <c:v>69.5</c:v>
                </c:pt>
              </c:numCache>
            </c:numRef>
          </c:val>
          <c:smooth val="0"/>
        </c:ser>
        <c:ser>
          <c:idx val="7"/>
          <c:order val="22"/>
          <c:tx>
            <c:strRef>
              <c:f>'Historical life expectancy'!$BO$22</c:f>
              <c:strCache>
                <c:ptCount val="1"/>
                <c:pt idx="0">
                  <c:v>St Kitts &amp; Nevis</c:v>
                </c:pt>
              </c:strCache>
            </c:strRef>
          </c:tx>
          <c:spPr>
            <a:ln>
              <a:solidFill>
                <a:srgbClr val="92D050"/>
              </a:solidFill>
            </a:ln>
          </c:spPr>
          <c:marker>
            <c:symbol val="triangle"/>
            <c:size val="7"/>
            <c:spPr>
              <a:no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expectancy'!$BO$23:$BO$33</c:f>
              <c:numCache>
                <c:formatCode>General</c:formatCode>
                <c:ptCount val="11"/>
                <c:pt idx="3">
                  <c:v>59.935000000000002</c:v>
                </c:pt>
                <c:pt idx="4">
                  <c:v>61.134</c:v>
                </c:pt>
                <c:pt idx="5">
                  <c:v>62.332999999999998</c:v>
                </c:pt>
                <c:pt idx="6">
                  <c:v>63.531999999999996</c:v>
                </c:pt>
                <c:pt idx="7">
                  <c:v>64.730999999999995</c:v>
                </c:pt>
                <c:pt idx="8">
                  <c:v>65.930000000000007</c:v>
                </c:pt>
                <c:pt idx="9">
                  <c:v>68.661666666666662</c:v>
                </c:pt>
                <c:pt idx="10">
                  <c:v>74</c:v>
                </c:pt>
              </c:numCache>
            </c:numRef>
          </c:val>
          <c:smooth val="0"/>
        </c:ser>
        <c:ser>
          <c:idx val="15"/>
          <c:order val="23"/>
          <c:tx>
            <c:strRef>
              <c:f>'Historical life expectancy'!$BW$22</c:f>
              <c:strCache>
                <c:ptCount val="1"/>
                <c:pt idx="0">
                  <c:v>Kiribati</c:v>
                </c:pt>
              </c:strCache>
            </c:strRef>
          </c:tx>
          <c:spPr>
            <a:ln>
              <a:solidFill>
                <a:srgbClr val="92D050"/>
              </a:solidFill>
            </a:ln>
          </c:spPr>
          <c:marker>
            <c:symbol val="circle"/>
            <c:size val="7"/>
            <c:spPr>
              <a:solidFill>
                <a:srgbClr val="FFC000"/>
              </a:solid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expectancy'!$BW$23:$BW$33</c:f>
              <c:numCache>
                <c:formatCode>General</c:formatCode>
                <c:ptCount val="11"/>
                <c:pt idx="2">
                  <c:v>57.95</c:v>
                </c:pt>
                <c:pt idx="3">
                  <c:v>58.331250000000004</c:v>
                </c:pt>
                <c:pt idx="4">
                  <c:v>58.712500000000006</c:v>
                </c:pt>
                <c:pt idx="5">
                  <c:v>59.093750000000007</c:v>
                </c:pt>
                <c:pt idx="6">
                  <c:v>59.475000000000009</c:v>
                </c:pt>
                <c:pt idx="7">
                  <c:v>59.85625000000001</c:v>
                </c:pt>
                <c:pt idx="8">
                  <c:v>60.237500000000011</c:v>
                </c:pt>
                <c:pt idx="9">
                  <c:v>60.618750000000013</c:v>
                </c:pt>
                <c:pt idx="10" formatCode="0">
                  <c:v>61</c:v>
                </c:pt>
              </c:numCache>
            </c:numRef>
          </c:val>
          <c:smooth val="0"/>
        </c:ser>
        <c:ser>
          <c:idx val="1"/>
          <c:order val="24"/>
          <c:tx>
            <c:strRef>
              <c:f>'Historical life expectancy'!$BI$22</c:f>
              <c:strCache>
                <c:ptCount val="1"/>
                <c:pt idx="0">
                  <c:v>Mauritius</c:v>
                </c:pt>
              </c:strCache>
            </c:strRef>
          </c:tx>
          <c:spPr>
            <a:ln>
              <a:solidFill>
                <a:srgbClr val="92D050"/>
              </a:solidFill>
            </a:ln>
          </c:spPr>
          <c:marker>
            <c:spPr>
              <a:solidFill>
                <a:schemeClr val="tx1"/>
              </a:solid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expectancy'!$BI$23:$BI$33</c:f>
              <c:numCache>
                <c:formatCode>General</c:formatCode>
                <c:ptCount val="11"/>
                <c:pt idx="1">
                  <c:v>51</c:v>
                </c:pt>
                <c:pt idx="2">
                  <c:v>58.150000000000006</c:v>
                </c:pt>
                <c:pt idx="3">
                  <c:v>60.3</c:v>
                </c:pt>
                <c:pt idx="4">
                  <c:v>61.6</c:v>
                </c:pt>
                <c:pt idx="5">
                  <c:v>63</c:v>
                </c:pt>
                <c:pt idx="6">
                  <c:v>65</c:v>
                </c:pt>
                <c:pt idx="7">
                  <c:v>66.75</c:v>
                </c:pt>
                <c:pt idx="8">
                  <c:v>68.8</c:v>
                </c:pt>
                <c:pt idx="9">
                  <c:v>70.349999999999994</c:v>
                </c:pt>
                <c:pt idx="10" formatCode="0">
                  <c:v>73.5</c:v>
                </c:pt>
              </c:numCache>
            </c:numRef>
          </c:val>
          <c:smooth val="0"/>
        </c:ser>
        <c:ser>
          <c:idx val="26"/>
          <c:order val="25"/>
          <c:tx>
            <c:strRef>
              <c:f>'Historical life expectancy'!$CG$22</c:f>
              <c:strCache>
                <c:ptCount val="1"/>
                <c:pt idx="0">
                  <c:v>French Polynesia</c:v>
                </c:pt>
              </c:strCache>
            </c:strRef>
          </c:tx>
          <c:spPr>
            <a:ln>
              <a:solidFill>
                <a:srgbClr val="FF0000"/>
              </a:solidFill>
            </a:ln>
          </c:spPr>
          <c:marker>
            <c:spPr>
              <a:solidFill>
                <a:schemeClr val="tx1"/>
              </a:solid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expectancy'!$CG$23:$CG$33</c:f>
              <c:numCache>
                <c:formatCode>General</c:formatCode>
                <c:ptCount val="11"/>
                <c:pt idx="1">
                  <c:v>49</c:v>
                </c:pt>
                <c:pt idx="2">
                  <c:v>54.95</c:v>
                </c:pt>
                <c:pt idx="3">
                  <c:v>57.2</c:v>
                </c:pt>
                <c:pt idx="4">
                  <c:v>59.4</c:v>
                </c:pt>
                <c:pt idx="5">
                  <c:v>61.15</c:v>
                </c:pt>
                <c:pt idx="6">
                  <c:v>62.7</c:v>
                </c:pt>
                <c:pt idx="7">
                  <c:v>66.5</c:v>
                </c:pt>
                <c:pt idx="8">
                  <c:v>68.449999999999989</c:v>
                </c:pt>
                <c:pt idx="9">
                  <c:v>71.05</c:v>
                </c:pt>
                <c:pt idx="10" formatCode="0">
                  <c:v>75.5</c:v>
                </c:pt>
              </c:numCache>
            </c:numRef>
          </c:val>
          <c:smooth val="0"/>
        </c:ser>
        <c:ser>
          <c:idx val="16"/>
          <c:order val="26"/>
          <c:tx>
            <c:strRef>
              <c:f>'Historical life expectancy'!$BX$22</c:f>
              <c:strCache>
                <c:ptCount val="1"/>
                <c:pt idx="0">
                  <c:v>Solomon Islands</c:v>
                </c:pt>
              </c:strCache>
            </c:strRef>
          </c:tx>
          <c:spPr>
            <a:ln>
              <a:solidFill>
                <a:srgbClr val="92D050"/>
              </a:solidFill>
            </a:ln>
          </c:spPr>
          <c:marker>
            <c:symbol val="circle"/>
            <c:size val="7"/>
            <c:spPr>
              <a:no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expectancy'!$BX$23:$BX$33</c:f>
              <c:numCache>
                <c:formatCode>General</c:formatCode>
                <c:ptCount val="11"/>
                <c:pt idx="1">
                  <c:v>44.05</c:v>
                </c:pt>
                <c:pt idx="2">
                  <c:v>48.25</c:v>
                </c:pt>
                <c:pt idx="3">
                  <c:v>52.45</c:v>
                </c:pt>
                <c:pt idx="4">
                  <c:v>58.05</c:v>
                </c:pt>
                <c:pt idx="5">
                  <c:v>62.05</c:v>
                </c:pt>
                <c:pt idx="6">
                  <c:v>65.349999999999994</c:v>
                </c:pt>
                <c:pt idx="7">
                  <c:v>60.65</c:v>
                </c:pt>
                <c:pt idx="8">
                  <c:v>69.2</c:v>
                </c:pt>
                <c:pt idx="9">
                  <c:v>70.550000000000011</c:v>
                </c:pt>
                <c:pt idx="10" formatCode="0">
                  <c:v>68.5</c:v>
                </c:pt>
              </c:numCache>
            </c:numRef>
          </c:val>
          <c:smooth val="0"/>
        </c:ser>
        <c:ser>
          <c:idx val="17"/>
          <c:order val="27"/>
          <c:tx>
            <c:strRef>
              <c:f>'Historical life expectancy'!$BY$22</c:f>
              <c:strCache>
                <c:ptCount val="1"/>
                <c:pt idx="0">
                  <c:v>Vanuatu</c:v>
                </c:pt>
              </c:strCache>
            </c:strRef>
          </c:tx>
          <c:spPr>
            <a:ln>
              <a:solidFill>
                <a:srgbClr val="92D050"/>
              </a:solidFill>
            </a:ln>
          </c:spPr>
          <c:marker>
            <c:symbol val="plus"/>
            <c:size val="7"/>
            <c:spPr>
              <a:noFill/>
              <a:ln>
                <a:solidFill>
                  <a:schemeClr val="tx1"/>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expectancy'!$BY$23:$BY$33</c:f>
              <c:numCache>
                <c:formatCode>General</c:formatCode>
                <c:ptCount val="11"/>
                <c:pt idx="1">
                  <c:v>42</c:v>
                </c:pt>
                <c:pt idx="2">
                  <c:v>45.05</c:v>
                </c:pt>
                <c:pt idx="3">
                  <c:v>48.05</c:v>
                </c:pt>
                <c:pt idx="4">
                  <c:v>51.05</c:v>
                </c:pt>
                <c:pt idx="5">
                  <c:v>54.05</c:v>
                </c:pt>
                <c:pt idx="6">
                  <c:v>57.05</c:v>
                </c:pt>
                <c:pt idx="7">
                  <c:v>60.05</c:v>
                </c:pt>
                <c:pt idx="8">
                  <c:v>63.050000000000004</c:v>
                </c:pt>
                <c:pt idx="9">
                  <c:v>65.400000000000006</c:v>
                </c:pt>
                <c:pt idx="10" formatCode="0">
                  <c:v>72</c:v>
                </c:pt>
              </c:numCache>
            </c:numRef>
          </c:val>
          <c:smooth val="0"/>
        </c:ser>
        <c:ser>
          <c:idx val="0"/>
          <c:order val="28"/>
          <c:tx>
            <c:strRef>
              <c:f>'Historical life expectancy'!$BH$22</c:f>
              <c:strCache>
                <c:ptCount val="1"/>
                <c:pt idx="0">
                  <c:v>Comoros</c:v>
                </c:pt>
              </c:strCache>
            </c:strRef>
          </c:tx>
          <c:spPr>
            <a:ln>
              <a:solidFill>
                <a:srgbClr val="92D050"/>
              </a:solidFill>
            </a:ln>
          </c:spPr>
          <c:marker>
            <c:spPr>
              <a:solidFill>
                <a:schemeClr val="tx1"/>
              </a:solidFill>
              <a:ln>
                <a:solidFill>
                  <a:srgbClr val="92D050"/>
                </a:solidFill>
              </a:ln>
            </c:spPr>
          </c:marker>
          <c:cat>
            <c:strRef>
              <c:f>'Historical life expectancy'!$BG$23:$BG$33</c:f>
              <c:strCache>
                <c:ptCount val="11"/>
                <c:pt idx="0">
                  <c:v>1948-50</c:v>
                </c:pt>
                <c:pt idx="1">
                  <c:v>1950-1955</c:v>
                </c:pt>
                <c:pt idx="2">
                  <c:v>1955-1960</c:v>
                </c:pt>
                <c:pt idx="3">
                  <c:v>1960-1965</c:v>
                </c:pt>
                <c:pt idx="4">
                  <c:v>1965-1970</c:v>
                </c:pt>
                <c:pt idx="5">
                  <c:v>1970-1975</c:v>
                </c:pt>
                <c:pt idx="6">
                  <c:v>1975-1980</c:v>
                </c:pt>
                <c:pt idx="7">
                  <c:v>1980-1985</c:v>
                </c:pt>
                <c:pt idx="8">
                  <c:v>1985-1990</c:v>
                </c:pt>
                <c:pt idx="9">
                  <c:v>1990-1995</c:v>
                </c:pt>
                <c:pt idx="10">
                  <c:v>2010-15</c:v>
                </c:pt>
              </c:strCache>
            </c:strRef>
          </c:cat>
          <c:val>
            <c:numRef>
              <c:f>'Historical life expectancy'!$BH$23:$BH$33</c:f>
              <c:numCache>
                <c:formatCode>General</c:formatCode>
                <c:ptCount val="11"/>
                <c:pt idx="1">
                  <c:v>40</c:v>
                </c:pt>
                <c:pt idx="2">
                  <c:v>41.5</c:v>
                </c:pt>
                <c:pt idx="3">
                  <c:v>43.5</c:v>
                </c:pt>
                <c:pt idx="4">
                  <c:v>45.5</c:v>
                </c:pt>
                <c:pt idx="5">
                  <c:v>47.5</c:v>
                </c:pt>
                <c:pt idx="6">
                  <c:v>49.5</c:v>
                </c:pt>
                <c:pt idx="7">
                  <c:v>51.5</c:v>
                </c:pt>
                <c:pt idx="8">
                  <c:v>53.5</c:v>
                </c:pt>
                <c:pt idx="9">
                  <c:v>55.5</c:v>
                </c:pt>
                <c:pt idx="10" formatCode="0">
                  <c:v>61.5</c:v>
                </c:pt>
              </c:numCache>
            </c:numRef>
          </c:val>
          <c:smooth val="0"/>
        </c:ser>
        <c:dLbls>
          <c:showLegendKey val="0"/>
          <c:showVal val="0"/>
          <c:showCatName val="0"/>
          <c:showSerName val="0"/>
          <c:showPercent val="0"/>
          <c:showBubbleSize val="0"/>
        </c:dLbls>
        <c:marker val="1"/>
        <c:smooth val="0"/>
        <c:axId val="147129088"/>
        <c:axId val="147131008"/>
      </c:lineChart>
      <c:catAx>
        <c:axId val="147129088"/>
        <c:scaling>
          <c:orientation val="minMax"/>
        </c:scaling>
        <c:delete val="0"/>
        <c:axPos val="b"/>
        <c:majorTickMark val="out"/>
        <c:minorTickMark val="none"/>
        <c:tickLblPos val="nextTo"/>
        <c:txPr>
          <a:bodyPr rot="-5400000" vert="horz"/>
          <a:lstStyle/>
          <a:p>
            <a:pPr>
              <a:defRPr/>
            </a:pPr>
            <a:endParaRPr lang="en-US"/>
          </a:p>
        </c:txPr>
        <c:crossAx val="147131008"/>
        <c:crosses val="autoZero"/>
        <c:auto val="1"/>
        <c:lblAlgn val="ctr"/>
        <c:lblOffset val="100"/>
        <c:noMultiLvlLbl val="0"/>
      </c:catAx>
      <c:valAx>
        <c:axId val="147131008"/>
        <c:scaling>
          <c:orientation val="minMax"/>
          <c:min val="30"/>
        </c:scaling>
        <c:delete val="0"/>
        <c:axPos val="l"/>
        <c:majorGridlines/>
        <c:numFmt formatCode="0.0\ \ \ \ \ \ " sourceLinked="1"/>
        <c:majorTickMark val="out"/>
        <c:minorTickMark val="none"/>
        <c:tickLblPos val="nextTo"/>
        <c:crossAx val="147129088"/>
        <c:crosses val="autoZero"/>
        <c:crossBetween val="between"/>
      </c:valAx>
    </c:plotArea>
    <c:legend>
      <c:legendPos val="r"/>
      <c:layout>
        <c:manualLayout>
          <c:xMode val="edge"/>
          <c:yMode val="edge"/>
          <c:x val="0.80613179450129713"/>
          <c:y val="2.7923140623464852E-2"/>
          <c:w val="0.18457668401205946"/>
          <c:h val="0.96554390594223849"/>
        </c:manualLayout>
      </c:layout>
      <c:overlay val="0"/>
      <c:txPr>
        <a:bodyPr/>
        <a:lstStyle/>
        <a:p>
          <a:pPr>
            <a:defRPr sz="90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1950-55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expectancy'!$B$45:$B$73</c:f>
              <c:numCache>
                <c:formatCode>0</c:formatCode>
                <c:ptCount val="29"/>
                <c:pt idx="1">
                  <c:v>40</c:v>
                </c:pt>
                <c:pt idx="2">
                  <c:v>44.05</c:v>
                </c:pt>
                <c:pt idx="3">
                  <c:v>55.25</c:v>
                </c:pt>
                <c:pt idx="4">
                  <c:v>58.730000000000004</c:v>
                </c:pt>
                <c:pt idx="5">
                  <c:v>42</c:v>
                </c:pt>
                <c:pt idx="8">
                  <c:v>51</c:v>
                </c:pt>
                <c:pt idx="13">
                  <c:v>59.75</c:v>
                </c:pt>
                <c:pt idx="14">
                  <c:v>55.704999999999998</c:v>
                </c:pt>
                <c:pt idx="15">
                  <c:v>67.05</c:v>
                </c:pt>
                <c:pt idx="16">
                  <c:v>65.95</c:v>
                </c:pt>
                <c:pt idx="17">
                  <c:v>60.45</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expectancy'!$L$45:$L$73</c:f>
              <c:numCache>
                <c:formatCode>General</c:formatCode>
                <c:ptCount val="29"/>
                <c:pt idx="18" formatCode="0">
                  <c:v>69.53</c:v>
                </c:pt>
                <c:pt idx="19" formatCode="0">
                  <c:v>60.94</c:v>
                </c:pt>
                <c:pt idx="20" formatCode="0">
                  <c:v>52.650000000000006</c:v>
                </c:pt>
                <c:pt idx="21" formatCode="0">
                  <c:v>60.35</c:v>
                </c:pt>
                <c:pt idx="22" formatCode="0">
                  <c:v>55.5</c:v>
                </c:pt>
                <c:pt idx="23" formatCode="0">
                  <c:v>59.1</c:v>
                </c:pt>
                <c:pt idx="24" formatCode="0">
                  <c:v>49</c:v>
                </c:pt>
                <c:pt idx="27" formatCode="0">
                  <c:v>52.5</c:v>
                </c:pt>
              </c:numCache>
            </c:numRef>
          </c:val>
        </c:ser>
        <c:dLbls>
          <c:showLegendKey val="0"/>
          <c:showVal val="0"/>
          <c:showCatName val="0"/>
          <c:showSerName val="0"/>
          <c:showPercent val="0"/>
          <c:showBubbleSize val="0"/>
        </c:dLbls>
        <c:gapWidth val="0"/>
        <c:overlap val="52"/>
        <c:axId val="147161856"/>
        <c:axId val="147163392"/>
      </c:barChart>
      <c:catAx>
        <c:axId val="147161856"/>
        <c:scaling>
          <c:orientation val="minMax"/>
        </c:scaling>
        <c:delete val="0"/>
        <c:axPos val="b"/>
        <c:majorTickMark val="out"/>
        <c:minorTickMark val="none"/>
        <c:tickLblPos val="nextTo"/>
        <c:crossAx val="147163392"/>
        <c:crosses val="autoZero"/>
        <c:auto val="1"/>
        <c:lblAlgn val="ctr"/>
        <c:lblOffset val="100"/>
        <c:noMultiLvlLbl val="0"/>
      </c:catAx>
      <c:valAx>
        <c:axId val="147163392"/>
        <c:scaling>
          <c:orientation val="minMax"/>
          <c:max val="90"/>
        </c:scaling>
        <c:delete val="0"/>
        <c:axPos val="l"/>
        <c:majorGridlines/>
        <c:numFmt formatCode="0" sourceLinked="1"/>
        <c:majorTickMark val="out"/>
        <c:minorTickMark val="none"/>
        <c:tickLblPos val="nextTo"/>
        <c:crossAx val="147161856"/>
        <c:crosses val="autoZero"/>
        <c:crossBetween val="between"/>
      </c:valAx>
    </c:plotArea>
    <c:legend>
      <c:legendPos val="r"/>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1955-60</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expectancy'!$C$45:$C$73</c:f>
              <c:numCache>
                <c:formatCode>0</c:formatCode>
                <c:ptCount val="29"/>
                <c:pt idx="0">
                  <c:v>57.95</c:v>
                </c:pt>
                <c:pt idx="1">
                  <c:v>41.5</c:v>
                </c:pt>
                <c:pt idx="2">
                  <c:v>48.25</c:v>
                </c:pt>
                <c:pt idx="3">
                  <c:v>57.75</c:v>
                </c:pt>
                <c:pt idx="4">
                  <c:v>58.730000000000004</c:v>
                </c:pt>
                <c:pt idx="5">
                  <c:v>45.05</c:v>
                </c:pt>
                <c:pt idx="6">
                  <c:v>63.35</c:v>
                </c:pt>
                <c:pt idx="8">
                  <c:v>58.150000000000006</c:v>
                </c:pt>
                <c:pt idx="13">
                  <c:v>62.3</c:v>
                </c:pt>
                <c:pt idx="14">
                  <c:v>62.6</c:v>
                </c:pt>
                <c:pt idx="15">
                  <c:v>68.150000000000006</c:v>
                </c:pt>
                <c:pt idx="16">
                  <c:v>67.807500000000005</c:v>
                </c:pt>
                <c:pt idx="17">
                  <c:v>63.2</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expectancy'!$M$45:$M$73</c:f>
              <c:numCache>
                <c:formatCode>General</c:formatCode>
                <c:ptCount val="29"/>
                <c:pt idx="18" formatCode="0">
                  <c:v>70.974999999999994</c:v>
                </c:pt>
                <c:pt idx="19" formatCode="0">
                  <c:v>67.77</c:v>
                </c:pt>
                <c:pt idx="20" formatCode="0">
                  <c:v>55.05</c:v>
                </c:pt>
                <c:pt idx="21" formatCode="0">
                  <c:v>64.3</c:v>
                </c:pt>
                <c:pt idx="22" formatCode="0">
                  <c:v>57.5</c:v>
                </c:pt>
                <c:pt idx="23" formatCode="0">
                  <c:v>63.599999999999994</c:v>
                </c:pt>
                <c:pt idx="24" formatCode="0">
                  <c:v>54.95</c:v>
                </c:pt>
              </c:numCache>
            </c:numRef>
          </c:val>
        </c:ser>
        <c:dLbls>
          <c:showLegendKey val="0"/>
          <c:showVal val="0"/>
          <c:showCatName val="0"/>
          <c:showSerName val="0"/>
          <c:showPercent val="0"/>
          <c:showBubbleSize val="0"/>
        </c:dLbls>
        <c:gapWidth val="0"/>
        <c:overlap val="52"/>
        <c:axId val="147180928"/>
        <c:axId val="147182720"/>
      </c:barChart>
      <c:catAx>
        <c:axId val="147180928"/>
        <c:scaling>
          <c:orientation val="minMax"/>
        </c:scaling>
        <c:delete val="0"/>
        <c:axPos val="b"/>
        <c:majorTickMark val="out"/>
        <c:minorTickMark val="none"/>
        <c:tickLblPos val="nextTo"/>
        <c:crossAx val="147182720"/>
        <c:crosses val="autoZero"/>
        <c:auto val="1"/>
        <c:lblAlgn val="ctr"/>
        <c:lblOffset val="100"/>
        <c:noMultiLvlLbl val="0"/>
      </c:catAx>
      <c:valAx>
        <c:axId val="147182720"/>
        <c:scaling>
          <c:orientation val="minMax"/>
          <c:max val="90"/>
        </c:scaling>
        <c:delete val="0"/>
        <c:axPos val="l"/>
        <c:majorGridlines/>
        <c:numFmt formatCode="0" sourceLinked="1"/>
        <c:majorTickMark val="out"/>
        <c:minorTickMark val="none"/>
        <c:tickLblPos val="nextTo"/>
        <c:crossAx val="147180928"/>
        <c:crosses val="autoZero"/>
        <c:crossBetween val="between"/>
      </c:valAx>
    </c:plotArea>
    <c:legend>
      <c:legendPos val="r"/>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1960-65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expectancy'!$D$45:$D$73</c:f>
              <c:numCache>
                <c:formatCode>0</c:formatCode>
                <c:ptCount val="29"/>
                <c:pt idx="0">
                  <c:v>58.331250000000004</c:v>
                </c:pt>
                <c:pt idx="1">
                  <c:v>43.5</c:v>
                </c:pt>
                <c:pt idx="2">
                  <c:v>52.45</c:v>
                </c:pt>
                <c:pt idx="3">
                  <c:v>60.25</c:v>
                </c:pt>
                <c:pt idx="4">
                  <c:v>62.441666666666663</c:v>
                </c:pt>
                <c:pt idx="5">
                  <c:v>48.05</c:v>
                </c:pt>
                <c:pt idx="6">
                  <c:v>63.883333333333333</c:v>
                </c:pt>
                <c:pt idx="7">
                  <c:v>59.064999999999998</c:v>
                </c:pt>
                <c:pt idx="8">
                  <c:v>60.3</c:v>
                </c:pt>
                <c:pt idx="9">
                  <c:v>62.399999999999991</c:v>
                </c:pt>
                <c:pt idx="10">
                  <c:v>58.075000000000003</c:v>
                </c:pt>
                <c:pt idx="11">
                  <c:v>59.935000000000002</c:v>
                </c:pt>
                <c:pt idx="12">
                  <c:v>56.8</c:v>
                </c:pt>
                <c:pt idx="13">
                  <c:v>64.150000000000006</c:v>
                </c:pt>
                <c:pt idx="14">
                  <c:v>65.900000000000006</c:v>
                </c:pt>
                <c:pt idx="15">
                  <c:v>69.25</c:v>
                </c:pt>
                <c:pt idx="16">
                  <c:v>68.896666666666675</c:v>
                </c:pt>
                <c:pt idx="17">
                  <c:v>65.849999999999994</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expectancy'!$N$45:$N$73</c:f>
              <c:numCache>
                <c:formatCode>General</c:formatCode>
                <c:ptCount val="29"/>
                <c:pt idx="18" formatCode="0">
                  <c:v>72.42</c:v>
                </c:pt>
                <c:pt idx="19" formatCode="0">
                  <c:v>69.67</c:v>
                </c:pt>
                <c:pt idx="20" formatCode="0">
                  <c:v>57.65</c:v>
                </c:pt>
                <c:pt idx="21" formatCode="0">
                  <c:v>71.349999999999994</c:v>
                </c:pt>
                <c:pt idx="22" formatCode="0">
                  <c:v>59.5</c:v>
                </c:pt>
                <c:pt idx="23" formatCode="0">
                  <c:v>65.650000000000006</c:v>
                </c:pt>
                <c:pt idx="24" formatCode="0">
                  <c:v>57.2</c:v>
                </c:pt>
                <c:pt idx="27" formatCode="0">
                  <c:v>60.6</c:v>
                </c:pt>
                <c:pt idx="28" formatCode="0">
                  <c:v>68.97999999999999</c:v>
                </c:pt>
              </c:numCache>
            </c:numRef>
          </c:val>
        </c:ser>
        <c:dLbls>
          <c:showLegendKey val="0"/>
          <c:showVal val="0"/>
          <c:showCatName val="0"/>
          <c:showSerName val="0"/>
          <c:showPercent val="0"/>
          <c:showBubbleSize val="0"/>
        </c:dLbls>
        <c:gapWidth val="0"/>
        <c:overlap val="52"/>
        <c:axId val="147601664"/>
        <c:axId val="147193856"/>
      </c:barChart>
      <c:catAx>
        <c:axId val="147601664"/>
        <c:scaling>
          <c:orientation val="minMax"/>
        </c:scaling>
        <c:delete val="0"/>
        <c:axPos val="b"/>
        <c:majorTickMark val="out"/>
        <c:minorTickMark val="none"/>
        <c:tickLblPos val="nextTo"/>
        <c:crossAx val="147193856"/>
        <c:crosses val="autoZero"/>
        <c:auto val="1"/>
        <c:lblAlgn val="ctr"/>
        <c:lblOffset val="100"/>
        <c:noMultiLvlLbl val="0"/>
      </c:catAx>
      <c:valAx>
        <c:axId val="147193856"/>
        <c:scaling>
          <c:orientation val="minMax"/>
          <c:max val="90"/>
        </c:scaling>
        <c:delete val="0"/>
        <c:axPos val="l"/>
        <c:majorGridlines/>
        <c:numFmt formatCode="0" sourceLinked="1"/>
        <c:majorTickMark val="out"/>
        <c:minorTickMark val="none"/>
        <c:tickLblPos val="nextTo"/>
        <c:crossAx val="147601664"/>
        <c:crosses val="autoZero"/>
        <c:crossBetween val="between"/>
      </c:valAx>
    </c:plotArea>
    <c:legend>
      <c:legendPos val="r"/>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1965-70</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expectancy'!$E$45:$E$73</c:f>
              <c:numCache>
                <c:formatCode>0</c:formatCode>
                <c:ptCount val="29"/>
                <c:pt idx="0">
                  <c:v>58.712500000000006</c:v>
                </c:pt>
                <c:pt idx="1">
                  <c:v>45.5</c:v>
                </c:pt>
                <c:pt idx="2">
                  <c:v>58.05</c:v>
                </c:pt>
                <c:pt idx="3">
                  <c:v>62.75</c:v>
                </c:pt>
                <c:pt idx="4">
                  <c:v>65.5</c:v>
                </c:pt>
                <c:pt idx="5">
                  <c:v>51.05</c:v>
                </c:pt>
                <c:pt idx="6">
                  <c:v>64.416666666666671</c:v>
                </c:pt>
                <c:pt idx="7">
                  <c:v>61.055714285714281</c:v>
                </c:pt>
                <c:pt idx="8">
                  <c:v>61.6</c:v>
                </c:pt>
                <c:pt idx="9">
                  <c:v>64.05714285714285</c:v>
                </c:pt>
                <c:pt idx="10">
                  <c:v>60.35</c:v>
                </c:pt>
                <c:pt idx="11">
                  <c:v>61.134</c:v>
                </c:pt>
                <c:pt idx="12">
                  <c:v>60.329166666666666</c:v>
                </c:pt>
                <c:pt idx="13">
                  <c:v>65.75</c:v>
                </c:pt>
                <c:pt idx="14">
                  <c:v>67.650000000000006</c:v>
                </c:pt>
                <c:pt idx="15">
                  <c:v>70.349999999999994</c:v>
                </c:pt>
                <c:pt idx="16">
                  <c:v>69.45</c:v>
                </c:pt>
                <c:pt idx="17">
                  <c:v>68</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expectancy'!$O$45:$O$73</c:f>
              <c:numCache>
                <c:formatCode>General</c:formatCode>
                <c:ptCount val="29"/>
                <c:pt idx="18" formatCode="0">
                  <c:v>73.31</c:v>
                </c:pt>
                <c:pt idx="19" formatCode="0">
                  <c:v>72.069999999999993</c:v>
                </c:pt>
                <c:pt idx="20" formatCode="0">
                  <c:v>60.599999999999994</c:v>
                </c:pt>
                <c:pt idx="21" formatCode="0">
                  <c:v>62.3</c:v>
                </c:pt>
                <c:pt idx="22" formatCode="0">
                  <c:v>62</c:v>
                </c:pt>
                <c:pt idx="23" formatCode="0">
                  <c:v>67.949999999999989</c:v>
                </c:pt>
                <c:pt idx="24" formatCode="0">
                  <c:v>59.4</c:v>
                </c:pt>
                <c:pt idx="27" formatCode="0">
                  <c:v>62.35</c:v>
                </c:pt>
                <c:pt idx="28" formatCode="0">
                  <c:v>69.871249999999989</c:v>
                </c:pt>
              </c:numCache>
            </c:numRef>
          </c:val>
        </c:ser>
        <c:dLbls>
          <c:showLegendKey val="0"/>
          <c:showVal val="0"/>
          <c:showCatName val="0"/>
          <c:showSerName val="0"/>
          <c:showPercent val="0"/>
          <c:showBubbleSize val="0"/>
        </c:dLbls>
        <c:gapWidth val="0"/>
        <c:overlap val="52"/>
        <c:axId val="147248256"/>
        <c:axId val="147249792"/>
      </c:barChart>
      <c:catAx>
        <c:axId val="147248256"/>
        <c:scaling>
          <c:orientation val="minMax"/>
        </c:scaling>
        <c:delete val="0"/>
        <c:axPos val="b"/>
        <c:majorTickMark val="out"/>
        <c:minorTickMark val="none"/>
        <c:tickLblPos val="nextTo"/>
        <c:crossAx val="147249792"/>
        <c:crosses val="autoZero"/>
        <c:auto val="1"/>
        <c:lblAlgn val="ctr"/>
        <c:lblOffset val="100"/>
        <c:noMultiLvlLbl val="0"/>
      </c:catAx>
      <c:valAx>
        <c:axId val="147249792"/>
        <c:scaling>
          <c:orientation val="minMax"/>
          <c:max val="90"/>
        </c:scaling>
        <c:delete val="0"/>
        <c:axPos val="l"/>
        <c:majorGridlines/>
        <c:numFmt formatCode="0" sourceLinked="1"/>
        <c:majorTickMark val="out"/>
        <c:minorTickMark val="none"/>
        <c:tickLblPos val="nextTo"/>
        <c:crossAx val="147248256"/>
        <c:crosses val="autoZero"/>
        <c:crossBetween val="between"/>
      </c:valAx>
    </c:plotArea>
    <c:legend>
      <c:legendPos val="r"/>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1970-75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expectancy'!$F$45:$F$73</c:f>
              <c:numCache>
                <c:formatCode>0</c:formatCode>
                <c:ptCount val="29"/>
                <c:pt idx="0">
                  <c:v>59.093750000000007</c:v>
                </c:pt>
                <c:pt idx="1">
                  <c:v>47.5</c:v>
                </c:pt>
                <c:pt idx="2">
                  <c:v>62.05</c:v>
                </c:pt>
                <c:pt idx="3">
                  <c:v>65.150000000000006</c:v>
                </c:pt>
                <c:pt idx="4">
                  <c:v>66.094999999999999</c:v>
                </c:pt>
                <c:pt idx="5">
                  <c:v>54.05</c:v>
                </c:pt>
                <c:pt idx="6">
                  <c:v>64.95</c:v>
                </c:pt>
                <c:pt idx="7">
                  <c:v>63.046428571428564</c:v>
                </c:pt>
                <c:pt idx="8">
                  <c:v>63</c:v>
                </c:pt>
                <c:pt idx="9">
                  <c:v>65.714285714285708</c:v>
                </c:pt>
                <c:pt idx="10">
                  <c:v>62.625</c:v>
                </c:pt>
                <c:pt idx="11">
                  <c:v>62.332999999999998</c:v>
                </c:pt>
                <c:pt idx="12">
                  <c:v>63.858333333333334</c:v>
                </c:pt>
                <c:pt idx="13">
                  <c:v>66.550000000000011</c:v>
                </c:pt>
                <c:pt idx="14">
                  <c:v>69.805000000000007</c:v>
                </c:pt>
                <c:pt idx="15">
                  <c:v>71.45</c:v>
                </c:pt>
                <c:pt idx="16">
                  <c:v>70.06</c:v>
                </c:pt>
                <c:pt idx="17">
                  <c:v>67.55</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expectancy'!$P$45:$P$73</c:f>
              <c:numCache>
                <c:formatCode>General</c:formatCode>
                <c:ptCount val="29"/>
                <c:pt idx="18" formatCode="0">
                  <c:v>74.2</c:v>
                </c:pt>
                <c:pt idx="19" formatCode="0">
                  <c:v>72.922499999999999</c:v>
                </c:pt>
                <c:pt idx="20" formatCode="0">
                  <c:v>64.25</c:v>
                </c:pt>
                <c:pt idx="21" formatCode="0">
                  <c:v>70.400000000000006</c:v>
                </c:pt>
                <c:pt idx="22" formatCode="0">
                  <c:v>64</c:v>
                </c:pt>
                <c:pt idx="23" formatCode="0">
                  <c:v>69.5</c:v>
                </c:pt>
                <c:pt idx="24" formatCode="0">
                  <c:v>61.15</c:v>
                </c:pt>
                <c:pt idx="26" formatCode="0">
                  <c:v>67.05</c:v>
                </c:pt>
                <c:pt idx="27" formatCode="0">
                  <c:v>63.45</c:v>
                </c:pt>
                <c:pt idx="28" formatCode="0">
                  <c:v>70.762499999999989</c:v>
                </c:pt>
              </c:numCache>
            </c:numRef>
          </c:val>
        </c:ser>
        <c:dLbls>
          <c:showLegendKey val="0"/>
          <c:showVal val="0"/>
          <c:showCatName val="0"/>
          <c:showSerName val="0"/>
          <c:showPercent val="0"/>
          <c:showBubbleSize val="0"/>
        </c:dLbls>
        <c:gapWidth val="0"/>
        <c:overlap val="52"/>
        <c:axId val="147681280"/>
        <c:axId val="147682816"/>
      </c:barChart>
      <c:catAx>
        <c:axId val="147681280"/>
        <c:scaling>
          <c:orientation val="minMax"/>
        </c:scaling>
        <c:delete val="0"/>
        <c:axPos val="b"/>
        <c:majorTickMark val="out"/>
        <c:minorTickMark val="none"/>
        <c:tickLblPos val="nextTo"/>
        <c:crossAx val="147682816"/>
        <c:crosses val="autoZero"/>
        <c:auto val="1"/>
        <c:lblAlgn val="ctr"/>
        <c:lblOffset val="100"/>
        <c:noMultiLvlLbl val="0"/>
      </c:catAx>
      <c:valAx>
        <c:axId val="147682816"/>
        <c:scaling>
          <c:orientation val="minMax"/>
          <c:max val="90"/>
        </c:scaling>
        <c:delete val="0"/>
        <c:axPos val="l"/>
        <c:majorGridlines/>
        <c:numFmt formatCode="0" sourceLinked="1"/>
        <c:majorTickMark val="out"/>
        <c:minorTickMark val="none"/>
        <c:tickLblPos val="nextTo"/>
        <c:crossAx val="147681280"/>
        <c:crosses val="autoZero"/>
        <c:crossBetween val="between"/>
      </c:valAx>
    </c:plotArea>
    <c:legend>
      <c:legendPos val="r"/>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1975-80</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expectancy'!$G$45:$G$73</c:f>
              <c:numCache>
                <c:formatCode>0</c:formatCode>
                <c:ptCount val="29"/>
                <c:pt idx="0">
                  <c:v>59.475000000000009</c:v>
                </c:pt>
                <c:pt idx="1">
                  <c:v>49.5</c:v>
                </c:pt>
                <c:pt idx="2">
                  <c:v>65.349999999999994</c:v>
                </c:pt>
                <c:pt idx="3">
                  <c:v>62.295000000000002</c:v>
                </c:pt>
                <c:pt idx="4">
                  <c:v>68.400000000000006</c:v>
                </c:pt>
                <c:pt idx="5">
                  <c:v>57.05</c:v>
                </c:pt>
                <c:pt idx="6">
                  <c:v>68.83</c:v>
                </c:pt>
                <c:pt idx="7">
                  <c:v>65.037142857142854</c:v>
                </c:pt>
                <c:pt idx="8">
                  <c:v>65</c:v>
                </c:pt>
                <c:pt idx="9">
                  <c:v>67.371428571428567</c:v>
                </c:pt>
                <c:pt idx="10">
                  <c:v>64.900000000000006</c:v>
                </c:pt>
                <c:pt idx="11">
                  <c:v>63.531999999999996</c:v>
                </c:pt>
                <c:pt idx="12">
                  <c:v>67.387500000000003</c:v>
                </c:pt>
                <c:pt idx="13">
                  <c:v>67.349999999999994</c:v>
                </c:pt>
                <c:pt idx="14">
                  <c:v>71.300000000000011</c:v>
                </c:pt>
                <c:pt idx="15">
                  <c:v>74.022500000000008</c:v>
                </c:pt>
                <c:pt idx="16">
                  <c:v>71.037499999999994</c:v>
                </c:pt>
                <c:pt idx="17">
                  <c:v>70.849999999999994</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expectancy'!$Q$45:$Q$73</c:f>
              <c:numCache>
                <c:formatCode>General</c:formatCode>
                <c:ptCount val="29"/>
                <c:pt idx="18" formatCode="0">
                  <c:v>76.050000000000011</c:v>
                </c:pt>
                <c:pt idx="19" formatCode="0">
                  <c:v>73.715999999999994</c:v>
                </c:pt>
                <c:pt idx="20" formatCode="0">
                  <c:v>67.099999999999994</c:v>
                </c:pt>
                <c:pt idx="21" formatCode="0">
                  <c:v>72.150000000000006</c:v>
                </c:pt>
                <c:pt idx="22" formatCode="0">
                  <c:v>67</c:v>
                </c:pt>
                <c:pt idx="23" formatCode="0">
                  <c:v>72.56</c:v>
                </c:pt>
                <c:pt idx="24" formatCode="0">
                  <c:v>62.7</c:v>
                </c:pt>
                <c:pt idx="25" formatCode="0">
                  <c:v>65.13</c:v>
                </c:pt>
                <c:pt idx="26" formatCode="0">
                  <c:v>68.14</c:v>
                </c:pt>
                <c:pt idx="27" formatCode="0">
                  <c:v>63.5</c:v>
                </c:pt>
                <c:pt idx="28" formatCode="0">
                  <c:v>71.653749999999988</c:v>
                </c:pt>
              </c:numCache>
            </c:numRef>
          </c:val>
        </c:ser>
        <c:dLbls>
          <c:showLegendKey val="0"/>
          <c:showVal val="0"/>
          <c:showCatName val="0"/>
          <c:showSerName val="0"/>
          <c:showPercent val="0"/>
          <c:showBubbleSize val="0"/>
        </c:dLbls>
        <c:gapWidth val="0"/>
        <c:overlap val="52"/>
        <c:axId val="147708544"/>
        <c:axId val="147710336"/>
      </c:barChart>
      <c:catAx>
        <c:axId val="147708544"/>
        <c:scaling>
          <c:orientation val="minMax"/>
        </c:scaling>
        <c:delete val="0"/>
        <c:axPos val="b"/>
        <c:majorTickMark val="out"/>
        <c:minorTickMark val="none"/>
        <c:tickLblPos val="nextTo"/>
        <c:crossAx val="147710336"/>
        <c:crosses val="autoZero"/>
        <c:auto val="1"/>
        <c:lblAlgn val="ctr"/>
        <c:lblOffset val="100"/>
        <c:noMultiLvlLbl val="0"/>
      </c:catAx>
      <c:valAx>
        <c:axId val="147710336"/>
        <c:scaling>
          <c:orientation val="minMax"/>
          <c:max val="90"/>
        </c:scaling>
        <c:delete val="0"/>
        <c:axPos val="l"/>
        <c:majorGridlines/>
        <c:numFmt formatCode="0" sourceLinked="1"/>
        <c:majorTickMark val="out"/>
        <c:minorTickMark val="none"/>
        <c:tickLblPos val="nextTo"/>
        <c:crossAx val="147708544"/>
        <c:crosses val="autoZero"/>
        <c:crossBetween val="between"/>
      </c:valAx>
    </c:plotArea>
    <c:legend>
      <c:legendPos val="r"/>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1980-85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expectancy'!$H$45:$H$73</c:f>
              <c:numCache>
                <c:formatCode>0</c:formatCode>
                <c:ptCount val="29"/>
                <c:pt idx="0">
                  <c:v>59.85625000000001</c:v>
                </c:pt>
                <c:pt idx="1">
                  <c:v>51.5</c:v>
                </c:pt>
                <c:pt idx="2">
                  <c:v>60.65</c:v>
                </c:pt>
                <c:pt idx="3">
                  <c:v>69</c:v>
                </c:pt>
                <c:pt idx="4">
                  <c:v>69.25</c:v>
                </c:pt>
                <c:pt idx="5">
                  <c:v>60.05</c:v>
                </c:pt>
                <c:pt idx="6">
                  <c:v>69.655000000000001</c:v>
                </c:pt>
                <c:pt idx="7">
                  <c:v>67.027857142857144</c:v>
                </c:pt>
                <c:pt idx="8">
                  <c:v>66.75</c:v>
                </c:pt>
                <c:pt idx="9">
                  <c:v>69.028571428571425</c:v>
                </c:pt>
                <c:pt idx="10">
                  <c:v>67.175000000000011</c:v>
                </c:pt>
                <c:pt idx="11">
                  <c:v>64.730999999999995</c:v>
                </c:pt>
                <c:pt idx="12">
                  <c:v>70.916666666666657</c:v>
                </c:pt>
                <c:pt idx="13">
                  <c:v>68.849999999999994</c:v>
                </c:pt>
                <c:pt idx="14">
                  <c:v>69.805000000000007</c:v>
                </c:pt>
                <c:pt idx="15">
                  <c:v>75.86</c:v>
                </c:pt>
                <c:pt idx="16">
                  <c:v>72.228999999999985</c:v>
                </c:pt>
                <c:pt idx="17">
                  <c:v>71.349999999999994</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expectancy'!$R$45:$R$73</c:f>
              <c:numCache>
                <c:formatCode>General</c:formatCode>
                <c:ptCount val="29"/>
                <c:pt idx="18" formatCode="0">
                  <c:v>77.900000000000006</c:v>
                </c:pt>
                <c:pt idx="19" formatCode="0">
                  <c:v>73.837500000000006</c:v>
                </c:pt>
                <c:pt idx="20" formatCode="0">
                  <c:v>69.95</c:v>
                </c:pt>
                <c:pt idx="21" formatCode="0">
                  <c:v>73.44</c:v>
                </c:pt>
                <c:pt idx="22" formatCode="0">
                  <c:v>67.890000000000015</c:v>
                </c:pt>
                <c:pt idx="23" formatCode="0">
                  <c:v>72.400000000000006</c:v>
                </c:pt>
                <c:pt idx="24" formatCode="0">
                  <c:v>66.5</c:v>
                </c:pt>
                <c:pt idx="25" formatCode="0">
                  <c:v>67.097499999999997</c:v>
                </c:pt>
                <c:pt idx="26" formatCode="0">
                  <c:v>69.23</c:v>
                </c:pt>
                <c:pt idx="27" formatCode="0">
                  <c:v>63.349999999999994</c:v>
                </c:pt>
                <c:pt idx="28" formatCode="0">
                  <c:v>72.545000000000002</c:v>
                </c:pt>
              </c:numCache>
            </c:numRef>
          </c:val>
        </c:ser>
        <c:dLbls>
          <c:showLegendKey val="0"/>
          <c:showVal val="0"/>
          <c:showCatName val="0"/>
          <c:showSerName val="0"/>
          <c:showPercent val="0"/>
          <c:showBubbleSize val="0"/>
        </c:dLbls>
        <c:gapWidth val="0"/>
        <c:overlap val="52"/>
        <c:axId val="147805696"/>
        <c:axId val="147807232"/>
      </c:barChart>
      <c:catAx>
        <c:axId val="147805696"/>
        <c:scaling>
          <c:orientation val="minMax"/>
        </c:scaling>
        <c:delete val="0"/>
        <c:axPos val="b"/>
        <c:majorTickMark val="out"/>
        <c:minorTickMark val="none"/>
        <c:tickLblPos val="nextTo"/>
        <c:crossAx val="147807232"/>
        <c:crosses val="autoZero"/>
        <c:auto val="1"/>
        <c:lblAlgn val="ctr"/>
        <c:lblOffset val="100"/>
        <c:noMultiLvlLbl val="0"/>
      </c:catAx>
      <c:valAx>
        <c:axId val="147807232"/>
        <c:scaling>
          <c:orientation val="minMax"/>
        </c:scaling>
        <c:delete val="0"/>
        <c:axPos val="l"/>
        <c:majorGridlines/>
        <c:numFmt formatCode="0" sourceLinked="1"/>
        <c:majorTickMark val="out"/>
        <c:minorTickMark val="none"/>
        <c:tickLblPos val="nextTo"/>
        <c:crossAx val="147805696"/>
        <c:crosses val="autoZero"/>
        <c:crossBetween val="between"/>
      </c:valAx>
    </c:plotArea>
    <c:legend>
      <c:legendPos val="r"/>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1985-90</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expectancy'!$I$45:$I$73</c:f>
              <c:numCache>
                <c:formatCode>0</c:formatCode>
                <c:ptCount val="29"/>
                <c:pt idx="0">
                  <c:v>60.237500000000011</c:v>
                </c:pt>
                <c:pt idx="1">
                  <c:v>53.5</c:v>
                </c:pt>
                <c:pt idx="2">
                  <c:v>69.2</c:v>
                </c:pt>
                <c:pt idx="3">
                  <c:v>70.400000000000006</c:v>
                </c:pt>
                <c:pt idx="4">
                  <c:v>72.150000000000006</c:v>
                </c:pt>
                <c:pt idx="5">
                  <c:v>63.050000000000004</c:v>
                </c:pt>
                <c:pt idx="6">
                  <c:v>70.77</c:v>
                </c:pt>
                <c:pt idx="7">
                  <c:v>69.018571428571434</c:v>
                </c:pt>
                <c:pt idx="8">
                  <c:v>68.8</c:v>
                </c:pt>
                <c:pt idx="9">
                  <c:v>70.685714285714283</c:v>
                </c:pt>
                <c:pt idx="10">
                  <c:v>69.450000000000017</c:v>
                </c:pt>
                <c:pt idx="11">
                  <c:v>65.930000000000007</c:v>
                </c:pt>
                <c:pt idx="12">
                  <c:v>71.400000000000006</c:v>
                </c:pt>
                <c:pt idx="13">
                  <c:v>70.650000000000006</c:v>
                </c:pt>
                <c:pt idx="14">
                  <c:v>74.400000000000006</c:v>
                </c:pt>
                <c:pt idx="15">
                  <c:v>76.125</c:v>
                </c:pt>
                <c:pt idx="16">
                  <c:v>74.763000000000005</c:v>
                </c:pt>
                <c:pt idx="17">
                  <c:v>73.650000000000006</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expectancy'!$S$45:$S$73</c:f>
              <c:numCache>
                <c:formatCode>General</c:formatCode>
                <c:ptCount val="29"/>
                <c:pt idx="18" formatCode="0">
                  <c:v>76.900000000000006</c:v>
                </c:pt>
                <c:pt idx="19" formatCode="0">
                  <c:v>74.814999999999998</c:v>
                </c:pt>
                <c:pt idx="20" formatCode="0">
                  <c:v>71.95</c:v>
                </c:pt>
                <c:pt idx="21" formatCode="0">
                  <c:v>74.5</c:v>
                </c:pt>
                <c:pt idx="22" formatCode="0">
                  <c:v>69.449999999999989</c:v>
                </c:pt>
                <c:pt idx="23" formatCode="0">
                  <c:v>73.599999999999994</c:v>
                </c:pt>
                <c:pt idx="24" formatCode="0">
                  <c:v>68.449999999999989</c:v>
                </c:pt>
                <c:pt idx="25" formatCode="0">
                  <c:v>69.064999999999998</c:v>
                </c:pt>
                <c:pt idx="26" formatCode="0">
                  <c:v>70.320000000000007</c:v>
                </c:pt>
                <c:pt idx="28" formatCode="0">
                  <c:v>73.482500000000002</c:v>
                </c:pt>
              </c:numCache>
            </c:numRef>
          </c:val>
        </c:ser>
        <c:dLbls>
          <c:showLegendKey val="0"/>
          <c:showVal val="0"/>
          <c:showCatName val="0"/>
          <c:showSerName val="0"/>
          <c:showPercent val="0"/>
          <c:showBubbleSize val="0"/>
        </c:dLbls>
        <c:gapWidth val="0"/>
        <c:overlap val="52"/>
        <c:axId val="149627264"/>
        <c:axId val="149628800"/>
      </c:barChart>
      <c:catAx>
        <c:axId val="149627264"/>
        <c:scaling>
          <c:orientation val="minMax"/>
        </c:scaling>
        <c:delete val="0"/>
        <c:axPos val="b"/>
        <c:majorTickMark val="out"/>
        <c:minorTickMark val="none"/>
        <c:tickLblPos val="nextTo"/>
        <c:crossAx val="149628800"/>
        <c:crosses val="autoZero"/>
        <c:auto val="1"/>
        <c:lblAlgn val="ctr"/>
        <c:lblOffset val="100"/>
        <c:noMultiLvlLbl val="0"/>
      </c:catAx>
      <c:valAx>
        <c:axId val="149628800"/>
        <c:scaling>
          <c:orientation val="minMax"/>
        </c:scaling>
        <c:delete val="0"/>
        <c:axPos val="l"/>
        <c:majorGridlines/>
        <c:numFmt formatCode="0" sourceLinked="1"/>
        <c:majorTickMark val="out"/>
        <c:minorTickMark val="none"/>
        <c:tickLblPos val="nextTo"/>
        <c:crossAx val="149627264"/>
        <c:crosses val="autoZero"/>
        <c:crossBetween val="between"/>
      </c:valAx>
    </c:plotArea>
    <c:legend>
      <c:legendPos val="r"/>
      <c:overlay val="0"/>
    </c:legend>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1990-95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expectancy'!$J$45:$J$73</c:f>
              <c:numCache>
                <c:formatCode>0</c:formatCode>
                <c:ptCount val="29"/>
                <c:pt idx="0">
                  <c:v>60.618750000000013</c:v>
                </c:pt>
                <c:pt idx="1">
                  <c:v>55.5</c:v>
                </c:pt>
                <c:pt idx="2">
                  <c:v>70.550000000000011</c:v>
                </c:pt>
                <c:pt idx="3">
                  <c:v>71.599999999999994</c:v>
                </c:pt>
                <c:pt idx="4">
                  <c:v>70.795000000000002</c:v>
                </c:pt>
                <c:pt idx="5">
                  <c:v>65.400000000000006</c:v>
                </c:pt>
                <c:pt idx="6">
                  <c:v>71.884999999999991</c:v>
                </c:pt>
                <c:pt idx="7">
                  <c:v>71.009285714285724</c:v>
                </c:pt>
                <c:pt idx="8">
                  <c:v>70.349999999999994</c:v>
                </c:pt>
                <c:pt idx="9">
                  <c:v>72.342857142857142</c:v>
                </c:pt>
                <c:pt idx="10">
                  <c:v>71.725000000000023</c:v>
                </c:pt>
                <c:pt idx="11">
                  <c:v>68.661666666666662</c:v>
                </c:pt>
                <c:pt idx="12">
                  <c:v>73.2</c:v>
                </c:pt>
                <c:pt idx="13">
                  <c:v>72.650000000000006</c:v>
                </c:pt>
                <c:pt idx="14">
                  <c:v>75.400000000000006</c:v>
                </c:pt>
                <c:pt idx="15">
                  <c:v>77.1875</c:v>
                </c:pt>
                <c:pt idx="16">
                  <c:v>76.545000000000002</c:v>
                </c:pt>
                <c:pt idx="17">
                  <c:v>75.998333333333321</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expectancy'!$T$45:$T$73</c:f>
              <c:numCache>
                <c:formatCode>General</c:formatCode>
                <c:ptCount val="29"/>
                <c:pt idx="18" formatCode="0">
                  <c:v>75.900000000000006</c:v>
                </c:pt>
                <c:pt idx="19" formatCode="0">
                  <c:v>74.05</c:v>
                </c:pt>
                <c:pt idx="20" formatCode="0">
                  <c:v>74.099999999999994</c:v>
                </c:pt>
                <c:pt idx="21" formatCode="0">
                  <c:v>75.45</c:v>
                </c:pt>
                <c:pt idx="22" formatCode="0">
                  <c:v>71.050000000000011</c:v>
                </c:pt>
                <c:pt idx="23" formatCode="0">
                  <c:v>74.099999999999994</c:v>
                </c:pt>
                <c:pt idx="24" formatCode="0">
                  <c:v>71.05</c:v>
                </c:pt>
                <c:pt idx="25" formatCode="0">
                  <c:v>71.032499999999999</c:v>
                </c:pt>
                <c:pt idx="26" formatCode="0">
                  <c:v>71.410000000000011</c:v>
                </c:pt>
                <c:pt idx="27" formatCode="0">
                  <c:v>65.575000000000003</c:v>
                </c:pt>
                <c:pt idx="28" formatCode="0">
                  <c:v>74.42</c:v>
                </c:pt>
              </c:numCache>
            </c:numRef>
          </c:val>
        </c:ser>
        <c:dLbls>
          <c:showLegendKey val="0"/>
          <c:showVal val="0"/>
          <c:showCatName val="0"/>
          <c:showSerName val="0"/>
          <c:showPercent val="0"/>
          <c:showBubbleSize val="0"/>
        </c:dLbls>
        <c:gapWidth val="0"/>
        <c:overlap val="52"/>
        <c:axId val="149658624"/>
        <c:axId val="149664512"/>
      </c:barChart>
      <c:catAx>
        <c:axId val="149658624"/>
        <c:scaling>
          <c:orientation val="minMax"/>
        </c:scaling>
        <c:delete val="0"/>
        <c:axPos val="b"/>
        <c:majorTickMark val="out"/>
        <c:minorTickMark val="none"/>
        <c:tickLblPos val="nextTo"/>
        <c:crossAx val="149664512"/>
        <c:crosses val="autoZero"/>
        <c:auto val="1"/>
        <c:lblAlgn val="ctr"/>
        <c:lblOffset val="100"/>
        <c:noMultiLvlLbl val="0"/>
      </c:catAx>
      <c:valAx>
        <c:axId val="149664512"/>
        <c:scaling>
          <c:orientation val="minMax"/>
        </c:scaling>
        <c:delete val="0"/>
        <c:axPos val="l"/>
        <c:majorGridlines/>
        <c:numFmt formatCode="0" sourceLinked="1"/>
        <c:majorTickMark val="out"/>
        <c:minorTickMark val="none"/>
        <c:tickLblPos val="nextTo"/>
        <c:crossAx val="149658624"/>
        <c:crosses val="autoZero"/>
        <c:crossBetween val="between"/>
      </c:valAx>
    </c:plotArea>
    <c:legend>
      <c:legendPos val="r"/>
      <c:overlay val="0"/>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Life expectancy at birth 2010-15</a:t>
            </a:r>
          </a:p>
        </c:rich>
      </c:tx>
      <c:overlay val="0"/>
    </c:title>
    <c:autoTitleDeleted val="0"/>
    <c:plotArea>
      <c:layout/>
      <c:barChart>
        <c:barDir val="col"/>
        <c:grouping val="clustered"/>
        <c:varyColors val="0"/>
        <c:ser>
          <c:idx val="0"/>
          <c:order val="0"/>
          <c:tx>
            <c:v>Sovereigns</c:v>
          </c:tx>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expectancy'!$K$45:$K$73</c:f>
              <c:numCache>
                <c:formatCode>0</c:formatCode>
                <c:ptCount val="29"/>
                <c:pt idx="0">
                  <c:v>61</c:v>
                </c:pt>
                <c:pt idx="1">
                  <c:v>61.5</c:v>
                </c:pt>
                <c:pt idx="2">
                  <c:v>68.5</c:v>
                </c:pt>
                <c:pt idx="3">
                  <c:v>69.5</c:v>
                </c:pt>
                <c:pt idx="4">
                  <c:v>70.5</c:v>
                </c:pt>
                <c:pt idx="5">
                  <c:v>72</c:v>
                </c:pt>
                <c:pt idx="6">
                  <c:v>73</c:v>
                </c:pt>
                <c:pt idx="7">
                  <c:v>73</c:v>
                </c:pt>
                <c:pt idx="8">
                  <c:v>73.5</c:v>
                </c:pt>
                <c:pt idx="9">
                  <c:v>74</c:v>
                </c:pt>
                <c:pt idx="10">
                  <c:v>74</c:v>
                </c:pt>
                <c:pt idx="11">
                  <c:v>74</c:v>
                </c:pt>
                <c:pt idx="12">
                  <c:v>75</c:v>
                </c:pt>
                <c:pt idx="13">
                  <c:v>76</c:v>
                </c:pt>
                <c:pt idx="14">
                  <c:v>77</c:v>
                </c:pt>
                <c:pt idx="15">
                  <c:v>80</c:v>
                </c:pt>
                <c:pt idx="16">
                  <c:v>80</c:v>
                </c:pt>
                <c:pt idx="17">
                  <c:v>81.5</c:v>
                </c:pt>
              </c:numCache>
            </c:numRef>
          </c:val>
        </c:ser>
        <c:ser>
          <c:idx val="10"/>
          <c:order val="1"/>
          <c:tx>
            <c:v>SNIJs</c:v>
          </c:tx>
          <c:spPr>
            <a:solidFill>
              <a:srgbClr val="C00000"/>
            </a:solidFill>
          </c:spPr>
          <c:invertIfNegative val="0"/>
          <c:cat>
            <c:strRef>
              <c:f>'Historical life expectancy'!$A$45:$A$73</c:f>
              <c:strCache>
                <c:ptCount val="29"/>
                <c:pt idx="0">
                  <c:v>Kiribati</c:v>
                </c:pt>
                <c:pt idx="1">
                  <c:v>Comoros</c:v>
                </c:pt>
                <c:pt idx="2">
                  <c:v>Solomon Islands</c:v>
                </c:pt>
                <c:pt idx="3">
                  <c:v>Fiji</c:v>
                </c:pt>
                <c:pt idx="4">
                  <c:v>Trinidad &amp; Tobago</c:v>
                </c:pt>
                <c:pt idx="5">
                  <c:v>Vanuatu</c:v>
                </c:pt>
                <c:pt idx="6">
                  <c:v>Seychelles</c:v>
                </c:pt>
                <c:pt idx="7">
                  <c:v>St Vincent &amp; Grenadines</c:v>
                </c:pt>
                <c:pt idx="8">
                  <c:v>Mauritius</c:v>
                </c:pt>
                <c:pt idx="9">
                  <c:v>Antigua and Barbuda</c:v>
                </c:pt>
                <c:pt idx="10">
                  <c:v>Dominica</c:v>
                </c:pt>
                <c:pt idx="11">
                  <c:v>St Kitts &amp; Nevis</c:v>
                </c:pt>
                <c:pt idx="12">
                  <c:v>Saint Lucia</c:v>
                </c:pt>
                <c:pt idx="13">
                  <c:v>Bahamas</c:v>
                </c:pt>
                <c:pt idx="14">
                  <c:v>Barbados</c:v>
                </c:pt>
                <c:pt idx="15">
                  <c:v>Cyprus</c:v>
                </c:pt>
                <c:pt idx="16">
                  <c:v>Malta</c:v>
                </c:pt>
                <c:pt idx="17">
                  <c:v>Singapore</c:v>
                </c:pt>
                <c:pt idx="18">
                  <c:v>Hawaii</c:v>
                </c:pt>
                <c:pt idx="19">
                  <c:v>Puerto Rico</c:v>
                </c:pt>
                <c:pt idx="20">
                  <c:v>Reunion</c:v>
                </c:pt>
                <c:pt idx="21">
                  <c:v>Netherlands Antilles</c:v>
                </c:pt>
                <c:pt idx="22">
                  <c:v>New Caledonia</c:v>
                </c:pt>
                <c:pt idx="23">
                  <c:v>Guam</c:v>
                </c:pt>
                <c:pt idx="24">
                  <c:v>French Polynesia</c:v>
                </c:pt>
                <c:pt idx="25">
                  <c:v>Cook Islands</c:v>
                </c:pt>
                <c:pt idx="26">
                  <c:v>American Samoa</c:v>
                </c:pt>
                <c:pt idx="27">
                  <c:v>Greenland</c:v>
                </c:pt>
                <c:pt idx="28">
                  <c:v>Bermuda</c:v>
                </c:pt>
              </c:strCache>
            </c:strRef>
          </c:cat>
          <c:val>
            <c:numRef>
              <c:f>'Historical life expectancy'!$U$45:$U$73</c:f>
              <c:numCache>
                <c:formatCode>General</c:formatCode>
                <c:ptCount val="29"/>
                <c:pt idx="18" formatCode="0">
                  <c:v>80</c:v>
                </c:pt>
                <c:pt idx="19" formatCode="0">
                  <c:v>79</c:v>
                </c:pt>
                <c:pt idx="20" formatCode="0">
                  <c:v>78</c:v>
                </c:pt>
                <c:pt idx="21" formatCode="0">
                  <c:v>77</c:v>
                </c:pt>
                <c:pt idx="22" formatCode="0">
                  <c:v>77</c:v>
                </c:pt>
                <c:pt idx="23" formatCode="0">
                  <c:v>76.5</c:v>
                </c:pt>
                <c:pt idx="24" formatCode="0">
                  <c:v>75.5</c:v>
                </c:pt>
                <c:pt idx="25" formatCode="0">
                  <c:v>73</c:v>
                </c:pt>
                <c:pt idx="26" formatCode="0">
                  <c:v>72.5</c:v>
                </c:pt>
                <c:pt idx="27" formatCode="0">
                  <c:v>69.5</c:v>
                </c:pt>
              </c:numCache>
            </c:numRef>
          </c:val>
        </c:ser>
        <c:dLbls>
          <c:showLegendKey val="0"/>
          <c:showVal val="0"/>
          <c:showCatName val="0"/>
          <c:showSerName val="0"/>
          <c:showPercent val="0"/>
          <c:showBubbleSize val="0"/>
        </c:dLbls>
        <c:gapWidth val="0"/>
        <c:overlap val="52"/>
        <c:axId val="147859328"/>
        <c:axId val="147860864"/>
      </c:barChart>
      <c:catAx>
        <c:axId val="147859328"/>
        <c:scaling>
          <c:orientation val="minMax"/>
        </c:scaling>
        <c:delete val="0"/>
        <c:axPos val="b"/>
        <c:majorTickMark val="out"/>
        <c:minorTickMark val="none"/>
        <c:tickLblPos val="nextTo"/>
        <c:crossAx val="147860864"/>
        <c:crosses val="autoZero"/>
        <c:auto val="1"/>
        <c:lblAlgn val="ctr"/>
        <c:lblOffset val="100"/>
        <c:noMultiLvlLbl val="0"/>
      </c:catAx>
      <c:valAx>
        <c:axId val="147860864"/>
        <c:scaling>
          <c:orientation val="minMax"/>
        </c:scaling>
        <c:delete val="0"/>
        <c:axPos val="l"/>
        <c:majorGridlines/>
        <c:numFmt formatCode="0" sourceLinked="1"/>
        <c:majorTickMark val="out"/>
        <c:minorTickMark val="none"/>
        <c:tickLblPos val="nextTo"/>
        <c:crossAx val="147859328"/>
        <c:crosses val="autoZero"/>
        <c:crossBetween val="between"/>
      </c:valAx>
    </c:plotArea>
    <c:legend>
      <c:legendPos val="r"/>
      <c:overlay val="0"/>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Island territories listed by the UN in 1963, arrayed by size and political status as at 2011</a:t>
            </a:r>
          </a:p>
        </c:rich>
      </c:tx>
      <c:layout>
        <c:manualLayout>
          <c:xMode val="edge"/>
          <c:yMode val="edge"/>
          <c:x val="0.12402270884022708"/>
          <c:y val="0"/>
        </c:manualLayout>
      </c:layout>
      <c:overlay val="0"/>
    </c:title>
    <c:autoTitleDeleted val="0"/>
    <c:plotArea>
      <c:layout/>
      <c:barChart>
        <c:barDir val="col"/>
        <c:grouping val="clustered"/>
        <c:varyColors val="0"/>
        <c:ser>
          <c:idx val="0"/>
          <c:order val="0"/>
          <c:tx>
            <c:strRef>
              <c:f>'Independence and size 1963'!$B$2</c:f>
              <c:strCache>
                <c:ptCount val="1"/>
                <c:pt idx="0">
                  <c:v>Sovereigns</c:v>
                </c:pt>
              </c:strCache>
            </c:strRef>
          </c:tx>
          <c:invertIfNegative val="0"/>
          <c:cat>
            <c:strRef>
              <c:f>'Independence and size 1963'!$A$3:$A$42</c:f>
              <c:strCache>
                <c:ptCount val="40"/>
                <c:pt idx="0">
                  <c:v>Nauru</c:v>
                </c:pt>
                <c:pt idx="1">
                  <c:v>Ellice Islands - Tuvalu</c:v>
                </c:pt>
                <c:pt idx="2">
                  <c:v>Palau</c:v>
                </c:pt>
                <c:pt idx="3">
                  <c:v>St Kitts-Nevis-Anguilla</c:v>
                </c:pt>
                <c:pt idx="4">
                  <c:v>Marshall Islands</c:v>
                </c:pt>
                <c:pt idx="5">
                  <c:v>Dominica</c:v>
                </c:pt>
                <c:pt idx="6">
                  <c:v>Antigua</c:v>
                </c:pt>
                <c:pt idx="7">
                  <c:v>Gilbert Islands - Kiribati</c:v>
                </c:pt>
                <c:pt idx="8">
                  <c:v>Seychelles</c:v>
                </c:pt>
                <c:pt idx="9">
                  <c:v>Grenada</c:v>
                </c:pt>
                <c:pt idx="10">
                  <c:v>St Vincent</c:v>
                </c:pt>
                <c:pt idx="11">
                  <c:v>Federation of Micronesia</c:v>
                </c:pt>
                <c:pt idx="12">
                  <c:v>Sao Tome e Principe</c:v>
                </c:pt>
                <c:pt idx="13">
                  <c:v>St Lucia</c:v>
                </c:pt>
                <c:pt idx="14">
                  <c:v>Vanuatu</c:v>
                </c:pt>
                <c:pt idx="15">
                  <c:v>Barbados</c:v>
                </c:pt>
                <c:pt idx="16">
                  <c:v>Bahamas</c:v>
                </c:pt>
                <c:pt idx="17">
                  <c:v>Malta</c:v>
                </c:pt>
                <c:pt idx="18">
                  <c:v>Cape Verde Islands</c:v>
                </c:pt>
                <c:pt idx="19">
                  <c:v>Solomon Islands</c:v>
                </c:pt>
                <c:pt idx="20">
                  <c:v>Fiji</c:v>
                </c:pt>
                <c:pt idx="21">
                  <c:v>Mauritius</c:v>
                </c:pt>
                <c:pt idx="22">
                  <c:v>Singapore</c:v>
                </c:pt>
                <c:pt idx="23">
                  <c:v>New Guinea</c:v>
                </c:pt>
                <c:pt idx="24">
                  <c:v>Hong Kong</c:v>
                </c:pt>
                <c:pt idx="25">
                  <c:v>Macau</c:v>
                </c:pt>
                <c:pt idx="26">
                  <c:v>Guam</c:v>
                </c:pt>
                <c:pt idx="27">
                  <c:v>US Virgin Islands</c:v>
                </c:pt>
                <c:pt idx="28">
                  <c:v>Northern Marianas Islands</c:v>
                </c:pt>
                <c:pt idx="29">
                  <c:v>Bermuda</c:v>
                </c:pt>
                <c:pt idx="30">
                  <c:v>American Samoa</c:v>
                </c:pt>
                <c:pt idx="31">
                  <c:v>Cayman Islands</c:v>
                </c:pt>
                <c:pt idx="32">
                  <c:v>Turks and Caicos Islands</c:v>
                </c:pt>
                <c:pt idx="33">
                  <c:v>British Virgin Islands</c:v>
                </c:pt>
                <c:pt idx="34">
                  <c:v>Cook Islands</c:v>
                </c:pt>
                <c:pt idx="35">
                  <c:v>St Helena</c:v>
                </c:pt>
                <c:pt idx="36">
                  <c:v>Montserrat</c:v>
                </c:pt>
                <c:pt idx="37">
                  <c:v>Falkland Islands</c:v>
                </c:pt>
                <c:pt idx="38">
                  <c:v>Niue</c:v>
                </c:pt>
                <c:pt idx="39">
                  <c:v>Tokelau</c:v>
                </c:pt>
              </c:strCache>
            </c:strRef>
          </c:cat>
          <c:val>
            <c:numRef>
              <c:f>'Independence and size 1963'!$B$3:$B$26</c:f>
              <c:numCache>
                <c:formatCode>#,##0</c:formatCode>
                <c:ptCount val="24"/>
                <c:pt idx="0">
                  <c:v>5000</c:v>
                </c:pt>
                <c:pt idx="1">
                  <c:v>10000</c:v>
                </c:pt>
                <c:pt idx="2">
                  <c:v>22000</c:v>
                </c:pt>
                <c:pt idx="3">
                  <c:v>46000</c:v>
                </c:pt>
                <c:pt idx="4">
                  <c:v>52000</c:v>
                </c:pt>
                <c:pt idx="5">
                  <c:v>71000</c:v>
                </c:pt>
                <c:pt idx="6">
                  <c:v>83000</c:v>
                </c:pt>
                <c:pt idx="7">
                  <c:v>83000</c:v>
                </c:pt>
                <c:pt idx="8">
                  <c:v>85000</c:v>
                </c:pt>
                <c:pt idx="9">
                  <c:v>101000</c:v>
                </c:pt>
                <c:pt idx="10">
                  <c:v>104000</c:v>
                </c:pt>
                <c:pt idx="11">
                  <c:v>120000</c:v>
                </c:pt>
                <c:pt idx="12">
                  <c:v>152000</c:v>
                </c:pt>
                <c:pt idx="13">
                  <c:v>167000</c:v>
                </c:pt>
                <c:pt idx="14">
                  <c:v>221000</c:v>
                </c:pt>
                <c:pt idx="15">
                  <c:v>274000</c:v>
                </c:pt>
                <c:pt idx="16">
                  <c:v>330000</c:v>
                </c:pt>
                <c:pt idx="17">
                  <c:v>406000</c:v>
                </c:pt>
                <c:pt idx="18">
                  <c:v>483000</c:v>
                </c:pt>
                <c:pt idx="19">
                  <c:v>483000</c:v>
                </c:pt>
                <c:pt idx="20">
                  <c:v>830000</c:v>
                </c:pt>
                <c:pt idx="21">
                  <c:v>1253000</c:v>
                </c:pt>
                <c:pt idx="22">
                  <c:v>4484000</c:v>
                </c:pt>
                <c:pt idx="23">
                  <c:v>5462000</c:v>
                </c:pt>
              </c:numCache>
            </c:numRef>
          </c:val>
        </c:ser>
        <c:ser>
          <c:idx val="1"/>
          <c:order val="1"/>
          <c:tx>
            <c:strRef>
              <c:f>'Independence and size 1963'!$C$2</c:f>
              <c:strCache>
                <c:ptCount val="1"/>
                <c:pt idx="0">
                  <c:v>SNIJs</c:v>
                </c:pt>
              </c:strCache>
            </c:strRef>
          </c:tx>
          <c:invertIfNegative val="0"/>
          <c:cat>
            <c:strRef>
              <c:f>'Independence and size 1963'!$A$3:$A$42</c:f>
              <c:strCache>
                <c:ptCount val="40"/>
                <c:pt idx="0">
                  <c:v>Nauru</c:v>
                </c:pt>
                <c:pt idx="1">
                  <c:v>Ellice Islands - Tuvalu</c:v>
                </c:pt>
                <c:pt idx="2">
                  <c:v>Palau</c:v>
                </c:pt>
                <c:pt idx="3">
                  <c:v>St Kitts-Nevis-Anguilla</c:v>
                </c:pt>
                <c:pt idx="4">
                  <c:v>Marshall Islands</c:v>
                </c:pt>
                <c:pt idx="5">
                  <c:v>Dominica</c:v>
                </c:pt>
                <c:pt idx="6">
                  <c:v>Antigua</c:v>
                </c:pt>
                <c:pt idx="7">
                  <c:v>Gilbert Islands - Kiribati</c:v>
                </c:pt>
                <c:pt idx="8">
                  <c:v>Seychelles</c:v>
                </c:pt>
                <c:pt idx="9">
                  <c:v>Grenada</c:v>
                </c:pt>
                <c:pt idx="10">
                  <c:v>St Vincent</c:v>
                </c:pt>
                <c:pt idx="11">
                  <c:v>Federation of Micronesia</c:v>
                </c:pt>
                <c:pt idx="12">
                  <c:v>Sao Tome e Principe</c:v>
                </c:pt>
                <c:pt idx="13">
                  <c:v>St Lucia</c:v>
                </c:pt>
                <c:pt idx="14">
                  <c:v>Vanuatu</c:v>
                </c:pt>
                <c:pt idx="15">
                  <c:v>Barbados</c:v>
                </c:pt>
                <c:pt idx="16">
                  <c:v>Bahamas</c:v>
                </c:pt>
                <c:pt idx="17">
                  <c:v>Malta</c:v>
                </c:pt>
                <c:pt idx="18">
                  <c:v>Cape Verde Islands</c:v>
                </c:pt>
                <c:pt idx="19">
                  <c:v>Solomon Islands</c:v>
                </c:pt>
                <c:pt idx="20">
                  <c:v>Fiji</c:v>
                </c:pt>
                <c:pt idx="21">
                  <c:v>Mauritius</c:v>
                </c:pt>
                <c:pt idx="22">
                  <c:v>Singapore</c:v>
                </c:pt>
                <c:pt idx="23">
                  <c:v>New Guinea</c:v>
                </c:pt>
                <c:pt idx="24">
                  <c:v>Hong Kong</c:v>
                </c:pt>
                <c:pt idx="25">
                  <c:v>Macau</c:v>
                </c:pt>
                <c:pt idx="26">
                  <c:v>Guam</c:v>
                </c:pt>
                <c:pt idx="27">
                  <c:v>US Virgin Islands</c:v>
                </c:pt>
                <c:pt idx="28">
                  <c:v>Northern Marianas Islands</c:v>
                </c:pt>
                <c:pt idx="29">
                  <c:v>Bermuda</c:v>
                </c:pt>
                <c:pt idx="30">
                  <c:v>American Samoa</c:v>
                </c:pt>
                <c:pt idx="31">
                  <c:v>Cayman Islands</c:v>
                </c:pt>
                <c:pt idx="32">
                  <c:v>Turks and Caicos Islands</c:v>
                </c:pt>
                <c:pt idx="33">
                  <c:v>British Virgin Islands</c:v>
                </c:pt>
                <c:pt idx="34">
                  <c:v>Cook Islands</c:v>
                </c:pt>
                <c:pt idx="35">
                  <c:v>St Helena</c:v>
                </c:pt>
                <c:pt idx="36">
                  <c:v>Montserrat</c:v>
                </c:pt>
                <c:pt idx="37">
                  <c:v>Falkland Islands</c:v>
                </c:pt>
                <c:pt idx="38">
                  <c:v>Niue</c:v>
                </c:pt>
                <c:pt idx="39">
                  <c:v>Tokelau</c:v>
                </c:pt>
              </c:strCache>
            </c:strRef>
          </c:cat>
          <c:val>
            <c:numRef>
              <c:f>'Independence and size 1963'!$C$3:$C$43</c:f>
              <c:numCache>
                <c:formatCode>General</c:formatCode>
                <c:ptCount val="41"/>
                <c:pt idx="24" formatCode="#,##0">
                  <c:v>6857000</c:v>
                </c:pt>
                <c:pt idx="25" formatCode="#,##0">
                  <c:v>499000</c:v>
                </c:pt>
                <c:pt idx="26" formatCode="#,##0">
                  <c:v>171000</c:v>
                </c:pt>
                <c:pt idx="27" formatCode="#,##0">
                  <c:v>109000</c:v>
                </c:pt>
                <c:pt idx="28" formatCode="#,##0">
                  <c:v>82000</c:v>
                </c:pt>
                <c:pt idx="29" formatCode="#,##0">
                  <c:v>64000</c:v>
                </c:pt>
                <c:pt idx="30" formatCode="#,##0">
                  <c:v>57900</c:v>
                </c:pt>
                <c:pt idx="31" formatCode="#,##0">
                  <c:v>52000</c:v>
                </c:pt>
                <c:pt idx="32" formatCode="#,##0">
                  <c:v>33000</c:v>
                </c:pt>
                <c:pt idx="33" formatCode="#,##0">
                  <c:v>22000</c:v>
                </c:pt>
                <c:pt idx="34" formatCode="#,##0">
                  <c:v>21000</c:v>
                </c:pt>
                <c:pt idx="35" formatCode="#,##0">
                  <c:v>7400</c:v>
                </c:pt>
                <c:pt idx="36" formatCode="#,##0">
                  <c:v>5000</c:v>
                </c:pt>
                <c:pt idx="37" formatCode="#,##0">
                  <c:v>3000</c:v>
                </c:pt>
                <c:pt idx="38" formatCode="#,##0">
                  <c:v>2000</c:v>
                </c:pt>
                <c:pt idx="39" formatCode="#,##0">
                  <c:v>1400</c:v>
                </c:pt>
                <c:pt idx="40" formatCode="#,##0">
                  <c:v>620</c:v>
                </c:pt>
              </c:numCache>
            </c:numRef>
          </c:val>
        </c:ser>
        <c:dLbls>
          <c:showLegendKey val="0"/>
          <c:showVal val="0"/>
          <c:showCatName val="0"/>
          <c:showSerName val="0"/>
          <c:showPercent val="0"/>
          <c:showBubbleSize val="0"/>
        </c:dLbls>
        <c:gapWidth val="28"/>
        <c:overlap val="60"/>
        <c:axId val="147886848"/>
        <c:axId val="147888384"/>
      </c:barChart>
      <c:catAx>
        <c:axId val="147886848"/>
        <c:scaling>
          <c:orientation val="minMax"/>
        </c:scaling>
        <c:delete val="0"/>
        <c:axPos val="b"/>
        <c:majorTickMark val="out"/>
        <c:minorTickMark val="none"/>
        <c:tickLblPos val="nextTo"/>
        <c:txPr>
          <a:bodyPr rot="-5400000" vert="horz"/>
          <a:lstStyle/>
          <a:p>
            <a:pPr>
              <a:defRPr/>
            </a:pPr>
            <a:endParaRPr lang="en-US"/>
          </a:p>
        </c:txPr>
        <c:crossAx val="147888384"/>
        <c:crosses val="autoZero"/>
        <c:auto val="1"/>
        <c:lblAlgn val="ctr"/>
        <c:lblOffset val="100"/>
        <c:tickLblSkip val="1"/>
        <c:noMultiLvlLbl val="0"/>
      </c:catAx>
      <c:valAx>
        <c:axId val="147888384"/>
        <c:scaling>
          <c:orientation val="minMax"/>
          <c:max val="7000000"/>
        </c:scaling>
        <c:delete val="0"/>
        <c:axPos val="l"/>
        <c:majorGridlines/>
        <c:title>
          <c:tx>
            <c:rich>
              <a:bodyPr rot="-5400000" vert="horz"/>
              <a:lstStyle/>
              <a:p>
                <a:pPr>
                  <a:defRPr sz="1400"/>
                </a:pPr>
                <a:r>
                  <a:rPr lang="en-US" sz="1400"/>
                  <a:t>Population</a:t>
                </a:r>
              </a:p>
            </c:rich>
          </c:tx>
          <c:overlay val="0"/>
        </c:title>
        <c:numFmt formatCode="#,##0" sourceLinked="1"/>
        <c:majorTickMark val="out"/>
        <c:minorTickMark val="none"/>
        <c:tickLblPos val="nextTo"/>
        <c:crossAx val="147886848"/>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Island territories listed by the UN in 1963, arrayed by size and political status as at 2011, excluding ingapore, HongKong and PNG</a:t>
            </a:r>
          </a:p>
        </c:rich>
      </c:tx>
      <c:layout>
        <c:manualLayout>
          <c:xMode val="edge"/>
          <c:yMode val="edge"/>
          <c:x val="0.12402270884022708"/>
          <c:y val="0"/>
        </c:manualLayout>
      </c:layout>
      <c:overlay val="0"/>
    </c:title>
    <c:autoTitleDeleted val="0"/>
    <c:plotArea>
      <c:layout/>
      <c:barChart>
        <c:barDir val="col"/>
        <c:grouping val="clustered"/>
        <c:varyColors val="0"/>
        <c:ser>
          <c:idx val="2"/>
          <c:order val="0"/>
          <c:tx>
            <c:strRef>
              <c:f>'Independence and size 1963'!$B$48</c:f>
              <c:strCache>
                <c:ptCount val="1"/>
                <c:pt idx="0">
                  <c:v>Sovereigns</c:v>
                </c:pt>
              </c:strCache>
            </c:strRef>
          </c:tx>
          <c:spPr>
            <a:solidFill>
              <a:srgbClr val="0070C0"/>
            </a:solidFill>
            <a:ln>
              <a:solidFill>
                <a:schemeClr val="tx2">
                  <a:lumMod val="60000"/>
                  <a:lumOff val="40000"/>
                </a:schemeClr>
              </a:solidFill>
            </a:ln>
          </c:spPr>
          <c:invertIfNegative val="0"/>
          <c:cat>
            <c:strRef>
              <c:f>'Independence and size 1963'!$A$49:$A$83</c:f>
              <c:strCache>
                <c:ptCount val="35"/>
                <c:pt idx="0">
                  <c:v>Nauru</c:v>
                </c:pt>
                <c:pt idx="1">
                  <c:v>Ellice Islands - Tuvalu</c:v>
                </c:pt>
                <c:pt idx="2">
                  <c:v>Palau</c:v>
                </c:pt>
                <c:pt idx="3">
                  <c:v>St Kitts-Nevis-Anguilla</c:v>
                </c:pt>
                <c:pt idx="4">
                  <c:v>Marshall Islands</c:v>
                </c:pt>
                <c:pt idx="5">
                  <c:v>Dominica</c:v>
                </c:pt>
                <c:pt idx="6">
                  <c:v>Antigua</c:v>
                </c:pt>
                <c:pt idx="7">
                  <c:v>Gilbert Islands - Kiribati</c:v>
                </c:pt>
                <c:pt idx="8">
                  <c:v>Seychelles</c:v>
                </c:pt>
                <c:pt idx="9">
                  <c:v>Grenada</c:v>
                </c:pt>
                <c:pt idx="10">
                  <c:v>St Vincent</c:v>
                </c:pt>
                <c:pt idx="11">
                  <c:v>Federation of Micronesia</c:v>
                </c:pt>
                <c:pt idx="12">
                  <c:v>Sao Tome e Principe</c:v>
                </c:pt>
                <c:pt idx="13">
                  <c:v>St Lucia</c:v>
                </c:pt>
                <c:pt idx="14">
                  <c:v>Vanuatu</c:v>
                </c:pt>
                <c:pt idx="15">
                  <c:v>Barbados</c:v>
                </c:pt>
                <c:pt idx="16">
                  <c:v>Bahamas</c:v>
                </c:pt>
                <c:pt idx="17">
                  <c:v>Malta</c:v>
                </c:pt>
                <c:pt idx="18">
                  <c:v>Cape Verde Islands</c:v>
                </c:pt>
                <c:pt idx="19">
                  <c:v>Solomon Islands</c:v>
                </c:pt>
                <c:pt idx="20">
                  <c:v>Fiji</c:v>
                </c:pt>
                <c:pt idx="21">
                  <c:v>Mauritius</c:v>
                </c:pt>
                <c:pt idx="22">
                  <c:v>Macau</c:v>
                </c:pt>
                <c:pt idx="23">
                  <c:v>Guam</c:v>
                </c:pt>
                <c:pt idx="24">
                  <c:v>US Virgin Islands</c:v>
                </c:pt>
                <c:pt idx="25">
                  <c:v>Northern Marianas Islands</c:v>
                </c:pt>
                <c:pt idx="26">
                  <c:v>Bermuda</c:v>
                </c:pt>
                <c:pt idx="27">
                  <c:v>American Samoa</c:v>
                </c:pt>
                <c:pt idx="28">
                  <c:v>Cayman Islands</c:v>
                </c:pt>
                <c:pt idx="29">
                  <c:v>Turks and Caicos Islands</c:v>
                </c:pt>
                <c:pt idx="30">
                  <c:v>British Virgin Islands</c:v>
                </c:pt>
                <c:pt idx="31">
                  <c:v>Cook Islands</c:v>
                </c:pt>
                <c:pt idx="32">
                  <c:v>St Helena</c:v>
                </c:pt>
                <c:pt idx="33">
                  <c:v>Montserrat</c:v>
                </c:pt>
                <c:pt idx="34">
                  <c:v>Falkland Islands</c:v>
                </c:pt>
              </c:strCache>
            </c:strRef>
          </c:cat>
          <c:val>
            <c:numRef>
              <c:f>'Independence and size 1963'!$B$49:$B$83</c:f>
              <c:numCache>
                <c:formatCode>#,##0</c:formatCode>
                <c:ptCount val="35"/>
                <c:pt idx="0">
                  <c:v>5000</c:v>
                </c:pt>
                <c:pt idx="1">
                  <c:v>10000</c:v>
                </c:pt>
                <c:pt idx="2">
                  <c:v>22000</c:v>
                </c:pt>
                <c:pt idx="3">
                  <c:v>46000</c:v>
                </c:pt>
                <c:pt idx="4">
                  <c:v>52000</c:v>
                </c:pt>
                <c:pt idx="5">
                  <c:v>71000</c:v>
                </c:pt>
                <c:pt idx="6">
                  <c:v>83000</c:v>
                </c:pt>
                <c:pt idx="7">
                  <c:v>83000</c:v>
                </c:pt>
                <c:pt idx="8">
                  <c:v>85000</c:v>
                </c:pt>
                <c:pt idx="9">
                  <c:v>101000</c:v>
                </c:pt>
                <c:pt idx="10">
                  <c:v>104000</c:v>
                </c:pt>
                <c:pt idx="11">
                  <c:v>120000</c:v>
                </c:pt>
                <c:pt idx="12">
                  <c:v>152000</c:v>
                </c:pt>
                <c:pt idx="13">
                  <c:v>167000</c:v>
                </c:pt>
                <c:pt idx="14">
                  <c:v>221000</c:v>
                </c:pt>
                <c:pt idx="15">
                  <c:v>274000</c:v>
                </c:pt>
                <c:pt idx="16">
                  <c:v>330000</c:v>
                </c:pt>
                <c:pt idx="17">
                  <c:v>406000</c:v>
                </c:pt>
                <c:pt idx="18">
                  <c:v>483000</c:v>
                </c:pt>
                <c:pt idx="19">
                  <c:v>483000</c:v>
                </c:pt>
                <c:pt idx="20">
                  <c:v>830000</c:v>
                </c:pt>
                <c:pt idx="21">
                  <c:v>1253000</c:v>
                </c:pt>
              </c:numCache>
            </c:numRef>
          </c:val>
        </c:ser>
        <c:ser>
          <c:idx val="3"/>
          <c:order val="1"/>
          <c:tx>
            <c:strRef>
              <c:f>'Independence and size 1963'!$C$48</c:f>
              <c:strCache>
                <c:ptCount val="1"/>
                <c:pt idx="0">
                  <c:v>SNIJs</c:v>
                </c:pt>
              </c:strCache>
            </c:strRef>
          </c:tx>
          <c:spPr>
            <a:solidFill>
              <a:srgbClr val="FF0000"/>
            </a:solidFill>
          </c:spPr>
          <c:invertIfNegative val="0"/>
          <c:cat>
            <c:strRef>
              <c:f>'Independence and size 1963'!$A$49:$A$83</c:f>
              <c:strCache>
                <c:ptCount val="35"/>
                <c:pt idx="0">
                  <c:v>Nauru</c:v>
                </c:pt>
                <c:pt idx="1">
                  <c:v>Ellice Islands - Tuvalu</c:v>
                </c:pt>
                <c:pt idx="2">
                  <c:v>Palau</c:v>
                </c:pt>
                <c:pt idx="3">
                  <c:v>St Kitts-Nevis-Anguilla</c:v>
                </c:pt>
                <c:pt idx="4">
                  <c:v>Marshall Islands</c:v>
                </c:pt>
                <c:pt idx="5">
                  <c:v>Dominica</c:v>
                </c:pt>
                <c:pt idx="6">
                  <c:v>Antigua</c:v>
                </c:pt>
                <c:pt idx="7">
                  <c:v>Gilbert Islands - Kiribati</c:v>
                </c:pt>
                <c:pt idx="8">
                  <c:v>Seychelles</c:v>
                </c:pt>
                <c:pt idx="9">
                  <c:v>Grenada</c:v>
                </c:pt>
                <c:pt idx="10">
                  <c:v>St Vincent</c:v>
                </c:pt>
                <c:pt idx="11">
                  <c:v>Federation of Micronesia</c:v>
                </c:pt>
                <c:pt idx="12">
                  <c:v>Sao Tome e Principe</c:v>
                </c:pt>
                <c:pt idx="13">
                  <c:v>St Lucia</c:v>
                </c:pt>
                <c:pt idx="14">
                  <c:v>Vanuatu</c:v>
                </c:pt>
                <c:pt idx="15">
                  <c:v>Barbados</c:v>
                </c:pt>
                <c:pt idx="16">
                  <c:v>Bahamas</c:v>
                </c:pt>
                <c:pt idx="17">
                  <c:v>Malta</c:v>
                </c:pt>
                <c:pt idx="18">
                  <c:v>Cape Verde Islands</c:v>
                </c:pt>
                <c:pt idx="19">
                  <c:v>Solomon Islands</c:v>
                </c:pt>
                <c:pt idx="20">
                  <c:v>Fiji</c:v>
                </c:pt>
                <c:pt idx="21">
                  <c:v>Mauritius</c:v>
                </c:pt>
                <c:pt idx="22">
                  <c:v>Macau</c:v>
                </c:pt>
                <c:pt idx="23">
                  <c:v>Guam</c:v>
                </c:pt>
                <c:pt idx="24">
                  <c:v>US Virgin Islands</c:v>
                </c:pt>
                <c:pt idx="25">
                  <c:v>Northern Marianas Islands</c:v>
                </c:pt>
                <c:pt idx="26">
                  <c:v>Bermuda</c:v>
                </c:pt>
                <c:pt idx="27">
                  <c:v>American Samoa</c:v>
                </c:pt>
                <c:pt idx="28">
                  <c:v>Cayman Islands</c:v>
                </c:pt>
                <c:pt idx="29">
                  <c:v>Turks and Caicos Islands</c:v>
                </c:pt>
                <c:pt idx="30">
                  <c:v>British Virgin Islands</c:v>
                </c:pt>
                <c:pt idx="31">
                  <c:v>Cook Islands</c:v>
                </c:pt>
                <c:pt idx="32">
                  <c:v>St Helena</c:v>
                </c:pt>
                <c:pt idx="33">
                  <c:v>Montserrat</c:v>
                </c:pt>
                <c:pt idx="34">
                  <c:v>Falkland Islands</c:v>
                </c:pt>
              </c:strCache>
            </c:strRef>
          </c:cat>
          <c:val>
            <c:numRef>
              <c:f>'Independence and size 1963'!$C$49:$C$83</c:f>
              <c:numCache>
                <c:formatCode>General</c:formatCode>
                <c:ptCount val="35"/>
                <c:pt idx="22" formatCode="#,##0">
                  <c:v>499000</c:v>
                </c:pt>
                <c:pt idx="23" formatCode="#,##0">
                  <c:v>171000</c:v>
                </c:pt>
                <c:pt idx="24" formatCode="#,##0">
                  <c:v>109000</c:v>
                </c:pt>
                <c:pt idx="25" formatCode="#,##0">
                  <c:v>82000</c:v>
                </c:pt>
                <c:pt idx="26" formatCode="#,##0">
                  <c:v>64000</c:v>
                </c:pt>
                <c:pt idx="27" formatCode="#,##0">
                  <c:v>57900</c:v>
                </c:pt>
                <c:pt idx="28" formatCode="#,##0">
                  <c:v>52000</c:v>
                </c:pt>
                <c:pt idx="29" formatCode="#,##0">
                  <c:v>33000</c:v>
                </c:pt>
                <c:pt idx="30" formatCode="#,##0">
                  <c:v>22000</c:v>
                </c:pt>
                <c:pt idx="31" formatCode="#,##0">
                  <c:v>21000</c:v>
                </c:pt>
                <c:pt idx="32" formatCode="#,##0">
                  <c:v>7400</c:v>
                </c:pt>
                <c:pt idx="33" formatCode="#,##0">
                  <c:v>5000</c:v>
                </c:pt>
                <c:pt idx="34" formatCode="#,##0">
                  <c:v>3000</c:v>
                </c:pt>
              </c:numCache>
            </c:numRef>
          </c:val>
        </c:ser>
        <c:dLbls>
          <c:showLegendKey val="0"/>
          <c:showVal val="0"/>
          <c:showCatName val="0"/>
          <c:showSerName val="0"/>
          <c:showPercent val="0"/>
          <c:showBubbleSize val="0"/>
        </c:dLbls>
        <c:gapWidth val="28"/>
        <c:overlap val="60"/>
        <c:axId val="149704064"/>
        <c:axId val="149709952"/>
      </c:barChart>
      <c:catAx>
        <c:axId val="149704064"/>
        <c:scaling>
          <c:orientation val="minMax"/>
        </c:scaling>
        <c:delete val="0"/>
        <c:axPos val="b"/>
        <c:majorTickMark val="out"/>
        <c:minorTickMark val="none"/>
        <c:tickLblPos val="nextTo"/>
        <c:txPr>
          <a:bodyPr rot="-5400000" vert="horz"/>
          <a:lstStyle/>
          <a:p>
            <a:pPr>
              <a:defRPr/>
            </a:pPr>
            <a:endParaRPr lang="en-US"/>
          </a:p>
        </c:txPr>
        <c:crossAx val="149709952"/>
        <c:crosses val="autoZero"/>
        <c:auto val="1"/>
        <c:lblAlgn val="ctr"/>
        <c:lblOffset val="100"/>
        <c:tickLblSkip val="1"/>
        <c:noMultiLvlLbl val="0"/>
      </c:catAx>
      <c:valAx>
        <c:axId val="149709952"/>
        <c:scaling>
          <c:orientation val="minMax"/>
        </c:scaling>
        <c:delete val="0"/>
        <c:axPos val="l"/>
        <c:majorGridlines/>
        <c:title>
          <c:tx>
            <c:rich>
              <a:bodyPr rot="-5400000" vert="horz"/>
              <a:lstStyle/>
              <a:p>
                <a:pPr>
                  <a:defRPr sz="1400"/>
                </a:pPr>
                <a:r>
                  <a:rPr lang="en-US" sz="1400"/>
                  <a:t>Population</a:t>
                </a:r>
              </a:p>
            </c:rich>
          </c:tx>
          <c:overlay val="0"/>
        </c:title>
        <c:numFmt formatCode="#,##0" sourceLinked="1"/>
        <c:majorTickMark val="out"/>
        <c:minorTickMark val="none"/>
        <c:tickLblPos val="nextTo"/>
        <c:crossAx val="149704064"/>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Per capita GDP at 2005, US dollars at 2005 prices, UN data</a:t>
            </a:r>
          </a:p>
        </c:rich>
      </c:tx>
      <c:overlay val="0"/>
    </c:title>
    <c:autoTitleDeleted val="0"/>
    <c:plotArea>
      <c:layout/>
      <c:barChart>
        <c:barDir val="col"/>
        <c:grouping val="clustered"/>
        <c:varyColors val="0"/>
        <c:ser>
          <c:idx val="0"/>
          <c:order val="0"/>
          <c:tx>
            <c:v>Sovereigns</c:v>
          </c:tx>
          <c:invertIfNegative val="0"/>
          <c:cat>
            <c:strRef>
              <c:f>'Independence and GDP 1963'!$A$95:$A$125</c:f>
              <c:strCache>
                <c:ptCount val="31"/>
                <c:pt idx="0">
                  <c:v>New Guinea</c:v>
                </c:pt>
                <c:pt idx="1">
                  <c:v>Sao Tome e Principe</c:v>
                </c:pt>
                <c:pt idx="2">
                  <c:v>Solomon Islands</c:v>
                </c:pt>
                <c:pt idx="3">
                  <c:v>Gilbert Islands - Kiribati</c:v>
                </c:pt>
                <c:pt idx="4">
                  <c:v>Vanuatu</c:v>
                </c:pt>
                <c:pt idx="5">
                  <c:v>Cape Verde Islands</c:v>
                </c:pt>
                <c:pt idx="6">
                  <c:v>Federation of Micronesia</c:v>
                </c:pt>
                <c:pt idx="7">
                  <c:v>Ellice Islands - Tuvalu</c:v>
                </c:pt>
                <c:pt idx="8">
                  <c:v>Marshall Islands</c:v>
                </c:pt>
                <c:pt idx="9">
                  <c:v>Nauru</c:v>
                </c:pt>
                <c:pt idx="10">
                  <c:v>Fiji</c:v>
                </c:pt>
                <c:pt idx="11">
                  <c:v>St Vincent</c:v>
                </c:pt>
                <c:pt idx="12">
                  <c:v>Dominica</c:v>
                </c:pt>
                <c:pt idx="13">
                  <c:v>Mauritius</c:v>
                </c:pt>
                <c:pt idx="14">
                  <c:v>St Lucia</c:v>
                </c:pt>
                <c:pt idx="15">
                  <c:v>Grenada</c:v>
                </c:pt>
                <c:pt idx="16">
                  <c:v>Palau</c:v>
                </c:pt>
                <c:pt idx="17">
                  <c:v>St Kitts-Nevis-Anguilla</c:v>
                </c:pt>
                <c:pt idx="18">
                  <c:v>Antigua</c:v>
                </c:pt>
                <c:pt idx="19">
                  <c:v>Seychelles</c:v>
                </c:pt>
                <c:pt idx="20">
                  <c:v>Barbados</c:v>
                </c:pt>
                <c:pt idx="21">
                  <c:v>Malta</c:v>
                </c:pt>
                <c:pt idx="22">
                  <c:v>Bahamas</c:v>
                </c:pt>
                <c:pt idx="23">
                  <c:v>Singapore</c:v>
                </c:pt>
                <c:pt idx="24">
                  <c:v>Cayman Islands</c:v>
                </c:pt>
                <c:pt idx="25">
                  <c:v>British Virgin Islands</c:v>
                </c:pt>
                <c:pt idx="26">
                  <c:v>Hong Kong</c:v>
                </c:pt>
                <c:pt idx="27">
                  <c:v>Macau</c:v>
                </c:pt>
                <c:pt idx="28">
                  <c:v>Turks and Caicos Islands</c:v>
                </c:pt>
                <c:pt idx="29">
                  <c:v>Cook Islands</c:v>
                </c:pt>
                <c:pt idx="30">
                  <c:v>Montserrat</c:v>
                </c:pt>
              </c:strCache>
            </c:strRef>
          </c:cat>
          <c:val>
            <c:numRef>
              <c:f>'Independence and GDP 1963'!$B$95:$B$125</c:f>
              <c:numCache>
                <c:formatCode>#,##0</c:formatCode>
                <c:ptCount val="31"/>
                <c:pt idx="0">
                  <c:v>795.36396196353223</c:v>
                </c:pt>
                <c:pt idx="1">
                  <c:v>861.38515873531992</c:v>
                </c:pt>
                <c:pt idx="2">
                  <c:v>873.67124368635882</c:v>
                </c:pt>
                <c:pt idx="3">
                  <c:v>1147.5583823466588</c:v>
                </c:pt>
                <c:pt idx="4">
                  <c:v>1877.7994134395894</c:v>
                </c:pt>
                <c:pt idx="5">
                  <c:v>2035.8151950035333</c:v>
                </c:pt>
                <c:pt idx="6">
                  <c:v>2195.8722387241237</c:v>
                </c:pt>
                <c:pt idx="7">
                  <c:v>2349.9033958852283</c:v>
                </c:pt>
                <c:pt idx="8">
                  <c:v>2456.6866713681243</c:v>
                </c:pt>
                <c:pt idx="9">
                  <c:v>2600.4365024385224</c:v>
                </c:pt>
                <c:pt idx="10">
                  <c:v>3630.7356499385296</c:v>
                </c:pt>
                <c:pt idx="11">
                  <c:v>4026.8017382701537</c:v>
                </c:pt>
                <c:pt idx="12">
                  <c:v>4436.2525476140299</c:v>
                </c:pt>
                <c:pt idx="13">
                  <c:v>5017.8436488146017</c:v>
                </c:pt>
                <c:pt idx="14">
                  <c:v>5322.780724876402</c:v>
                </c:pt>
                <c:pt idx="15">
                  <c:v>5403.5411020776874</c:v>
                </c:pt>
                <c:pt idx="16">
                  <c:v>7188.3229813664593</c:v>
                </c:pt>
                <c:pt idx="17">
                  <c:v>8928.2187882049529</c:v>
                </c:pt>
                <c:pt idx="18">
                  <c:v>10396.875435063472</c:v>
                </c:pt>
                <c:pt idx="19">
                  <c:v>11231.564379179163</c:v>
                </c:pt>
                <c:pt idx="20">
                  <c:v>11789.094613644171</c:v>
                </c:pt>
                <c:pt idx="21">
                  <c:v>14804.562623015556</c:v>
                </c:pt>
                <c:pt idx="22">
                  <c:v>19996.466930469192</c:v>
                </c:pt>
                <c:pt idx="23">
                  <c:v>28415.565768271135</c:v>
                </c:pt>
              </c:numCache>
            </c:numRef>
          </c:val>
        </c:ser>
        <c:ser>
          <c:idx val="1"/>
          <c:order val="1"/>
          <c:tx>
            <c:v>SNIJs</c:v>
          </c:tx>
          <c:invertIfNegative val="0"/>
          <c:cat>
            <c:strRef>
              <c:f>'Independence and GDP 1963'!$A$95:$A$125</c:f>
              <c:strCache>
                <c:ptCount val="31"/>
                <c:pt idx="0">
                  <c:v>New Guinea</c:v>
                </c:pt>
                <c:pt idx="1">
                  <c:v>Sao Tome e Principe</c:v>
                </c:pt>
                <c:pt idx="2">
                  <c:v>Solomon Islands</c:v>
                </c:pt>
                <c:pt idx="3">
                  <c:v>Gilbert Islands - Kiribati</c:v>
                </c:pt>
                <c:pt idx="4">
                  <c:v>Vanuatu</c:v>
                </c:pt>
                <c:pt idx="5">
                  <c:v>Cape Verde Islands</c:v>
                </c:pt>
                <c:pt idx="6">
                  <c:v>Federation of Micronesia</c:v>
                </c:pt>
                <c:pt idx="7">
                  <c:v>Ellice Islands - Tuvalu</c:v>
                </c:pt>
                <c:pt idx="8">
                  <c:v>Marshall Islands</c:v>
                </c:pt>
                <c:pt idx="9">
                  <c:v>Nauru</c:v>
                </c:pt>
                <c:pt idx="10">
                  <c:v>Fiji</c:v>
                </c:pt>
                <c:pt idx="11">
                  <c:v>St Vincent</c:v>
                </c:pt>
                <c:pt idx="12">
                  <c:v>Dominica</c:v>
                </c:pt>
                <c:pt idx="13">
                  <c:v>Mauritius</c:v>
                </c:pt>
                <c:pt idx="14">
                  <c:v>St Lucia</c:v>
                </c:pt>
                <c:pt idx="15">
                  <c:v>Grenada</c:v>
                </c:pt>
                <c:pt idx="16">
                  <c:v>Palau</c:v>
                </c:pt>
                <c:pt idx="17">
                  <c:v>St Kitts-Nevis-Anguilla</c:v>
                </c:pt>
                <c:pt idx="18">
                  <c:v>Antigua</c:v>
                </c:pt>
                <c:pt idx="19">
                  <c:v>Seychelles</c:v>
                </c:pt>
                <c:pt idx="20">
                  <c:v>Barbados</c:v>
                </c:pt>
                <c:pt idx="21">
                  <c:v>Malta</c:v>
                </c:pt>
                <c:pt idx="22">
                  <c:v>Bahamas</c:v>
                </c:pt>
                <c:pt idx="23">
                  <c:v>Singapore</c:v>
                </c:pt>
                <c:pt idx="24">
                  <c:v>Cayman Islands</c:v>
                </c:pt>
                <c:pt idx="25">
                  <c:v>British Virgin Islands</c:v>
                </c:pt>
                <c:pt idx="26">
                  <c:v>Hong Kong</c:v>
                </c:pt>
                <c:pt idx="27">
                  <c:v>Macau</c:v>
                </c:pt>
                <c:pt idx="28">
                  <c:v>Turks and Caicos Islands</c:v>
                </c:pt>
                <c:pt idx="29">
                  <c:v>Cook Islands</c:v>
                </c:pt>
                <c:pt idx="30">
                  <c:v>Montserrat</c:v>
                </c:pt>
              </c:strCache>
            </c:strRef>
          </c:cat>
          <c:val>
            <c:numRef>
              <c:f>'Independence and GDP 1963'!$C$95:$C$125</c:f>
              <c:numCache>
                <c:formatCode>General</c:formatCode>
                <c:ptCount val="31"/>
                <c:pt idx="24" formatCode="#,##0">
                  <c:v>51716.318229946562</c:v>
                </c:pt>
                <c:pt idx="25" formatCode="#,##0">
                  <c:v>42293.190387498296</c:v>
                </c:pt>
                <c:pt idx="26" formatCode="#,##0">
                  <c:v>25828.736643617933</c:v>
                </c:pt>
                <c:pt idx="27" formatCode="#,##0">
                  <c:v>23600.066145348581</c:v>
                </c:pt>
                <c:pt idx="28" formatCode="#,##0">
                  <c:v>18954.599056603773</c:v>
                </c:pt>
                <c:pt idx="29" formatCode="#,##0">
                  <c:v>9642.200116411288</c:v>
                </c:pt>
                <c:pt idx="30" formatCode="#,##0">
                  <c:v>7656.1636263128821</c:v>
                </c:pt>
              </c:numCache>
            </c:numRef>
          </c:val>
        </c:ser>
        <c:dLbls>
          <c:showLegendKey val="0"/>
          <c:showVal val="0"/>
          <c:showCatName val="0"/>
          <c:showSerName val="0"/>
          <c:showPercent val="0"/>
          <c:showBubbleSize val="0"/>
        </c:dLbls>
        <c:gapWidth val="25"/>
        <c:overlap val="52"/>
        <c:axId val="149745024"/>
        <c:axId val="149824640"/>
      </c:barChart>
      <c:catAx>
        <c:axId val="149745024"/>
        <c:scaling>
          <c:orientation val="minMax"/>
        </c:scaling>
        <c:delete val="0"/>
        <c:axPos val="b"/>
        <c:majorTickMark val="out"/>
        <c:minorTickMark val="none"/>
        <c:tickLblPos val="nextTo"/>
        <c:txPr>
          <a:bodyPr rot="-5400000" vert="horz"/>
          <a:lstStyle/>
          <a:p>
            <a:pPr>
              <a:defRPr/>
            </a:pPr>
            <a:endParaRPr lang="en-US"/>
          </a:p>
        </c:txPr>
        <c:crossAx val="149824640"/>
        <c:crosses val="autoZero"/>
        <c:auto val="1"/>
        <c:lblAlgn val="ctr"/>
        <c:lblOffset val="100"/>
        <c:noMultiLvlLbl val="0"/>
      </c:catAx>
      <c:valAx>
        <c:axId val="149824640"/>
        <c:scaling>
          <c:orientation val="minMax"/>
        </c:scaling>
        <c:delete val="0"/>
        <c:axPos val="l"/>
        <c:majorGridlines/>
        <c:title>
          <c:tx>
            <c:rich>
              <a:bodyPr rot="-5400000" vert="horz"/>
              <a:lstStyle/>
              <a:p>
                <a:pPr>
                  <a:defRPr sz="1400"/>
                </a:pPr>
                <a:r>
                  <a:rPr lang="en-US" sz="1400"/>
                  <a:t>2005 US4</a:t>
                </a:r>
              </a:p>
            </c:rich>
          </c:tx>
          <c:overlay val="0"/>
        </c:title>
        <c:numFmt formatCode="#,##0" sourceLinked="1"/>
        <c:majorTickMark val="out"/>
        <c:minorTickMark val="none"/>
        <c:tickLblPos val="nextTo"/>
        <c:crossAx val="149745024"/>
        <c:crosses val="autoZero"/>
        <c:crossBetween val="between"/>
      </c:valAx>
    </c:plotArea>
    <c:legend>
      <c:legendPos val="t"/>
      <c:overlay val="0"/>
      <c:txPr>
        <a:bodyPr/>
        <a:lstStyle/>
        <a:p>
          <a:pPr>
            <a:defRPr sz="14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Per capita GDP at 2005, US dollars at 2005 prices, CIA data</a:t>
            </a:r>
          </a:p>
        </c:rich>
      </c:tx>
      <c:layout>
        <c:manualLayout>
          <c:xMode val="edge"/>
          <c:yMode val="edge"/>
          <c:x val="0.19445225330340371"/>
          <c:y val="0"/>
        </c:manualLayout>
      </c:layout>
      <c:overlay val="0"/>
    </c:title>
    <c:autoTitleDeleted val="0"/>
    <c:plotArea>
      <c:layout/>
      <c:barChart>
        <c:barDir val="col"/>
        <c:grouping val="clustered"/>
        <c:varyColors val="0"/>
        <c:ser>
          <c:idx val="0"/>
          <c:order val="0"/>
          <c:tx>
            <c:strRef>
              <c:f>'Independence and GDP 1963'!$B$48</c:f>
              <c:strCache>
                <c:ptCount val="1"/>
                <c:pt idx="0">
                  <c:v>Sovereigns</c:v>
                </c:pt>
              </c:strCache>
            </c:strRef>
          </c:tx>
          <c:invertIfNegative val="0"/>
          <c:cat>
            <c:strRef>
              <c:f>'Independence and GDP 1963'!$A$49:$A$88</c:f>
              <c:strCache>
                <c:ptCount val="40"/>
                <c:pt idx="0">
                  <c:v>Gilbert Islands - Kiribati</c:v>
                </c:pt>
                <c:pt idx="1">
                  <c:v>Ellice Islands - Tuvalu</c:v>
                </c:pt>
                <c:pt idx="2">
                  <c:v>Sao Tome e Principe</c:v>
                </c:pt>
                <c:pt idx="3">
                  <c:v>Marshall Islands</c:v>
                </c:pt>
                <c:pt idx="4">
                  <c:v>Solomon Islands</c:v>
                </c:pt>
                <c:pt idx="5">
                  <c:v>Federation of Micronesia</c:v>
                </c:pt>
                <c:pt idx="6">
                  <c:v>St Helena</c:v>
                </c:pt>
                <c:pt idx="7">
                  <c:v>New Guinea</c:v>
                </c:pt>
                <c:pt idx="8">
                  <c:v>Vanuatu</c:v>
                </c:pt>
                <c:pt idx="9">
                  <c:v>St Vincent</c:v>
                </c:pt>
                <c:pt idx="10">
                  <c:v>Grenada</c:v>
                </c:pt>
                <c:pt idx="11">
                  <c:v>Nauru</c:v>
                </c:pt>
                <c:pt idx="12">
                  <c:v>St Lucia</c:v>
                </c:pt>
                <c:pt idx="13">
                  <c:v>Dominica</c:v>
                </c:pt>
                <c:pt idx="14">
                  <c:v>Fiji</c:v>
                </c:pt>
                <c:pt idx="15">
                  <c:v>Cape Verde Islands</c:v>
                </c:pt>
                <c:pt idx="16">
                  <c:v>Seychelles</c:v>
                </c:pt>
                <c:pt idx="17">
                  <c:v>St Kitts-Nevis-Anguilla</c:v>
                </c:pt>
                <c:pt idx="18">
                  <c:v>Palau</c:v>
                </c:pt>
                <c:pt idx="19">
                  <c:v>Antigua</c:v>
                </c:pt>
                <c:pt idx="20">
                  <c:v>Mauritius</c:v>
                </c:pt>
                <c:pt idx="21">
                  <c:v>Barbados</c:v>
                </c:pt>
                <c:pt idx="22">
                  <c:v>Bahamas</c:v>
                </c:pt>
                <c:pt idx="23">
                  <c:v>Malta</c:v>
                </c:pt>
                <c:pt idx="24">
                  <c:v>Singapore</c:v>
                </c:pt>
                <c:pt idx="25">
                  <c:v>Bermuda</c:v>
                </c:pt>
                <c:pt idx="26">
                  <c:v>Hong Kong</c:v>
                </c:pt>
                <c:pt idx="27">
                  <c:v>British Virgin Islands</c:v>
                </c:pt>
                <c:pt idx="28">
                  <c:v>Falkland Islands</c:v>
                </c:pt>
                <c:pt idx="29">
                  <c:v>Macau</c:v>
                </c:pt>
                <c:pt idx="30">
                  <c:v>Cayman Islands</c:v>
                </c:pt>
                <c:pt idx="31">
                  <c:v>Guam</c:v>
                </c:pt>
                <c:pt idx="32">
                  <c:v>US Virgin Islands</c:v>
                </c:pt>
                <c:pt idx="33">
                  <c:v>Northern Marianas Islands</c:v>
                </c:pt>
                <c:pt idx="34">
                  <c:v>Turks and Caicos Islands</c:v>
                </c:pt>
                <c:pt idx="35">
                  <c:v>American Samoa</c:v>
                </c:pt>
                <c:pt idx="36">
                  <c:v>Niue</c:v>
                </c:pt>
                <c:pt idx="37">
                  <c:v>Cook Islands</c:v>
                </c:pt>
                <c:pt idx="38">
                  <c:v>Montserrat</c:v>
                </c:pt>
                <c:pt idx="39">
                  <c:v>Tokelau</c:v>
                </c:pt>
              </c:strCache>
            </c:strRef>
          </c:cat>
          <c:val>
            <c:numRef>
              <c:f>'Independence and GDP 1963'!$B$49:$B$88</c:f>
              <c:numCache>
                <c:formatCode>#,##0</c:formatCode>
                <c:ptCount val="40"/>
                <c:pt idx="0">
                  <c:v>800</c:v>
                </c:pt>
                <c:pt idx="1">
                  <c:v>1100</c:v>
                </c:pt>
                <c:pt idx="2">
                  <c:v>1200</c:v>
                </c:pt>
                <c:pt idx="3">
                  <c:v>1600</c:v>
                </c:pt>
                <c:pt idx="4">
                  <c:v>1700</c:v>
                </c:pt>
                <c:pt idx="5">
                  <c:v>2000</c:v>
                </c:pt>
                <c:pt idx="6">
                  <c:v>2500</c:v>
                </c:pt>
                <c:pt idx="7">
                  <c:v>2500</c:v>
                </c:pt>
                <c:pt idx="8">
                  <c:v>2900</c:v>
                </c:pt>
                <c:pt idx="9">
                  <c:v>2900</c:v>
                </c:pt>
                <c:pt idx="10">
                  <c:v>5000</c:v>
                </c:pt>
                <c:pt idx="11">
                  <c:v>5000</c:v>
                </c:pt>
                <c:pt idx="12">
                  <c:v>5400</c:v>
                </c:pt>
                <c:pt idx="13">
                  <c:v>5500</c:v>
                </c:pt>
                <c:pt idx="14">
                  <c:v>6000</c:v>
                </c:pt>
                <c:pt idx="15">
                  <c:v>6200</c:v>
                </c:pt>
                <c:pt idx="16">
                  <c:v>7800</c:v>
                </c:pt>
                <c:pt idx="17">
                  <c:v>8800</c:v>
                </c:pt>
                <c:pt idx="18">
                  <c:v>9000</c:v>
                </c:pt>
                <c:pt idx="19">
                  <c:v>11000</c:v>
                </c:pt>
                <c:pt idx="20">
                  <c:v>13300</c:v>
                </c:pt>
                <c:pt idx="21">
                  <c:v>17300</c:v>
                </c:pt>
                <c:pt idx="22">
                  <c:v>18800</c:v>
                </c:pt>
                <c:pt idx="23">
                  <c:v>18800</c:v>
                </c:pt>
                <c:pt idx="24">
                  <c:v>55800</c:v>
                </c:pt>
              </c:numCache>
            </c:numRef>
          </c:val>
        </c:ser>
        <c:ser>
          <c:idx val="1"/>
          <c:order val="1"/>
          <c:tx>
            <c:strRef>
              <c:f>'Independence and GDP 1963'!$C$48</c:f>
              <c:strCache>
                <c:ptCount val="1"/>
                <c:pt idx="0">
                  <c:v>SNIJs</c:v>
                </c:pt>
              </c:strCache>
            </c:strRef>
          </c:tx>
          <c:invertIfNegative val="0"/>
          <c:cat>
            <c:strRef>
              <c:f>'Independence and GDP 1963'!$A$49:$A$88</c:f>
              <c:strCache>
                <c:ptCount val="40"/>
                <c:pt idx="0">
                  <c:v>Gilbert Islands - Kiribati</c:v>
                </c:pt>
                <c:pt idx="1">
                  <c:v>Ellice Islands - Tuvalu</c:v>
                </c:pt>
                <c:pt idx="2">
                  <c:v>Sao Tome e Principe</c:v>
                </c:pt>
                <c:pt idx="3">
                  <c:v>Marshall Islands</c:v>
                </c:pt>
                <c:pt idx="4">
                  <c:v>Solomon Islands</c:v>
                </c:pt>
                <c:pt idx="5">
                  <c:v>Federation of Micronesia</c:v>
                </c:pt>
                <c:pt idx="6">
                  <c:v>St Helena</c:v>
                </c:pt>
                <c:pt idx="7">
                  <c:v>New Guinea</c:v>
                </c:pt>
                <c:pt idx="8">
                  <c:v>Vanuatu</c:v>
                </c:pt>
                <c:pt idx="9">
                  <c:v>St Vincent</c:v>
                </c:pt>
                <c:pt idx="10">
                  <c:v>Grenada</c:v>
                </c:pt>
                <c:pt idx="11">
                  <c:v>Nauru</c:v>
                </c:pt>
                <c:pt idx="12">
                  <c:v>St Lucia</c:v>
                </c:pt>
                <c:pt idx="13">
                  <c:v>Dominica</c:v>
                </c:pt>
                <c:pt idx="14">
                  <c:v>Fiji</c:v>
                </c:pt>
                <c:pt idx="15">
                  <c:v>Cape Verde Islands</c:v>
                </c:pt>
                <c:pt idx="16">
                  <c:v>Seychelles</c:v>
                </c:pt>
                <c:pt idx="17">
                  <c:v>St Kitts-Nevis-Anguilla</c:v>
                </c:pt>
                <c:pt idx="18">
                  <c:v>Palau</c:v>
                </c:pt>
                <c:pt idx="19">
                  <c:v>Antigua</c:v>
                </c:pt>
                <c:pt idx="20">
                  <c:v>Mauritius</c:v>
                </c:pt>
                <c:pt idx="21">
                  <c:v>Barbados</c:v>
                </c:pt>
                <c:pt idx="22">
                  <c:v>Bahamas</c:v>
                </c:pt>
                <c:pt idx="23">
                  <c:v>Malta</c:v>
                </c:pt>
                <c:pt idx="24">
                  <c:v>Singapore</c:v>
                </c:pt>
                <c:pt idx="25">
                  <c:v>Bermuda</c:v>
                </c:pt>
                <c:pt idx="26">
                  <c:v>Hong Kong</c:v>
                </c:pt>
                <c:pt idx="27">
                  <c:v>British Virgin Islands</c:v>
                </c:pt>
                <c:pt idx="28">
                  <c:v>Falkland Islands</c:v>
                </c:pt>
                <c:pt idx="29">
                  <c:v>Macau</c:v>
                </c:pt>
                <c:pt idx="30">
                  <c:v>Cayman Islands</c:v>
                </c:pt>
                <c:pt idx="31">
                  <c:v>Guam</c:v>
                </c:pt>
                <c:pt idx="32">
                  <c:v>US Virgin Islands</c:v>
                </c:pt>
                <c:pt idx="33">
                  <c:v>Northern Marianas Islands</c:v>
                </c:pt>
                <c:pt idx="34">
                  <c:v>Turks and Caicos Islands</c:v>
                </c:pt>
                <c:pt idx="35">
                  <c:v>American Samoa</c:v>
                </c:pt>
                <c:pt idx="36">
                  <c:v>Niue</c:v>
                </c:pt>
                <c:pt idx="37">
                  <c:v>Cook Islands</c:v>
                </c:pt>
                <c:pt idx="38">
                  <c:v>Montserrat</c:v>
                </c:pt>
                <c:pt idx="39">
                  <c:v>Tokelau</c:v>
                </c:pt>
              </c:strCache>
            </c:strRef>
          </c:cat>
          <c:val>
            <c:numRef>
              <c:f>'Independence and GDP 1963'!$C$49:$C$88</c:f>
              <c:numCache>
                <c:formatCode>General</c:formatCode>
                <c:ptCount val="40"/>
                <c:pt idx="25" formatCode="#,##0">
                  <c:v>46052.831974000001</c:v>
                </c:pt>
                <c:pt idx="26" formatCode="#,##0">
                  <c:v>45900</c:v>
                </c:pt>
                <c:pt idx="27" formatCode="#,##0">
                  <c:v>38500</c:v>
                </c:pt>
                <c:pt idx="28" formatCode="#,##0">
                  <c:v>35400</c:v>
                </c:pt>
                <c:pt idx="29" formatCode="#,##0">
                  <c:v>33000</c:v>
                </c:pt>
                <c:pt idx="30" formatCode="#,##0">
                  <c:v>32300</c:v>
                </c:pt>
                <c:pt idx="31" formatCode="#,##0">
                  <c:v>21000</c:v>
                </c:pt>
                <c:pt idx="32" formatCode="#,##0">
                  <c:v>17200</c:v>
                </c:pt>
                <c:pt idx="33" formatCode="#,##0">
                  <c:v>12500</c:v>
                </c:pt>
                <c:pt idx="34" formatCode="#,##0">
                  <c:v>11500</c:v>
                </c:pt>
                <c:pt idx="35" formatCode="#,##0">
                  <c:v>8000</c:v>
                </c:pt>
                <c:pt idx="36" formatCode="#,##0">
                  <c:v>5800</c:v>
                </c:pt>
                <c:pt idx="37" formatCode="#,##0">
                  <c:v>5000</c:v>
                </c:pt>
                <c:pt idx="38" formatCode="#,##0">
                  <c:v>3400</c:v>
                </c:pt>
                <c:pt idx="39" formatCode="#,##0">
                  <c:v>1000</c:v>
                </c:pt>
              </c:numCache>
            </c:numRef>
          </c:val>
        </c:ser>
        <c:dLbls>
          <c:showLegendKey val="0"/>
          <c:showVal val="0"/>
          <c:showCatName val="0"/>
          <c:showSerName val="0"/>
          <c:showPercent val="0"/>
          <c:showBubbleSize val="0"/>
        </c:dLbls>
        <c:gapWidth val="27"/>
        <c:overlap val="72"/>
        <c:axId val="149870464"/>
        <c:axId val="149872000"/>
      </c:barChart>
      <c:catAx>
        <c:axId val="149870464"/>
        <c:scaling>
          <c:orientation val="minMax"/>
        </c:scaling>
        <c:delete val="0"/>
        <c:axPos val="b"/>
        <c:majorTickMark val="out"/>
        <c:minorTickMark val="none"/>
        <c:tickLblPos val="nextTo"/>
        <c:txPr>
          <a:bodyPr/>
          <a:lstStyle/>
          <a:p>
            <a:pPr>
              <a:defRPr sz="1050"/>
            </a:pPr>
            <a:endParaRPr lang="en-US"/>
          </a:p>
        </c:txPr>
        <c:crossAx val="149872000"/>
        <c:crosses val="autoZero"/>
        <c:auto val="1"/>
        <c:lblAlgn val="ctr"/>
        <c:lblOffset val="100"/>
        <c:noMultiLvlLbl val="0"/>
      </c:catAx>
      <c:valAx>
        <c:axId val="149872000"/>
        <c:scaling>
          <c:orientation val="minMax"/>
        </c:scaling>
        <c:delete val="0"/>
        <c:axPos val="l"/>
        <c:majorGridlines/>
        <c:title>
          <c:tx>
            <c:rich>
              <a:bodyPr rot="-5400000" vert="horz"/>
              <a:lstStyle/>
              <a:p>
                <a:pPr>
                  <a:defRPr sz="1400"/>
                </a:pPr>
                <a:r>
                  <a:rPr lang="en-US" sz="1400"/>
                  <a:t>2005 US$ </a:t>
                </a:r>
              </a:p>
            </c:rich>
          </c:tx>
          <c:overlay val="0"/>
        </c:title>
        <c:numFmt formatCode="#,##0" sourceLinked="1"/>
        <c:majorTickMark val="out"/>
        <c:minorTickMark val="none"/>
        <c:tickLblPos val="nextTo"/>
        <c:crossAx val="149870464"/>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Population-weighted average per capita GDP: various sources and samples from 1963 UN list</a:t>
            </a:r>
          </a:p>
        </c:rich>
      </c:tx>
      <c:overlay val="0"/>
    </c:title>
    <c:autoTitleDeleted val="0"/>
    <c:plotArea>
      <c:layout>
        <c:manualLayout>
          <c:layoutTarget val="inner"/>
          <c:xMode val="edge"/>
          <c:yMode val="edge"/>
          <c:x val="0.12124488976931713"/>
          <c:y val="0.231376806054583"/>
          <c:w val="0.82443694898912334"/>
          <c:h val="0.65324037407945368"/>
        </c:manualLayout>
      </c:layout>
      <c:barChart>
        <c:barDir val="col"/>
        <c:grouping val="clustered"/>
        <c:varyColors val="0"/>
        <c:ser>
          <c:idx val="2"/>
          <c:order val="0"/>
          <c:tx>
            <c:strRef>
              <c:f>'Independence and GDP 1963'!$O$4</c:f>
              <c:strCache>
                <c:ptCount val="1"/>
                <c:pt idx="0">
                  <c:v>Sovereigns</c:v>
                </c:pt>
              </c:strCache>
            </c:strRef>
          </c:tx>
          <c:spPr>
            <a:solidFill>
              <a:schemeClr val="tx2">
                <a:lumMod val="60000"/>
                <a:lumOff val="40000"/>
              </a:schemeClr>
            </a:solidFill>
          </c:spPr>
          <c:invertIfNegative val="0"/>
          <c:cat>
            <c:strRef>
              <c:f>'Independence and GDP 1963'!$P$3:$S$3</c:f>
              <c:strCache>
                <c:ptCount val="4"/>
                <c:pt idx="0">
                  <c:v>McElroy-Parry CIA</c:v>
                </c:pt>
                <c:pt idx="1">
                  <c:v>PWT 6.3</c:v>
                </c:pt>
                <c:pt idx="2">
                  <c:v>WDI</c:v>
                </c:pt>
                <c:pt idx="3">
                  <c:v>UN Statistical data current US$</c:v>
                </c:pt>
              </c:strCache>
            </c:strRef>
          </c:cat>
          <c:val>
            <c:numRef>
              <c:f>'Independence and GDP 1963'!$P$4:$S$4</c:f>
              <c:numCache>
                <c:formatCode>General</c:formatCode>
                <c:ptCount val="4"/>
                <c:pt idx="0" formatCode="#,##0">
                  <c:v>20435.603739390066</c:v>
                </c:pt>
                <c:pt idx="1">
                  <c:v>16303.46004357076</c:v>
                </c:pt>
                <c:pt idx="2">
                  <c:v>17059.955213125788</c:v>
                </c:pt>
                <c:pt idx="3">
                  <c:v>10692.821511518259</c:v>
                </c:pt>
              </c:numCache>
            </c:numRef>
          </c:val>
        </c:ser>
        <c:ser>
          <c:idx val="3"/>
          <c:order val="1"/>
          <c:tx>
            <c:strRef>
              <c:f>'Independence and GDP 1963'!$O$5</c:f>
              <c:strCache>
                <c:ptCount val="1"/>
                <c:pt idx="0">
                  <c:v>SNIJs</c:v>
                </c:pt>
              </c:strCache>
            </c:strRef>
          </c:tx>
          <c:spPr>
            <a:solidFill>
              <a:srgbClr val="C00000"/>
            </a:solidFill>
          </c:spPr>
          <c:invertIfNegative val="0"/>
          <c:cat>
            <c:strRef>
              <c:f>'Independence and GDP 1963'!$P$3:$S$3</c:f>
              <c:strCache>
                <c:ptCount val="4"/>
                <c:pt idx="0">
                  <c:v>McElroy-Parry CIA</c:v>
                </c:pt>
                <c:pt idx="1">
                  <c:v>PWT 6.3</c:v>
                </c:pt>
                <c:pt idx="2">
                  <c:v>WDI</c:v>
                </c:pt>
                <c:pt idx="3">
                  <c:v>UN Statistical data current US$</c:v>
                </c:pt>
              </c:strCache>
            </c:strRef>
          </c:cat>
          <c:val>
            <c:numRef>
              <c:f>'Independence and GDP 1963'!$P$5:$S$5</c:f>
              <c:numCache>
                <c:formatCode>General</c:formatCode>
                <c:ptCount val="4"/>
                <c:pt idx="0" formatCode="#,##0">
                  <c:v>43103.097146654647</c:v>
                </c:pt>
                <c:pt idx="1">
                  <c:v>38150.289359284368</c:v>
                </c:pt>
                <c:pt idx="2">
                  <c:v>36035.019492883599</c:v>
                </c:pt>
                <c:pt idx="3">
                  <c:v>25820.543156328404</c:v>
                </c:pt>
              </c:numCache>
            </c:numRef>
          </c:val>
        </c:ser>
        <c:dLbls>
          <c:showLegendKey val="0"/>
          <c:showVal val="0"/>
          <c:showCatName val="0"/>
          <c:showSerName val="0"/>
          <c:showPercent val="0"/>
          <c:showBubbleSize val="0"/>
        </c:dLbls>
        <c:gapWidth val="46"/>
        <c:axId val="149898368"/>
        <c:axId val="149899904"/>
      </c:barChart>
      <c:catAx>
        <c:axId val="149898368"/>
        <c:scaling>
          <c:orientation val="minMax"/>
        </c:scaling>
        <c:delete val="0"/>
        <c:axPos val="b"/>
        <c:majorTickMark val="out"/>
        <c:minorTickMark val="none"/>
        <c:tickLblPos val="nextTo"/>
        <c:txPr>
          <a:bodyPr/>
          <a:lstStyle/>
          <a:p>
            <a:pPr>
              <a:defRPr sz="1400"/>
            </a:pPr>
            <a:endParaRPr lang="en-US"/>
          </a:p>
        </c:txPr>
        <c:crossAx val="149899904"/>
        <c:crosses val="autoZero"/>
        <c:auto val="1"/>
        <c:lblAlgn val="ctr"/>
        <c:lblOffset val="100"/>
        <c:noMultiLvlLbl val="0"/>
      </c:catAx>
      <c:valAx>
        <c:axId val="149899904"/>
        <c:scaling>
          <c:orientation val="minMax"/>
        </c:scaling>
        <c:delete val="0"/>
        <c:axPos val="l"/>
        <c:majorGridlines/>
        <c:title>
          <c:tx>
            <c:rich>
              <a:bodyPr rot="-5400000" vert="horz"/>
              <a:lstStyle/>
              <a:p>
                <a:pPr>
                  <a:defRPr sz="1400"/>
                </a:pPr>
                <a:r>
                  <a:rPr lang="en-US" sz="1400"/>
                  <a:t>US$ at 2005</a:t>
                </a:r>
              </a:p>
            </c:rich>
          </c:tx>
          <c:overlay val="0"/>
        </c:title>
        <c:numFmt formatCode="#,##0" sourceLinked="1"/>
        <c:majorTickMark val="out"/>
        <c:minorTickMark val="none"/>
        <c:tickLblPos val="nextTo"/>
        <c:crossAx val="149898368"/>
        <c:crosses val="autoZero"/>
        <c:crossBetween val="between"/>
      </c:valAx>
    </c:plotArea>
    <c:legend>
      <c:legendPos val="t"/>
      <c:overlay val="0"/>
      <c:txPr>
        <a:bodyPr/>
        <a:lstStyle/>
        <a:p>
          <a:pPr>
            <a:defRPr sz="1400"/>
          </a:pPr>
          <a:endParaRPr lang="en-US"/>
        </a:p>
      </c:txPr>
    </c:legend>
    <c:plotVisOnly val="1"/>
    <c:dispBlanksAs val="gap"/>
    <c:showDLblsOverMax val="0"/>
  </c:chart>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 Statistical Division GNI per capita US$ at 2005 prices</a:t>
            </a:r>
          </a:p>
        </c:rich>
      </c:tx>
      <c:overlay val="0"/>
    </c:title>
    <c:autoTitleDeleted val="0"/>
    <c:plotArea>
      <c:layout/>
      <c:lineChart>
        <c:grouping val="standard"/>
        <c:varyColors val="0"/>
        <c:ser>
          <c:idx val="0"/>
          <c:order val="0"/>
          <c:tx>
            <c:strRef>
              <c:f>Sheet2!$G$68</c:f>
              <c:strCache>
                <c:ptCount val="1"/>
                <c:pt idx="0">
                  <c:v>New Caledonia</c:v>
                </c:pt>
              </c:strCache>
            </c:strRef>
          </c:tx>
          <c:marker>
            <c:symbol val="none"/>
          </c:marker>
          <c:cat>
            <c:numRef>
              <c:f>Sheet2!$F$69:$F$113</c:f>
              <c:numCache>
                <c:formatCode>General</c:formatCode>
                <c:ptCount val="45"/>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numCache>
            </c:numRef>
          </c:cat>
          <c:val>
            <c:numRef>
              <c:f>Sheet2!$G$69:$G$113</c:f>
              <c:numCache>
                <c:formatCode>General</c:formatCode>
                <c:ptCount val="45"/>
                <c:pt idx="5" formatCode="#,##0">
                  <c:v>26228.658493856896</c:v>
                </c:pt>
                <c:pt idx="6" formatCode="#,##0">
                  <c:v>26959.419843241511</c:v>
                </c:pt>
                <c:pt idx="7" formatCode="#,##0">
                  <c:v>26679.839167676102</c:v>
                </c:pt>
                <c:pt idx="8" formatCode="#,##0">
                  <c:v>22671.437376164264</c:v>
                </c:pt>
                <c:pt idx="9" formatCode="#,##0">
                  <c:v>24544.638323647818</c:v>
                </c:pt>
                <c:pt idx="10" formatCode="#,##0">
                  <c:v>25266.836116994356</c:v>
                </c:pt>
                <c:pt idx="11" formatCode="#,##0">
                  <c:v>25149.031069647426</c:v>
                </c:pt>
                <c:pt idx="12" formatCode="#,##0">
                  <c:v>25064.265170852967</c:v>
                </c:pt>
                <c:pt idx="13" formatCode="#,##0">
                  <c:v>27016.44569062984</c:v>
                </c:pt>
                <c:pt idx="14" formatCode="#,##0">
                  <c:v>22952.042770800617</c:v>
                </c:pt>
                <c:pt idx="15" formatCode="#,##0">
                  <c:v>22481.415675059317</c:v>
                </c:pt>
                <c:pt idx="16" formatCode="#,##0">
                  <c:v>20557.972763970076</c:v>
                </c:pt>
                <c:pt idx="17" formatCode="#,##0">
                  <c:v>20701.222017581451</c:v>
                </c:pt>
                <c:pt idx="18" formatCode="#,##0">
                  <c:v>19948.375328850481</c:v>
                </c:pt>
                <c:pt idx="19" formatCode="#,##0">
                  <c:v>19964.829935856775</c:v>
                </c:pt>
                <c:pt idx="20" formatCode="#,##0">
                  <c:v>20505.999995783048</c:v>
                </c:pt>
                <c:pt idx="21" formatCode="#,##0">
                  <c:v>19947.053202493476</c:v>
                </c:pt>
                <c:pt idx="22" formatCode="#,##0">
                  <c:v>20706.190374350452</c:v>
                </c:pt>
                <c:pt idx="23" formatCode="#,##0">
                  <c:v>27347.817623191415</c:v>
                </c:pt>
                <c:pt idx="24" formatCode="#,##0">
                  <c:v>29749.702957462916</c:v>
                </c:pt>
                <c:pt idx="25" formatCode="#,##0">
                  <c:v>30161.45250400548</c:v>
                </c:pt>
                <c:pt idx="26" formatCode="#,##0">
                  <c:v>30916.808230224909</c:v>
                </c:pt>
                <c:pt idx="27" formatCode="#,##0">
                  <c:v>30331.683152396254</c:v>
                </c:pt>
                <c:pt idx="28" formatCode="#,##0">
                  <c:v>29743.194143929879</c:v>
                </c:pt>
                <c:pt idx="29" formatCode="#,##0">
                  <c:v>29767.966632499269</c:v>
                </c:pt>
                <c:pt idx="30" formatCode="#,##0">
                  <c:v>30785.708577632966</c:v>
                </c:pt>
                <c:pt idx="31" formatCode="#,##0">
                  <c:v>30211.658339986097</c:v>
                </c:pt>
                <c:pt idx="32" formatCode="#,##0">
                  <c:v>30129.754654316239</c:v>
                </c:pt>
                <c:pt idx="33" formatCode="#,##0">
                  <c:v>28537.197477582962</c:v>
                </c:pt>
                <c:pt idx="34" formatCode="#,##0">
                  <c:v>28199.269038914688</c:v>
                </c:pt>
                <c:pt idx="35" formatCode="#,##0">
                  <c:v>28222.918953291472</c:v>
                </c:pt>
                <c:pt idx="36" formatCode="#,##0">
                  <c:v>27818.039103487488</c:v>
                </c:pt>
                <c:pt idx="37" formatCode="#,##0">
                  <c:v>27445.301089019293</c:v>
                </c:pt>
                <c:pt idx="38" formatCode="#,##0">
                  <c:v>27013.938081811717</c:v>
                </c:pt>
                <c:pt idx="39" formatCode="#,##0">
                  <c:v>26780.161437325522</c:v>
                </c:pt>
                <c:pt idx="40" formatCode="#,##0">
                  <c:v>26552.049099926</c:v>
                </c:pt>
                <c:pt idx="41" formatCode="#,##0">
                  <c:v>26264.222494370133</c:v>
                </c:pt>
                <c:pt idx="42" formatCode="#,##0">
                  <c:v>25991.266294527806</c:v>
                </c:pt>
                <c:pt idx="43" formatCode="#,##0">
                  <c:v>25734.864676078705</c:v>
                </c:pt>
                <c:pt idx="44" formatCode="#,##0">
                  <c:v>25513.118022587605</c:v>
                </c:pt>
              </c:numCache>
            </c:numRef>
          </c:val>
          <c:smooth val="0"/>
        </c:ser>
        <c:ser>
          <c:idx val="1"/>
          <c:order val="1"/>
          <c:tx>
            <c:strRef>
              <c:f>Sheet2!$H$68</c:f>
              <c:strCache>
                <c:ptCount val="1"/>
                <c:pt idx="0">
                  <c:v>French Polynesia</c:v>
                </c:pt>
              </c:strCache>
            </c:strRef>
          </c:tx>
          <c:marker>
            <c:symbol val="none"/>
          </c:marker>
          <c:cat>
            <c:numRef>
              <c:f>Sheet2!$F$69:$F$113</c:f>
              <c:numCache>
                <c:formatCode>General</c:formatCode>
                <c:ptCount val="45"/>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numCache>
            </c:numRef>
          </c:cat>
          <c:val>
            <c:numRef>
              <c:f>Sheet2!$H$69:$H$113</c:f>
              <c:numCache>
                <c:formatCode>General</c:formatCode>
                <c:ptCount val="45"/>
                <c:pt idx="5" formatCode="#,##0">
                  <c:v>8439.224980559884</c:v>
                </c:pt>
                <c:pt idx="6" formatCode="#,##0">
                  <c:v>9145.2905904097224</c:v>
                </c:pt>
                <c:pt idx="7" formatCode="#,##0">
                  <c:v>8442.4346393433534</c:v>
                </c:pt>
                <c:pt idx="8" formatCode="#,##0">
                  <c:v>8822.2585527451065</c:v>
                </c:pt>
                <c:pt idx="9" formatCode="#,##0">
                  <c:v>10094.320792165976</c:v>
                </c:pt>
                <c:pt idx="10" formatCode="#,##0">
                  <c:v>9307.9093528056183</c:v>
                </c:pt>
                <c:pt idx="11" formatCode="#,##0">
                  <c:v>9765.8941923426046</c:v>
                </c:pt>
                <c:pt idx="12" formatCode="#,##0">
                  <c:v>9668.3366806525955</c:v>
                </c:pt>
                <c:pt idx="13" formatCode="#,##0">
                  <c:v>10306.400987534878</c:v>
                </c:pt>
                <c:pt idx="14" formatCode="#,##0">
                  <c:v>10392.659567073317</c:v>
                </c:pt>
                <c:pt idx="15" formatCode="#,##0">
                  <c:v>10135.706703187967</c:v>
                </c:pt>
                <c:pt idx="16" formatCode="#,##0">
                  <c:v>10677.05897605545</c:v>
                </c:pt>
                <c:pt idx="17" formatCode="#,##0">
                  <c:v>11403.668267591165</c:v>
                </c:pt>
                <c:pt idx="18" formatCode="#,##0">
                  <c:v>11681.874640397464</c:v>
                </c:pt>
                <c:pt idx="19" formatCode="#,##0">
                  <c:v>11978.75635589396</c:v>
                </c:pt>
                <c:pt idx="20" formatCode="#,##0">
                  <c:v>12298.152031514479</c:v>
                </c:pt>
                <c:pt idx="21" formatCode="#,##0">
                  <c:v>13000.842042738421</c:v>
                </c:pt>
                <c:pt idx="22" formatCode="#,##0">
                  <c:v>13594.116736723352</c:v>
                </c:pt>
                <c:pt idx="23" formatCode="#,##0">
                  <c:v>13604.19097024537</c:v>
                </c:pt>
                <c:pt idx="24" formatCode="#,##0">
                  <c:v>13704.695384909021</c:v>
                </c:pt>
                <c:pt idx="25" formatCode="#,##0">
                  <c:v>13707.631671582529</c:v>
                </c:pt>
                <c:pt idx="26" formatCode="#,##0">
                  <c:v>14081.369821890925</c:v>
                </c:pt>
                <c:pt idx="27" formatCode="#,##0">
                  <c:v>13922.287408926872</c:v>
                </c:pt>
                <c:pt idx="28" formatCode="#,##0">
                  <c:v>13663.169536427338</c:v>
                </c:pt>
                <c:pt idx="29" formatCode="#,##0">
                  <c:v>13508.593064883971</c:v>
                </c:pt>
                <c:pt idx="30" formatCode="#,##0">
                  <c:v>13321.090387084205</c:v>
                </c:pt>
                <c:pt idx="31" formatCode="#,##0">
                  <c:v>13114.797242391005</c:v>
                </c:pt>
                <c:pt idx="32" formatCode="#,##0">
                  <c:v>13122.360562953245</c:v>
                </c:pt>
                <c:pt idx="33" formatCode="#,##0">
                  <c:v>13689.001894691486</c:v>
                </c:pt>
                <c:pt idx="34" formatCode="#,##0">
                  <c:v>13989.64854679408</c:v>
                </c:pt>
                <c:pt idx="35" formatCode="#,##0">
                  <c:v>14302.593447441328</c:v>
                </c:pt>
                <c:pt idx="36" formatCode="#,##0">
                  <c:v>14524.249746505013</c:v>
                </c:pt>
                <c:pt idx="37" formatCode="#,##0">
                  <c:v>14837.290980466532</c:v>
                </c:pt>
                <c:pt idx="38" formatCode="#,##0">
                  <c:v>15224.996874543353</c:v>
                </c:pt>
                <c:pt idx="39" formatCode="#,##0">
                  <c:v>15574.561923992085</c:v>
                </c:pt>
                <c:pt idx="40" formatCode="#,##0">
                  <c:v>15939.0518762711</c:v>
                </c:pt>
                <c:pt idx="41" formatCode="#,##0">
                  <c:v>16318.858891054279</c:v>
                </c:pt>
                <c:pt idx="42" formatCode="#,##0">
                  <c:v>16736.274199632935</c:v>
                </c:pt>
                <c:pt idx="43" formatCode="#,##0">
                  <c:v>17175.325593187539</c:v>
                </c:pt>
                <c:pt idx="44" formatCode="#,##0">
                  <c:v>17620.01825917936</c:v>
                </c:pt>
              </c:numCache>
            </c:numRef>
          </c:val>
          <c:smooth val="0"/>
        </c:ser>
        <c:ser>
          <c:idx val="2"/>
          <c:order val="2"/>
          <c:tx>
            <c:strRef>
              <c:f>Sheet2!$I$68</c:f>
              <c:strCache>
                <c:ptCount val="1"/>
                <c:pt idx="0">
                  <c:v>Vanuatu</c:v>
                </c:pt>
              </c:strCache>
            </c:strRef>
          </c:tx>
          <c:marker>
            <c:symbol val="none"/>
          </c:marker>
          <c:cat>
            <c:numRef>
              <c:f>Sheet2!$F$69:$F$113</c:f>
              <c:numCache>
                <c:formatCode>General</c:formatCode>
                <c:ptCount val="45"/>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numCache>
            </c:numRef>
          </c:cat>
          <c:val>
            <c:numRef>
              <c:f>Sheet2!$I$69:$I$113</c:f>
              <c:numCache>
                <c:formatCode>General</c:formatCode>
                <c:ptCount val="45"/>
                <c:pt idx="5" formatCode="#,##0">
                  <c:v>1032.8081611688519</c:v>
                </c:pt>
                <c:pt idx="6" formatCode="#,##0">
                  <c:v>978.56189916148833</c:v>
                </c:pt>
                <c:pt idx="7" formatCode="#,##0">
                  <c:v>929.53978631639086</c:v>
                </c:pt>
                <c:pt idx="8" formatCode="#,##0">
                  <c:v>1142.3576185006764</c:v>
                </c:pt>
                <c:pt idx="9" formatCode="#,##0">
                  <c:v>1859.2333608494839</c:v>
                </c:pt>
                <c:pt idx="10" formatCode="#,##0">
                  <c:v>1521.8086379194508</c:v>
                </c:pt>
                <c:pt idx="11" formatCode="#,##0">
                  <c:v>1423.3464680113948</c:v>
                </c:pt>
                <c:pt idx="12" formatCode="#,##0">
                  <c:v>1256.6588739220629</c:v>
                </c:pt>
                <c:pt idx="13" formatCode="#,##0">
                  <c:v>1503.7322972492591</c:v>
                </c:pt>
                <c:pt idx="14" formatCode="#,##0">
                  <c:v>1120.9015110907253</c:v>
                </c:pt>
                <c:pt idx="15" formatCode="#,##0">
                  <c:v>972.7834319657693</c:v>
                </c:pt>
                <c:pt idx="16" formatCode="#,##0">
                  <c:v>972.73777855982553</c:v>
                </c:pt>
                <c:pt idx="17" formatCode="#,##0">
                  <c:v>1061.8706534323542</c:v>
                </c:pt>
                <c:pt idx="18" formatCode="#,##0">
                  <c:v>1699.4321471817962</c:v>
                </c:pt>
                <c:pt idx="19" formatCode="#,##0">
                  <c:v>1805.4849078854256</c:v>
                </c:pt>
                <c:pt idx="20" formatCode="#,##0">
                  <c:v>1901.9895629992213</c:v>
                </c:pt>
                <c:pt idx="21" formatCode="#,##0">
                  <c:v>1837.4306050952844</c:v>
                </c:pt>
                <c:pt idx="22" formatCode="#,##0">
                  <c:v>1618.0052997033897</c:v>
                </c:pt>
                <c:pt idx="23" formatCode="#,##0">
                  <c:v>1649.6263775584919</c:v>
                </c:pt>
                <c:pt idx="24" formatCode="#,##0">
                  <c:v>1769.5785803287113</c:v>
                </c:pt>
                <c:pt idx="25" formatCode="#,##0">
                  <c:v>1870.7805393802576</c:v>
                </c:pt>
                <c:pt idx="26" formatCode="#,##0">
                  <c:v>1769.9287377828639</c:v>
                </c:pt>
                <c:pt idx="27" formatCode="#,##0">
                  <c:v>1650.2787342944173</c:v>
                </c:pt>
                <c:pt idx="28" formatCode="#,##0">
                  <c:v>1646.8737802598189</c:v>
                </c:pt>
                <c:pt idx="29" formatCode="#,##0">
                  <c:v>1628.0742641099389</c:v>
                </c:pt>
                <c:pt idx="30" formatCode="#,##0">
                  <c:v>1697.6747448387539</c:v>
                </c:pt>
                <c:pt idx="31" formatCode="#,##0">
                  <c:v>1729.3128795104126</c:v>
                </c:pt>
                <c:pt idx="32" formatCode="#,##0">
                  <c:v>1750.4339057647883</c:v>
                </c:pt>
                <c:pt idx="33" formatCode="#,##0">
                  <c:v>1790.0451802862399</c:v>
                </c:pt>
                <c:pt idx="34" formatCode="#,##0">
                  <c:v>1742.3020455218289</c:v>
                </c:pt>
                <c:pt idx="35" formatCode="#,##0">
                  <c:v>1676.4972336701264</c:v>
                </c:pt>
                <c:pt idx="36" formatCode="#,##0">
                  <c:v>1654.680273043746</c:v>
                </c:pt>
                <c:pt idx="37" formatCode="#,##0">
                  <c:v>1437.7506739101598</c:v>
                </c:pt>
                <c:pt idx="38" formatCode="#,##0">
                  <c:v>1471.8950809963478</c:v>
                </c:pt>
                <c:pt idx="39" formatCode="#,##0">
                  <c:v>1516.9525068789001</c:v>
                </c:pt>
                <c:pt idx="40" formatCode="#,##0">
                  <c:v>1587.8801796852197</c:v>
                </c:pt>
                <c:pt idx="41" formatCode="#,##0">
                  <c:v>1717.421405949535</c:v>
                </c:pt>
                <c:pt idx="42" formatCode="#,##0">
                  <c:v>1796.7137468755336</c:v>
                </c:pt>
                <c:pt idx="43" formatCode="#,##0">
                  <c:v>1862.6438869161243</c:v>
                </c:pt>
                <c:pt idx="44" formatCode="#,##0">
                  <c:v>1918.3744952707382</c:v>
                </c:pt>
              </c:numCache>
            </c:numRef>
          </c:val>
          <c:smooth val="0"/>
        </c:ser>
        <c:dLbls>
          <c:showLegendKey val="0"/>
          <c:showVal val="0"/>
          <c:showCatName val="0"/>
          <c:showSerName val="0"/>
          <c:showPercent val="0"/>
          <c:showBubbleSize val="0"/>
        </c:dLbls>
        <c:marker val="1"/>
        <c:smooth val="0"/>
        <c:axId val="149445248"/>
        <c:axId val="149451136"/>
      </c:lineChart>
      <c:catAx>
        <c:axId val="149445248"/>
        <c:scaling>
          <c:orientation val="minMax"/>
        </c:scaling>
        <c:delete val="0"/>
        <c:axPos val="b"/>
        <c:numFmt formatCode="General" sourceLinked="1"/>
        <c:majorTickMark val="out"/>
        <c:minorTickMark val="none"/>
        <c:tickLblPos val="nextTo"/>
        <c:crossAx val="149451136"/>
        <c:crosses val="autoZero"/>
        <c:auto val="1"/>
        <c:lblAlgn val="ctr"/>
        <c:lblOffset val="100"/>
        <c:noMultiLvlLbl val="0"/>
      </c:catAx>
      <c:valAx>
        <c:axId val="149451136"/>
        <c:scaling>
          <c:orientation val="minMax"/>
        </c:scaling>
        <c:delete val="0"/>
        <c:axPos val="l"/>
        <c:majorGridlines/>
        <c:numFmt formatCode="#,##0" sourceLinked="1"/>
        <c:majorTickMark val="out"/>
        <c:minorTickMark val="none"/>
        <c:tickLblPos val="nextTo"/>
        <c:crossAx val="149445248"/>
        <c:crosses val="autoZero"/>
        <c:crossBetween val="between"/>
      </c:valAx>
    </c:plotArea>
    <c:legend>
      <c:legendPos val="r"/>
      <c:overlay val="0"/>
      <c:txPr>
        <a:bodyPr/>
        <a:lstStyle/>
        <a:p>
          <a:pPr>
            <a:defRPr sz="18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0.17149</cdr:x>
      <cdr:y>0.46664</cdr:y>
    </cdr:from>
    <cdr:to>
      <cdr:x>0.22831</cdr:x>
      <cdr:y>0.73796</cdr:y>
    </cdr:to>
    <cdr:sp macro="" textlink="">
      <cdr:nvSpPr>
        <cdr:cNvPr id="2" name="TextBox 1"/>
        <cdr:cNvSpPr txBox="1"/>
      </cdr:nvSpPr>
      <cdr:spPr>
        <a:xfrm xmlns:a="http://schemas.openxmlformats.org/drawingml/2006/main">
          <a:off x="1248227" y="2182347"/>
          <a:ext cx="413606" cy="1268918"/>
        </a:xfrm>
        <a:prstGeom xmlns:a="http://schemas.openxmlformats.org/drawingml/2006/main" prst="rect">
          <a:avLst/>
        </a:prstGeom>
      </cdr:spPr>
      <cdr:txBody>
        <a:bodyPr xmlns:a="http://schemas.openxmlformats.org/drawingml/2006/main" vertOverflow="clip" vert="vert270" wrap="none" rtlCol="0"/>
        <a:lstStyle xmlns:a="http://schemas.openxmlformats.org/drawingml/2006/main"/>
        <a:p xmlns:a="http://schemas.openxmlformats.org/drawingml/2006/main">
          <a:r>
            <a:rPr lang="en-NZ" sz="1600"/>
            <a:t>Sample = 19</a:t>
          </a:r>
        </a:p>
      </cdr:txBody>
    </cdr:sp>
  </cdr:relSizeAnchor>
  <cdr:relSizeAnchor xmlns:cdr="http://schemas.openxmlformats.org/drawingml/2006/chartDrawing">
    <cdr:from>
      <cdr:x>0.2345</cdr:x>
      <cdr:y>0.53428</cdr:y>
    </cdr:from>
    <cdr:to>
      <cdr:x>0.28444</cdr:x>
      <cdr:y>0.72627</cdr:y>
    </cdr:to>
    <cdr:sp macro="" textlink="">
      <cdr:nvSpPr>
        <cdr:cNvPr id="3" name="TextBox 1"/>
        <cdr:cNvSpPr txBox="1"/>
      </cdr:nvSpPr>
      <cdr:spPr>
        <a:xfrm xmlns:a="http://schemas.openxmlformats.org/drawingml/2006/main">
          <a:off x="1717675" y="2498725"/>
          <a:ext cx="365742" cy="897862"/>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25</a:t>
          </a:r>
        </a:p>
      </cdr:txBody>
    </cdr:sp>
  </cdr:relSizeAnchor>
  <cdr:relSizeAnchor xmlns:cdr="http://schemas.openxmlformats.org/drawingml/2006/chartDrawing">
    <cdr:from>
      <cdr:x>0.37327</cdr:x>
      <cdr:y>0.37518</cdr:y>
    </cdr:from>
    <cdr:to>
      <cdr:x>0.4232</cdr:x>
      <cdr:y>0.56716</cdr:y>
    </cdr:to>
    <cdr:sp macro="" textlink="">
      <cdr:nvSpPr>
        <cdr:cNvPr id="4" name="TextBox 1"/>
        <cdr:cNvSpPr txBox="1"/>
      </cdr:nvSpPr>
      <cdr:spPr>
        <a:xfrm xmlns:a="http://schemas.openxmlformats.org/drawingml/2006/main">
          <a:off x="2716964" y="1840383"/>
          <a:ext cx="363448" cy="941749"/>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19</a:t>
          </a:r>
        </a:p>
      </cdr:txBody>
    </cdr:sp>
  </cdr:relSizeAnchor>
  <cdr:relSizeAnchor xmlns:cdr="http://schemas.openxmlformats.org/drawingml/2006/chartDrawing">
    <cdr:from>
      <cdr:x>0.43853</cdr:x>
      <cdr:y>0.3724</cdr:y>
    </cdr:from>
    <cdr:to>
      <cdr:x>0.48846</cdr:x>
      <cdr:y>0.56438</cdr:y>
    </cdr:to>
    <cdr:sp macro="" textlink="">
      <cdr:nvSpPr>
        <cdr:cNvPr id="5" name="TextBox 1"/>
        <cdr:cNvSpPr txBox="1"/>
      </cdr:nvSpPr>
      <cdr:spPr>
        <a:xfrm xmlns:a="http://schemas.openxmlformats.org/drawingml/2006/main">
          <a:off x="3191967" y="1826745"/>
          <a:ext cx="363448" cy="941749"/>
        </a:xfrm>
        <a:prstGeom xmlns:a="http://schemas.openxmlformats.org/drawingml/2006/main" prst="rect">
          <a:avLst/>
        </a:prstGeom>
        <a:solidFill xmlns:a="http://schemas.openxmlformats.org/drawingml/2006/main">
          <a:schemeClr val="bg1"/>
        </a:solidFill>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a:t>
          </a:r>
        </a:p>
      </cdr:txBody>
    </cdr:sp>
  </cdr:relSizeAnchor>
  <cdr:relSizeAnchor xmlns:cdr="http://schemas.openxmlformats.org/drawingml/2006/chartDrawing">
    <cdr:from>
      <cdr:x>0.58274</cdr:x>
      <cdr:y>0.35888</cdr:y>
    </cdr:from>
    <cdr:to>
      <cdr:x>0.63267</cdr:x>
      <cdr:y>0.55087</cdr:y>
    </cdr:to>
    <cdr:sp macro="" textlink="">
      <cdr:nvSpPr>
        <cdr:cNvPr id="6" name="TextBox 1"/>
        <cdr:cNvSpPr txBox="1"/>
      </cdr:nvSpPr>
      <cdr:spPr>
        <a:xfrm xmlns:a="http://schemas.openxmlformats.org/drawingml/2006/main">
          <a:off x="4241631" y="1760457"/>
          <a:ext cx="363448" cy="941749"/>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17</a:t>
          </a:r>
        </a:p>
      </cdr:txBody>
    </cdr:sp>
  </cdr:relSizeAnchor>
  <cdr:relSizeAnchor xmlns:cdr="http://schemas.openxmlformats.org/drawingml/2006/chartDrawing">
    <cdr:from>
      <cdr:x>0.65556</cdr:x>
      <cdr:y>0.67913</cdr:y>
    </cdr:from>
    <cdr:to>
      <cdr:x>0.70549</cdr:x>
      <cdr:y>0.87112</cdr:y>
    </cdr:to>
    <cdr:sp macro="" textlink="">
      <cdr:nvSpPr>
        <cdr:cNvPr id="7" name="TextBox 1"/>
        <cdr:cNvSpPr txBox="1"/>
      </cdr:nvSpPr>
      <cdr:spPr>
        <a:xfrm xmlns:a="http://schemas.openxmlformats.org/drawingml/2006/main">
          <a:off x="4771686" y="3331409"/>
          <a:ext cx="363448" cy="941749"/>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0</a:t>
          </a:r>
        </a:p>
      </cdr:txBody>
    </cdr:sp>
  </cdr:relSizeAnchor>
  <cdr:relSizeAnchor xmlns:cdr="http://schemas.openxmlformats.org/drawingml/2006/chartDrawing">
    <cdr:from>
      <cdr:x>0.77742</cdr:x>
      <cdr:y>0.55187</cdr:y>
    </cdr:from>
    <cdr:to>
      <cdr:x>0.82736</cdr:x>
      <cdr:y>0.74385</cdr:y>
    </cdr:to>
    <cdr:sp macro="" textlink="">
      <cdr:nvSpPr>
        <cdr:cNvPr id="8" name="TextBox 1"/>
        <cdr:cNvSpPr txBox="1"/>
      </cdr:nvSpPr>
      <cdr:spPr>
        <a:xfrm xmlns:a="http://schemas.openxmlformats.org/drawingml/2006/main">
          <a:off x="5658700" y="2707132"/>
          <a:ext cx="363448" cy="941750"/>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19</a:t>
          </a:r>
        </a:p>
      </cdr:txBody>
    </cdr:sp>
  </cdr:relSizeAnchor>
  <cdr:relSizeAnchor xmlns:cdr="http://schemas.openxmlformats.org/drawingml/2006/chartDrawing">
    <cdr:from>
      <cdr:x>0.84258</cdr:x>
      <cdr:y>0.37864</cdr:y>
    </cdr:from>
    <cdr:to>
      <cdr:x>0.89378</cdr:x>
      <cdr:y>0.60993</cdr:y>
    </cdr:to>
    <cdr:sp macro="" textlink="">
      <cdr:nvSpPr>
        <cdr:cNvPr id="9" name="TextBox 1"/>
        <cdr:cNvSpPr txBox="1"/>
      </cdr:nvSpPr>
      <cdr:spPr>
        <a:xfrm xmlns:a="http://schemas.openxmlformats.org/drawingml/2006/main">
          <a:off x="6132980" y="1857376"/>
          <a:ext cx="372658" cy="1134558"/>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10</a:t>
          </a:r>
        </a:p>
      </cdr:txBody>
    </cdr:sp>
  </cdr:relSizeAnchor>
</c:userShapes>
</file>

<file path=ppt/drawings/drawing2.xml><?xml version="1.0" encoding="utf-8"?>
<c:userShapes xmlns:c="http://schemas.openxmlformats.org/drawingml/2006/chart">
  <cdr:relSizeAnchor xmlns:cdr="http://schemas.openxmlformats.org/drawingml/2006/chartDrawing">
    <cdr:from>
      <cdr:x>0.06906</cdr:x>
      <cdr:y>0.91197</cdr:y>
    </cdr:from>
    <cdr:to>
      <cdr:x>1</cdr:x>
      <cdr:y>1</cdr:y>
    </cdr:to>
    <cdr:sp macro="" textlink="">
      <cdr:nvSpPr>
        <cdr:cNvPr id="2" name="TextBox 1"/>
        <cdr:cNvSpPr txBox="1"/>
      </cdr:nvSpPr>
      <cdr:spPr>
        <a:xfrm xmlns:a="http://schemas.openxmlformats.org/drawingml/2006/main">
          <a:off x="495302" y="4933950"/>
          <a:ext cx="6677023" cy="4762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NZ" sz="1100"/>
            <a:t>Data from http://unstats.un.org/unsd/demographic/products/dyb/dyb2008.htm  downloaded 2 August 2011 </a:t>
          </a:r>
        </a:p>
        <a:p xmlns:a="http://schemas.openxmlformats.org/drawingml/2006/main">
          <a:r>
            <a:rPr lang="en-NZ" sz="1100"/>
            <a:t>plus (for Comoros)  http://apps.who.int/ghodata/?vid=710#  accessed 2 August 2011 .</a:t>
          </a:r>
        </a:p>
      </cdr:txBody>
    </cdr:sp>
  </cdr:relSizeAnchor>
</c:userShapes>
</file>

<file path=ppt/drawings/drawing3.xml><?xml version="1.0" encoding="utf-8"?>
<c:userShapes xmlns:c="http://schemas.openxmlformats.org/drawingml/2006/chart">
  <cdr:relSizeAnchor xmlns:cdr="http://schemas.openxmlformats.org/drawingml/2006/chartDrawing">
    <cdr:from>
      <cdr:x>0.19975</cdr:x>
      <cdr:y>0.93761</cdr:y>
    </cdr:from>
    <cdr:to>
      <cdr:x>0.94221</cdr:x>
      <cdr:y>1</cdr:y>
    </cdr:to>
    <cdr:sp macro="" textlink="">
      <cdr:nvSpPr>
        <cdr:cNvPr id="2" name="TextBox 1"/>
        <cdr:cNvSpPr txBox="1"/>
      </cdr:nvSpPr>
      <cdr:spPr>
        <a:xfrm xmlns:a="http://schemas.openxmlformats.org/drawingml/2006/main">
          <a:off x="1514475" y="5010151"/>
          <a:ext cx="5629275" cy="33337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NZ" sz="1100"/>
            <a:t>Data from </a:t>
          </a:r>
          <a:r>
            <a:rPr lang="en-NZ" sz="1100" u="sng">
              <a:solidFill>
                <a:srgbClr val="0070C0"/>
              </a:solidFill>
            </a:rPr>
            <a:t>http://unstats.un.org/unsd/demographic/products/socind/health.htm</a:t>
          </a:r>
          <a:r>
            <a:rPr lang="en-NZ" sz="1100"/>
            <a:t>   accessed 2 August 2011 </a:t>
          </a:r>
        </a:p>
      </cdr:txBody>
    </cdr:sp>
  </cdr:relSizeAnchor>
</c:userShapes>
</file>

<file path=ppt/drawings/drawing4.xml><?xml version="1.0" encoding="utf-8"?>
<c:userShapes xmlns:c="http://schemas.openxmlformats.org/drawingml/2006/chart">
  <cdr:relSizeAnchor xmlns:cdr="http://schemas.openxmlformats.org/drawingml/2006/chartDrawing">
    <cdr:from>
      <cdr:x>0.14996</cdr:x>
      <cdr:y>0.31889</cdr:y>
    </cdr:from>
    <cdr:to>
      <cdr:x>0.21458</cdr:x>
      <cdr:y>0.60969</cdr:y>
    </cdr:to>
    <cdr:sp macro="" textlink="">
      <cdr:nvSpPr>
        <cdr:cNvPr id="2" name="TextBox 1"/>
        <cdr:cNvSpPr txBox="1"/>
      </cdr:nvSpPr>
      <cdr:spPr>
        <a:xfrm xmlns:a="http://schemas.openxmlformats.org/drawingml/2006/main">
          <a:off x="982738" y="1570353"/>
          <a:ext cx="423427" cy="1432027"/>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25</a:t>
          </a:r>
        </a:p>
      </cdr:txBody>
    </cdr:sp>
  </cdr:relSizeAnchor>
  <cdr:relSizeAnchor xmlns:cdr="http://schemas.openxmlformats.org/drawingml/2006/chartDrawing">
    <cdr:from>
      <cdr:x>0.2393</cdr:x>
      <cdr:y>0.36657</cdr:y>
    </cdr:from>
    <cdr:to>
      <cdr:x>0.28924</cdr:x>
      <cdr:y>0.61122</cdr:y>
    </cdr:to>
    <cdr:sp macro="" textlink="">
      <cdr:nvSpPr>
        <cdr:cNvPr id="4" name="TextBox 1"/>
        <cdr:cNvSpPr txBox="1"/>
      </cdr:nvSpPr>
      <cdr:spPr>
        <a:xfrm xmlns:a="http://schemas.openxmlformats.org/drawingml/2006/main">
          <a:off x="1568208" y="1805162"/>
          <a:ext cx="327267" cy="1204737"/>
        </a:xfrm>
        <a:prstGeom xmlns:a="http://schemas.openxmlformats.org/drawingml/2006/main" prst="rect">
          <a:avLst/>
        </a:prstGeom>
        <a:solidFill xmlns:a="http://schemas.openxmlformats.org/drawingml/2006/main">
          <a:schemeClr val="bg1"/>
        </a:solidFill>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15</a:t>
          </a:r>
        </a:p>
      </cdr:txBody>
    </cdr:sp>
  </cdr:relSizeAnchor>
  <cdr:relSizeAnchor xmlns:cdr="http://schemas.openxmlformats.org/drawingml/2006/chartDrawing">
    <cdr:from>
      <cdr:x>0.35756</cdr:x>
      <cdr:y>0.40426</cdr:y>
    </cdr:from>
    <cdr:to>
      <cdr:x>0.40721</cdr:x>
      <cdr:y>0.62712</cdr:y>
    </cdr:to>
    <cdr:sp macro="" textlink="">
      <cdr:nvSpPr>
        <cdr:cNvPr id="5" name="TextBox 1"/>
        <cdr:cNvSpPr txBox="1"/>
      </cdr:nvSpPr>
      <cdr:spPr>
        <a:xfrm xmlns:a="http://schemas.openxmlformats.org/drawingml/2006/main">
          <a:off x="2343150" y="1990724"/>
          <a:ext cx="325389" cy="1097487"/>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22</a:t>
          </a:r>
        </a:p>
      </cdr:txBody>
    </cdr:sp>
  </cdr:relSizeAnchor>
  <cdr:relSizeAnchor xmlns:cdr="http://schemas.openxmlformats.org/drawingml/2006/chartDrawing">
    <cdr:from>
      <cdr:x>0.45058</cdr:x>
      <cdr:y>0.40812</cdr:y>
    </cdr:from>
    <cdr:to>
      <cdr:x>0.49863</cdr:x>
      <cdr:y>0.64368</cdr:y>
    </cdr:to>
    <cdr:sp macro="" textlink="">
      <cdr:nvSpPr>
        <cdr:cNvPr id="6" name="TextBox 1"/>
        <cdr:cNvSpPr txBox="1"/>
      </cdr:nvSpPr>
      <cdr:spPr>
        <a:xfrm xmlns:a="http://schemas.openxmlformats.org/drawingml/2006/main">
          <a:off x="2952750" y="2009774"/>
          <a:ext cx="314901" cy="1159997"/>
        </a:xfrm>
        <a:prstGeom xmlns:a="http://schemas.openxmlformats.org/drawingml/2006/main" prst="rect">
          <a:avLst/>
        </a:prstGeom>
        <a:solidFill xmlns:a="http://schemas.openxmlformats.org/drawingml/2006/main">
          <a:schemeClr val="bg1"/>
        </a:solidFill>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2</a:t>
          </a:r>
        </a:p>
      </cdr:txBody>
    </cdr:sp>
  </cdr:relSizeAnchor>
  <cdr:relSizeAnchor xmlns:cdr="http://schemas.openxmlformats.org/drawingml/2006/chartDrawing">
    <cdr:from>
      <cdr:x>0.56675</cdr:x>
      <cdr:y>0.38104</cdr:y>
    </cdr:from>
    <cdr:to>
      <cdr:x>0.61668</cdr:x>
      <cdr:y>0.61277</cdr:y>
    </cdr:to>
    <cdr:sp macro="" textlink="">
      <cdr:nvSpPr>
        <cdr:cNvPr id="7" name="TextBox 1"/>
        <cdr:cNvSpPr txBox="1"/>
      </cdr:nvSpPr>
      <cdr:spPr>
        <a:xfrm xmlns:a="http://schemas.openxmlformats.org/drawingml/2006/main">
          <a:off x="3714037" y="1876424"/>
          <a:ext cx="327201" cy="1141093"/>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18</a:t>
          </a:r>
        </a:p>
      </cdr:txBody>
    </cdr:sp>
  </cdr:relSizeAnchor>
  <cdr:relSizeAnchor xmlns:cdr="http://schemas.openxmlformats.org/drawingml/2006/chartDrawing">
    <cdr:from>
      <cdr:x>0.65411</cdr:x>
      <cdr:y>0.21685</cdr:y>
    </cdr:from>
    <cdr:to>
      <cdr:x>0.70404</cdr:x>
      <cdr:y>0.40884</cdr:y>
    </cdr:to>
    <cdr:sp macro="" textlink="">
      <cdr:nvSpPr>
        <cdr:cNvPr id="8" name="TextBox 1"/>
        <cdr:cNvSpPr txBox="1"/>
      </cdr:nvSpPr>
      <cdr:spPr>
        <a:xfrm xmlns:a="http://schemas.openxmlformats.org/drawingml/2006/main">
          <a:off x="4286491" y="1067849"/>
          <a:ext cx="327201" cy="945440"/>
        </a:xfrm>
        <a:prstGeom xmlns:a="http://schemas.openxmlformats.org/drawingml/2006/main" prst="rect">
          <a:avLst/>
        </a:prstGeom>
        <a:solidFill xmlns:a="http://schemas.openxmlformats.org/drawingml/2006/main">
          <a:schemeClr val="bg1"/>
        </a:solidFill>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3</a:t>
          </a:r>
        </a:p>
      </cdr:txBody>
    </cdr:sp>
  </cdr:relSizeAnchor>
  <cdr:relSizeAnchor xmlns:cdr="http://schemas.openxmlformats.org/drawingml/2006/chartDrawing">
    <cdr:from>
      <cdr:x>0.77742</cdr:x>
      <cdr:y>0.49323</cdr:y>
    </cdr:from>
    <cdr:to>
      <cdr:x>0.82736</cdr:x>
      <cdr:y>0.74385</cdr:y>
    </cdr:to>
    <cdr:sp macro="" textlink="">
      <cdr:nvSpPr>
        <cdr:cNvPr id="9" name="TextBox 1"/>
        <cdr:cNvSpPr txBox="1"/>
      </cdr:nvSpPr>
      <cdr:spPr>
        <a:xfrm xmlns:a="http://schemas.openxmlformats.org/drawingml/2006/main">
          <a:off x="5094589" y="2428874"/>
          <a:ext cx="327267" cy="1234159"/>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24</a:t>
          </a:r>
        </a:p>
      </cdr:txBody>
    </cdr:sp>
  </cdr:relSizeAnchor>
  <cdr:relSizeAnchor xmlns:cdr="http://schemas.openxmlformats.org/drawingml/2006/chartDrawing">
    <cdr:from>
      <cdr:x>0.86002</cdr:x>
      <cdr:y>0.30514</cdr:y>
    </cdr:from>
    <cdr:to>
      <cdr:x>0.91122</cdr:x>
      <cdr:y>0.53643</cdr:y>
    </cdr:to>
    <cdr:sp macro="" textlink="">
      <cdr:nvSpPr>
        <cdr:cNvPr id="10" name="TextBox 1"/>
        <cdr:cNvSpPr txBox="1"/>
      </cdr:nvSpPr>
      <cdr:spPr>
        <a:xfrm xmlns:a="http://schemas.openxmlformats.org/drawingml/2006/main">
          <a:off x="5635895" y="1502634"/>
          <a:ext cx="335524" cy="1138970"/>
        </a:xfrm>
        <a:prstGeom xmlns:a="http://schemas.openxmlformats.org/drawingml/2006/main" prst="rect">
          <a:avLst/>
        </a:prstGeom>
      </cdr:spPr>
      <cdr:txBody>
        <a:bodyPr xmlns:a="http://schemas.openxmlformats.org/drawingml/2006/main" vert="vert270"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600"/>
            <a:t>Sample = 7</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3BADA572-6F74-404D-B7EC-BD904A9CECDC}" type="datetimeFigureOut">
              <a:rPr lang="en-NZ" smtClean="0"/>
              <a:t>27/07/2012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2785234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BADA572-6F74-404D-B7EC-BD904A9CECDC}" type="datetimeFigureOut">
              <a:rPr lang="en-NZ" smtClean="0"/>
              <a:t>27/07/2012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160156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ADA572-6F74-404D-B7EC-BD904A9CECDC}" type="datetimeFigureOut">
              <a:rPr lang="en-NZ" smtClean="0"/>
              <a:t>27/07/2012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3193472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3BADA572-6F74-404D-B7EC-BD904A9CECDC}" type="datetimeFigureOut">
              <a:rPr lang="en-NZ" smtClean="0"/>
              <a:t>27/07/2012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2330913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3BADA572-6F74-404D-B7EC-BD904A9CECDC}" type="datetimeFigureOut">
              <a:rPr lang="en-NZ" smtClean="0"/>
              <a:t>27/07/2012</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906978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3BADA572-6F74-404D-B7EC-BD904A9CECDC}" type="datetimeFigureOut">
              <a:rPr lang="en-NZ" smtClean="0"/>
              <a:t>27/07/2012</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3723783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ADA572-6F74-404D-B7EC-BD904A9CECDC}" type="datetimeFigureOut">
              <a:rPr lang="en-NZ" smtClean="0"/>
              <a:t>27/07/2012</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522542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ADA572-6F74-404D-B7EC-BD904A9CECDC}" type="datetimeFigureOut">
              <a:rPr lang="en-NZ" smtClean="0"/>
              <a:t>27/07/2012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2195096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ADA572-6F74-404D-B7EC-BD904A9CECDC}" type="datetimeFigureOut">
              <a:rPr lang="en-NZ" smtClean="0"/>
              <a:t>27/07/2012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28579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BADA572-6F74-404D-B7EC-BD904A9CECDC}" type="datetimeFigureOut">
              <a:rPr lang="en-NZ" smtClean="0"/>
              <a:t>27/07/2012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3126235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BADA572-6F74-404D-B7EC-BD904A9CECDC}" type="datetimeFigureOut">
              <a:rPr lang="en-NZ" smtClean="0"/>
              <a:t>27/07/2012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58037AE0-74F1-4BCA-8DF4-D271869C629D}" type="slidenum">
              <a:rPr lang="en-NZ" smtClean="0"/>
              <a:t>‹#›</a:t>
            </a:fld>
            <a:endParaRPr lang="en-NZ"/>
          </a:p>
        </p:txBody>
      </p:sp>
    </p:spTree>
    <p:extLst>
      <p:ext uri="{BB962C8B-B14F-4D97-AF65-F5344CB8AC3E}">
        <p14:creationId xmlns:p14="http://schemas.microsoft.com/office/powerpoint/2010/main" val="3339827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DA572-6F74-404D-B7EC-BD904A9CECDC}" type="datetimeFigureOut">
              <a:rPr lang="en-NZ" smtClean="0"/>
              <a:t>27/07/2012</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037AE0-74F1-4BCA-8DF4-D271869C629D}" type="slidenum">
              <a:rPr lang="en-NZ" smtClean="0"/>
              <a:t>‹#›</a:t>
            </a:fld>
            <a:endParaRPr lang="en-NZ"/>
          </a:p>
        </p:txBody>
      </p:sp>
    </p:spTree>
    <p:extLst>
      <p:ext uri="{BB962C8B-B14F-4D97-AF65-F5344CB8AC3E}">
        <p14:creationId xmlns:p14="http://schemas.microsoft.com/office/powerpoint/2010/main" val="3805792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data.worldbank.org/data-catalog/world-development-indicators"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apps.who.int/ghodata/?vid=710" TargetMode="External"/><Relationship Id="rId2" Type="http://schemas.openxmlformats.org/officeDocument/2006/relationships/hyperlink" Target="http://unstats.un.org/unsd/demographic/products/dyb/dyb2008.ht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unstats.un.org/unsd/demographic/products/socind/health.ht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unstats.un.org/unsd/demographic/products/dyb/dybhist.ht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NZ" dirty="0"/>
              <a:t/>
            </a:r>
            <a:br>
              <a:rPr lang="en-NZ" dirty="0"/>
            </a:br>
            <a:r>
              <a:rPr lang="en-NZ" dirty="0"/>
              <a:t> </a:t>
            </a:r>
            <a:r>
              <a:rPr lang="en-NZ" b="1" i="1" dirty="0"/>
              <a:t>Sovereignty and Material Welfare in Small Island Jurisdictions </a:t>
            </a:r>
            <a:r>
              <a:rPr lang="en-NZ" dirty="0"/>
              <a:t>	</a:t>
            </a:r>
            <a:br>
              <a:rPr lang="en-NZ" dirty="0"/>
            </a:br>
            <a:endParaRPr lang="en-NZ" dirty="0"/>
          </a:p>
        </p:txBody>
      </p:sp>
      <p:sp>
        <p:nvSpPr>
          <p:cNvPr id="5" name="Subtitle 4"/>
          <p:cNvSpPr>
            <a:spLocks noGrp="1"/>
          </p:cNvSpPr>
          <p:nvPr>
            <p:ph type="subTitle" idx="1"/>
          </p:nvPr>
        </p:nvSpPr>
        <p:spPr/>
        <p:txBody>
          <a:bodyPr>
            <a:normAutofit fontScale="92500" lnSpcReduction="20000"/>
          </a:bodyPr>
          <a:lstStyle/>
          <a:p>
            <a:r>
              <a:rPr lang="en-NZ" dirty="0" smtClean="0"/>
              <a:t>Geoff Bertram</a:t>
            </a:r>
          </a:p>
          <a:p>
            <a:r>
              <a:rPr lang="en-NZ" dirty="0" smtClean="0"/>
              <a:t>Stout Centre Winter Research Seminar Series</a:t>
            </a:r>
          </a:p>
          <a:p>
            <a:r>
              <a:rPr lang="en-NZ" dirty="0" smtClean="0"/>
              <a:t>3 August 2011</a:t>
            </a:r>
            <a:endParaRPr lang="en-NZ" dirty="0"/>
          </a:p>
        </p:txBody>
      </p:sp>
    </p:spTree>
    <p:extLst>
      <p:ext uri="{BB962C8B-B14F-4D97-AF65-F5344CB8AC3E}">
        <p14:creationId xmlns:p14="http://schemas.microsoft.com/office/powerpoint/2010/main" val="538080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t>Three bits of conventional wisdom under threat in small islands</a:t>
            </a:r>
            <a:endParaRPr lang="en-NZ" sz="2800" dirty="0"/>
          </a:p>
        </p:txBody>
      </p:sp>
      <p:sp>
        <p:nvSpPr>
          <p:cNvPr id="3" name="Content Placeholder 2"/>
          <p:cNvSpPr>
            <a:spLocks noGrp="1"/>
          </p:cNvSpPr>
          <p:nvPr>
            <p:ph idx="1"/>
          </p:nvPr>
        </p:nvSpPr>
        <p:spPr/>
        <p:txBody>
          <a:bodyPr>
            <a:normAutofit fontScale="77500" lnSpcReduction="20000"/>
          </a:bodyPr>
          <a:lstStyle/>
          <a:p>
            <a:r>
              <a:rPr lang="en-NZ" dirty="0" smtClean="0"/>
              <a:t>The </a:t>
            </a:r>
            <a:r>
              <a:rPr lang="en-NZ" dirty="0"/>
              <a:t>presumption that there are economies of scale and scope in </a:t>
            </a:r>
            <a:r>
              <a:rPr lang="en-NZ" dirty="0" smtClean="0"/>
              <a:t>government</a:t>
            </a:r>
          </a:p>
          <a:p>
            <a:endParaRPr lang="en-NZ" dirty="0" smtClean="0"/>
          </a:p>
          <a:p>
            <a:r>
              <a:rPr lang="en-NZ" dirty="0" smtClean="0"/>
              <a:t>The </a:t>
            </a:r>
            <a:r>
              <a:rPr lang="en-NZ" dirty="0"/>
              <a:t>presumption that there are crucial economies of scale and scope in economic </a:t>
            </a:r>
            <a:r>
              <a:rPr lang="en-NZ" dirty="0" smtClean="0"/>
              <a:t>development</a:t>
            </a:r>
          </a:p>
          <a:p>
            <a:endParaRPr lang="en-NZ" dirty="0"/>
          </a:p>
          <a:p>
            <a:r>
              <a:rPr lang="en-NZ" dirty="0" smtClean="0"/>
              <a:t>The presumption </a:t>
            </a:r>
            <a:r>
              <a:rPr lang="en-NZ" dirty="0"/>
              <a:t>that developmental success in a small open economy requires strong trading performance on the export side to sustain material standards of living.  </a:t>
            </a:r>
            <a:endParaRPr lang="en-NZ" dirty="0" smtClean="0"/>
          </a:p>
          <a:p>
            <a:endParaRPr lang="en-NZ" dirty="0"/>
          </a:p>
          <a:p>
            <a:r>
              <a:rPr lang="en-NZ" dirty="0" smtClean="0"/>
              <a:t>Over </a:t>
            </a:r>
            <a:r>
              <a:rPr lang="en-NZ" dirty="0"/>
              <a:t>the past three decades I have gradually worked my way </a:t>
            </a:r>
            <a:r>
              <a:rPr lang="en-NZ" dirty="0" smtClean="0"/>
              <a:t>up </a:t>
            </a:r>
            <a:r>
              <a:rPr lang="en-NZ" dirty="0"/>
              <a:t>that list, using data on a widening set of small islands around the world.</a:t>
            </a:r>
          </a:p>
          <a:p>
            <a:endParaRPr lang="en-NZ" dirty="0"/>
          </a:p>
        </p:txBody>
      </p:sp>
    </p:spTree>
    <p:extLst>
      <p:ext uri="{BB962C8B-B14F-4D97-AF65-F5344CB8AC3E}">
        <p14:creationId xmlns:p14="http://schemas.microsoft.com/office/powerpoint/2010/main" val="153419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t>Empirically observed unimportance of strong trade performance to sustain living standards</a:t>
            </a:r>
            <a:endParaRPr lang="en-NZ" sz="2800" dirty="0"/>
          </a:p>
        </p:txBody>
      </p:sp>
      <p:sp>
        <p:nvSpPr>
          <p:cNvPr id="3" name="Content Placeholder 2"/>
          <p:cNvSpPr>
            <a:spLocks noGrp="1"/>
          </p:cNvSpPr>
          <p:nvPr>
            <p:ph idx="1"/>
          </p:nvPr>
        </p:nvSpPr>
        <p:spPr>
          <a:xfrm>
            <a:off x="457200" y="1600200"/>
            <a:ext cx="8507288" cy="4525963"/>
          </a:xfrm>
        </p:spPr>
        <p:txBody>
          <a:bodyPr>
            <a:normAutofit fontScale="85000" lnSpcReduction="20000"/>
          </a:bodyPr>
          <a:lstStyle/>
          <a:p>
            <a:r>
              <a:rPr lang="en-NZ" dirty="0" smtClean="0"/>
              <a:t>MIRAB model: Bertram and Watters 1985; Bertram 1986, 1993, 1998, 2006.</a:t>
            </a:r>
          </a:p>
          <a:p>
            <a:endParaRPr lang="en-NZ" dirty="0" smtClean="0"/>
          </a:p>
          <a:p>
            <a:r>
              <a:rPr lang="en-NZ" dirty="0" smtClean="0"/>
              <a:t>Strength of tourism as a leading sector:  McElroy 2006</a:t>
            </a:r>
          </a:p>
          <a:p>
            <a:endParaRPr lang="en-NZ" dirty="0" smtClean="0"/>
          </a:p>
          <a:p>
            <a:r>
              <a:rPr lang="en-NZ" dirty="0" smtClean="0"/>
              <a:t>Wide range of other options - “resourcefulness of jurisdiction: </a:t>
            </a:r>
            <a:r>
              <a:rPr lang="en-NZ" dirty="0" err="1" smtClean="0"/>
              <a:t>Baldacchino</a:t>
            </a:r>
            <a:r>
              <a:rPr lang="en-NZ" dirty="0" smtClean="0"/>
              <a:t> and Milne 2000; </a:t>
            </a:r>
            <a:r>
              <a:rPr lang="en-NZ" dirty="0" err="1" smtClean="0"/>
              <a:t>Baldacchino</a:t>
            </a:r>
            <a:r>
              <a:rPr lang="en-NZ" dirty="0" smtClean="0"/>
              <a:t> 2006</a:t>
            </a:r>
          </a:p>
          <a:p>
            <a:pPr marL="0" indent="0">
              <a:buNone/>
            </a:pPr>
            <a:endParaRPr lang="en-NZ" dirty="0" smtClean="0"/>
          </a:p>
          <a:p>
            <a:r>
              <a:rPr lang="en-NZ" dirty="0" smtClean="0"/>
              <a:t>Synthesis of nine development strategies with export-led growth only one: Bertram and </a:t>
            </a:r>
            <a:r>
              <a:rPr lang="en-NZ" dirty="0" err="1" smtClean="0"/>
              <a:t>Poirine</a:t>
            </a:r>
            <a:r>
              <a:rPr lang="en-NZ" dirty="0" smtClean="0"/>
              <a:t> 2009</a:t>
            </a:r>
            <a:endParaRPr lang="en-NZ" dirty="0"/>
          </a:p>
        </p:txBody>
      </p:sp>
    </p:spTree>
    <p:extLst>
      <p:ext uri="{BB962C8B-B14F-4D97-AF65-F5344CB8AC3E}">
        <p14:creationId xmlns:p14="http://schemas.microsoft.com/office/powerpoint/2010/main" val="1088926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t>Empirically observed failure of the ‘vulnerability paradigm’</a:t>
            </a:r>
            <a:endParaRPr lang="en-NZ" sz="2800" dirty="0"/>
          </a:p>
        </p:txBody>
      </p:sp>
      <p:sp>
        <p:nvSpPr>
          <p:cNvPr id="3" name="Content Placeholder 2"/>
          <p:cNvSpPr>
            <a:spLocks noGrp="1"/>
          </p:cNvSpPr>
          <p:nvPr>
            <p:ph idx="1"/>
          </p:nvPr>
        </p:nvSpPr>
        <p:spPr/>
        <p:txBody>
          <a:bodyPr>
            <a:normAutofit fontScale="92500" lnSpcReduction="20000"/>
          </a:bodyPr>
          <a:lstStyle/>
          <a:p>
            <a:r>
              <a:rPr lang="en-NZ" dirty="0" smtClean="0"/>
              <a:t>Small islands intuitively seen as vulnerable:  </a:t>
            </a:r>
            <a:r>
              <a:rPr lang="en-NZ" dirty="0" err="1" smtClean="0"/>
              <a:t>Streeten</a:t>
            </a:r>
            <a:r>
              <a:rPr lang="en-NZ" dirty="0" smtClean="0"/>
              <a:t> 1993, </a:t>
            </a:r>
            <a:r>
              <a:rPr lang="en-NZ" dirty="0" err="1" smtClean="0"/>
              <a:t>Briguglio</a:t>
            </a:r>
            <a:r>
              <a:rPr lang="en-NZ" dirty="0" smtClean="0"/>
              <a:t> 1995</a:t>
            </a:r>
          </a:p>
          <a:p>
            <a:pPr marL="0" indent="0">
              <a:buNone/>
            </a:pPr>
            <a:endParaRPr lang="en-NZ" dirty="0" smtClean="0"/>
          </a:p>
          <a:p>
            <a:r>
              <a:rPr lang="en-NZ" dirty="0" smtClean="0"/>
              <a:t>Empirical work showed ‘vulnerability’ was inversely related to income per head:  Armstrong et al 1998, Easterly and </a:t>
            </a:r>
            <a:r>
              <a:rPr lang="en-NZ" dirty="0" err="1" smtClean="0"/>
              <a:t>Kraay</a:t>
            </a:r>
            <a:r>
              <a:rPr lang="en-NZ" dirty="0" smtClean="0"/>
              <a:t> 2002, Sampson 2005</a:t>
            </a:r>
          </a:p>
          <a:p>
            <a:endParaRPr lang="en-NZ" dirty="0" smtClean="0"/>
          </a:p>
          <a:p>
            <a:r>
              <a:rPr lang="en-NZ" dirty="0" smtClean="0"/>
              <a:t>Alternative model emphasises the power of local agency and the strategic-flexibility model of island success: </a:t>
            </a:r>
            <a:r>
              <a:rPr lang="en-NZ" dirty="0" err="1" smtClean="0"/>
              <a:t>Baldacchino</a:t>
            </a:r>
            <a:r>
              <a:rPr lang="en-NZ" dirty="0" smtClean="0"/>
              <a:t> and Bertram 2009</a:t>
            </a:r>
            <a:endParaRPr lang="en-NZ" dirty="0"/>
          </a:p>
          <a:p>
            <a:endParaRPr lang="en-NZ" dirty="0"/>
          </a:p>
        </p:txBody>
      </p:sp>
    </p:spTree>
    <p:extLst>
      <p:ext uri="{BB962C8B-B14F-4D97-AF65-F5344CB8AC3E}">
        <p14:creationId xmlns:p14="http://schemas.microsoft.com/office/powerpoint/2010/main" val="3045721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850106"/>
          </a:xfrm>
        </p:spPr>
        <p:txBody>
          <a:bodyPr>
            <a:noAutofit/>
          </a:bodyPr>
          <a:lstStyle/>
          <a:p>
            <a:r>
              <a:rPr lang="en-NZ" sz="2000" dirty="0"/>
              <a:t>World Development indicators Top Ten Countries by </a:t>
            </a:r>
            <a:r>
              <a:rPr lang="en-NZ" sz="2000" dirty="0" smtClean="0"/>
              <a:t>2007 GNI </a:t>
            </a:r>
            <a:r>
              <a:rPr lang="en-NZ" sz="2000" dirty="0"/>
              <a:t>per capita (Atlas method</a:t>
            </a:r>
            <a:r>
              <a:rPr lang="en-NZ" sz="2000" dirty="0" smtClean="0"/>
              <a:t>)</a:t>
            </a:r>
            <a:endParaRPr lang="en-NZ" sz="2000" dirty="0"/>
          </a:p>
        </p:txBody>
      </p:sp>
      <p:graphicFrame>
        <p:nvGraphicFramePr>
          <p:cNvPr id="9" name="Table 8"/>
          <p:cNvGraphicFramePr>
            <a:graphicFrameLocks noGrp="1"/>
          </p:cNvGraphicFramePr>
          <p:nvPr>
            <p:extLst>
              <p:ext uri="{D42A27DB-BD31-4B8C-83A1-F6EECF244321}">
                <p14:modId xmlns:p14="http://schemas.microsoft.com/office/powerpoint/2010/main" val="502225829"/>
              </p:ext>
            </p:extLst>
          </p:nvPr>
        </p:nvGraphicFramePr>
        <p:xfrm>
          <a:off x="1115616" y="1124744"/>
          <a:ext cx="6768753" cy="4747430"/>
        </p:xfrm>
        <a:graphic>
          <a:graphicData uri="http://schemas.openxmlformats.org/drawingml/2006/table">
            <a:tbl>
              <a:tblPr>
                <a:tableStyleId>{5C22544A-7EE6-4342-B048-85BDC9FD1C3A}</a:tableStyleId>
              </a:tblPr>
              <a:tblGrid>
                <a:gridCol w="2256251"/>
                <a:gridCol w="2256251"/>
                <a:gridCol w="2256251"/>
              </a:tblGrid>
              <a:tr h="333100">
                <a:tc>
                  <a:txBody>
                    <a:bodyPr/>
                    <a:lstStyle/>
                    <a:p>
                      <a:pPr algn="ctr" fontAlgn="ctr"/>
                      <a:r>
                        <a:rPr lang="en-NZ" sz="2400" u="none" strike="noStrike" dirty="0">
                          <a:effectLst/>
                        </a:rPr>
                        <a:t>1</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Monaco</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173,310</a:t>
                      </a:r>
                      <a:endParaRPr lang="en-NZ" sz="2400" b="0" i="0" u="none" strike="noStrike">
                        <a:solidFill>
                          <a:srgbClr val="000000"/>
                        </a:solidFill>
                        <a:effectLst/>
                        <a:latin typeface="Calibri"/>
                      </a:endParaRPr>
                    </a:p>
                  </a:txBody>
                  <a:tcPr marL="9525" marR="9525" marT="9525" marB="0" anchor="ctr"/>
                </a:tc>
              </a:tr>
              <a:tr h="574201">
                <a:tc>
                  <a:txBody>
                    <a:bodyPr/>
                    <a:lstStyle/>
                    <a:p>
                      <a:pPr algn="ctr" fontAlgn="ctr"/>
                      <a:r>
                        <a:rPr lang="en-NZ" sz="2400" u="none" strike="noStrike" dirty="0">
                          <a:effectLst/>
                        </a:rPr>
                        <a:t>2</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Liechtenstein</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111,690</a:t>
                      </a:r>
                      <a:endParaRPr lang="en-NZ" sz="2400" b="0" i="0" u="none" strike="noStrike">
                        <a:solidFill>
                          <a:srgbClr val="000000"/>
                        </a:solidFill>
                        <a:effectLst/>
                        <a:latin typeface="Calibri"/>
                      </a:endParaRPr>
                    </a:p>
                  </a:txBody>
                  <a:tcPr marL="9525" marR="9525" marT="9525" marB="0" anchor="ctr"/>
                </a:tc>
              </a:tr>
              <a:tr h="574201">
                <a:tc>
                  <a:txBody>
                    <a:bodyPr/>
                    <a:lstStyle/>
                    <a:p>
                      <a:pPr algn="ctr" fontAlgn="ctr"/>
                      <a:r>
                        <a:rPr lang="en-NZ" sz="2400" u="none" strike="noStrike" dirty="0">
                          <a:effectLst/>
                        </a:rPr>
                        <a:t>3</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Luxembourg</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78,470</a:t>
                      </a:r>
                      <a:endParaRPr lang="en-NZ" sz="2400" b="0" i="0" u="none" strike="noStrike">
                        <a:solidFill>
                          <a:srgbClr val="000000"/>
                        </a:solidFill>
                        <a:effectLst/>
                        <a:latin typeface="Calibri"/>
                      </a:endParaRPr>
                    </a:p>
                  </a:txBody>
                  <a:tcPr marL="9525" marR="9525" marT="9525" marB="0" anchor="ctr"/>
                </a:tc>
              </a:tr>
              <a:tr h="333100">
                <a:tc>
                  <a:txBody>
                    <a:bodyPr/>
                    <a:lstStyle/>
                    <a:p>
                      <a:pPr algn="ctr" fontAlgn="ctr"/>
                      <a:r>
                        <a:rPr lang="en-NZ" sz="2400" u="none" strike="noStrike" dirty="0">
                          <a:effectLst/>
                        </a:rPr>
                        <a:t>4</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Norway</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76,190</a:t>
                      </a:r>
                      <a:endParaRPr lang="en-NZ" sz="2400" b="0" i="0" u="none" strike="noStrike">
                        <a:solidFill>
                          <a:srgbClr val="000000"/>
                        </a:solidFill>
                        <a:effectLst/>
                        <a:latin typeface="Calibri"/>
                      </a:endParaRPr>
                    </a:p>
                  </a:txBody>
                  <a:tcPr marL="9525" marR="9525" marT="9525" marB="0" anchor="ctr"/>
                </a:tc>
              </a:tr>
              <a:tr h="574201">
                <a:tc>
                  <a:txBody>
                    <a:bodyPr/>
                    <a:lstStyle/>
                    <a:p>
                      <a:pPr algn="ctr" fontAlgn="ctr"/>
                      <a:r>
                        <a:rPr lang="en-NZ" sz="2400" u="none" strike="noStrike" dirty="0">
                          <a:effectLst/>
                        </a:rPr>
                        <a:t>5</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Channel Islands</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68,600</a:t>
                      </a:r>
                      <a:endParaRPr lang="en-NZ" sz="2400" b="0" i="0" u="none" strike="noStrike">
                        <a:solidFill>
                          <a:srgbClr val="000000"/>
                        </a:solidFill>
                        <a:effectLst/>
                        <a:latin typeface="Calibri"/>
                      </a:endParaRPr>
                    </a:p>
                  </a:txBody>
                  <a:tcPr marL="9525" marR="9525" marT="9525" marB="0" anchor="ctr"/>
                </a:tc>
              </a:tr>
              <a:tr h="333100">
                <a:tc>
                  <a:txBody>
                    <a:bodyPr/>
                    <a:lstStyle/>
                    <a:p>
                      <a:pPr algn="ctr" fontAlgn="ctr"/>
                      <a:r>
                        <a:rPr lang="en-NZ" sz="2400" u="none" strike="noStrike" dirty="0">
                          <a:effectLst/>
                        </a:rPr>
                        <a:t>6</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Iceland</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58,430</a:t>
                      </a:r>
                      <a:endParaRPr lang="en-NZ" sz="2400" b="0" i="0" u="none" strike="noStrike">
                        <a:solidFill>
                          <a:srgbClr val="000000"/>
                        </a:solidFill>
                        <a:effectLst/>
                        <a:latin typeface="Calibri"/>
                      </a:endParaRPr>
                    </a:p>
                  </a:txBody>
                  <a:tcPr marL="9525" marR="9525" marT="9525" marB="0" anchor="ctr"/>
                </a:tc>
              </a:tr>
              <a:tr h="574201">
                <a:tc>
                  <a:txBody>
                    <a:bodyPr/>
                    <a:lstStyle/>
                    <a:p>
                      <a:pPr algn="ctr" fontAlgn="ctr"/>
                      <a:r>
                        <a:rPr lang="en-NZ" sz="2400" u="none" strike="noStrike" dirty="0">
                          <a:effectLst/>
                        </a:rPr>
                        <a:t>7</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Switzerland</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57,020</a:t>
                      </a:r>
                      <a:endParaRPr lang="en-NZ" sz="2400" b="0" i="0" u="none" strike="noStrike">
                        <a:solidFill>
                          <a:srgbClr val="000000"/>
                        </a:solidFill>
                        <a:effectLst/>
                        <a:latin typeface="Calibri"/>
                      </a:endParaRPr>
                    </a:p>
                  </a:txBody>
                  <a:tcPr marL="9525" marR="9525" marT="9525" marB="0" anchor="ctr"/>
                </a:tc>
              </a:tr>
              <a:tr h="333100">
                <a:tc>
                  <a:txBody>
                    <a:bodyPr/>
                    <a:lstStyle/>
                    <a:p>
                      <a:pPr algn="ctr" fontAlgn="ctr"/>
                      <a:r>
                        <a:rPr lang="en-NZ" sz="2400" u="none" strike="noStrike" dirty="0">
                          <a:effectLst/>
                        </a:rPr>
                        <a:t>8</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Denmark</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54,700</a:t>
                      </a:r>
                      <a:endParaRPr lang="en-NZ" sz="2400" b="0" i="0" u="none" strike="noStrike">
                        <a:solidFill>
                          <a:srgbClr val="000000"/>
                        </a:solidFill>
                        <a:effectLst/>
                        <a:latin typeface="Calibri"/>
                      </a:endParaRPr>
                    </a:p>
                  </a:txBody>
                  <a:tcPr marL="9525" marR="9525" marT="9525" marB="0" anchor="ctr"/>
                </a:tc>
              </a:tr>
              <a:tr h="574201">
                <a:tc>
                  <a:txBody>
                    <a:bodyPr/>
                    <a:lstStyle/>
                    <a:p>
                      <a:pPr algn="ctr" fontAlgn="ctr"/>
                      <a:r>
                        <a:rPr lang="en-NZ" sz="2400" u="none" strike="noStrike" dirty="0">
                          <a:effectLst/>
                        </a:rPr>
                        <a:t>9</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Isle of Man</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a:effectLst/>
                        </a:rPr>
                        <a:t>49,300</a:t>
                      </a:r>
                      <a:endParaRPr lang="en-NZ" sz="2400" b="0" i="0" u="none" strike="noStrike">
                        <a:solidFill>
                          <a:srgbClr val="000000"/>
                        </a:solidFill>
                        <a:effectLst/>
                        <a:latin typeface="Calibri"/>
                      </a:endParaRPr>
                    </a:p>
                  </a:txBody>
                  <a:tcPr marL="9525" marR="9525" marT="9525" marB="0" anchor="ctr"/>
                </a:tc>
              </a:tr>
              <a:tr h="333100">
                <a:tc>
                  <a:txBody>
                    <a:bodyPr/>
                    <a:lstStyle/>
                    <a:p>
                      <a:pPr algn="ctr" fontAlgn="ctr"/>
                      <a:r>
                        <a:rPr lang="en-NZ" sz="2400" u="none" strike="noStrike" dirty="0">
                          <a:effectLst/>
                        </a:rPr>
                        <a:t>10</a:t>
                      </a:r>
                      <a:endParaRPr lang="en-NZ" sz="2400" b="0" i="0" u="none" strike="noStrike" dirty="0">
                        <a:solidFill>
                          <a:srgbClr val="000000"/>
                        </a:solidFill>
                        <a:effectLst/>
                        <a:latin typeface="Calibri"/>
                      </a:endParaRPr>
                    </a:p>
                  </a:txBody>
                  <a:tcPr marL="9525" marR="9525" marT="9525" marB="0" anchor="ctr"/>
                </a:tc>
                <a:tc>
                  <a:txBody>
                    <a:bodyPr/>
                    <a:lstStyle/>
                    <a:p>
                      <a:pPr algn="l" fontAlgn="ctr"/>
                      <a:r>
                        <a:rPr lang="en-NZ" sz="2400" u="none" strike="noStrike">
                          <a:effectLst/>
                        </a:rPr>
                        <a:t>Sweden</a:t>
                      </a:r>
                      <a:endParaRPr lang="en-NZ" sz="2400" b="0" i="0" u="none" strike="noStrike">
                        <a:solidFill>
                          <a:srgbClr val="000000"/>
                        </a:solidFill>
                        <a:effectLst/>
                        <a:latin typeface="Calibri"/>
                      </a:endParaRPr>
                    </a:p>
                  </a:txBody>
                  <a:tcPr marL="9525" marR="9525" marT="9525" marB="0" anchor="ctr"/>
                </a:tc>
                <a:tc>
                  <a:txBody>
                    <a:bodyPr/>
                    <a:lstStyle/>
                    <a:p>
                      <a:pPr algn="r" fontAlgn="ctr"/>
                      <a:r>
                        <a:rPr lang="en-NZ" sz="2400" u="none" strike="noStrike" dirty="0">
                          <a:effectLst/>
                        </a:rPr>
                        <a:t>48,900</a:t>
                      </a:r>
                      <a:endParaRPr lang="en-NZ" sz="2400" b="0" i="0" u="none" strike="noStrike" dirty="0">
                        <a:solidFill>
                          <a:srgbClr val="000000"/>
                        </a:solidFill>
                        <a:effectLst/>
                        <a:latin typeface="Calibri"/>
                      </a:endParaRPr>
                    </a:p>
                  </a:txBody>
                  <a:tcPr marL="9525" marR="9525" marT="9525" marB="0" anchor="ctr"/>
                </a:tc>
              </a:tr>
            </a:tbl>
          </a:graphicData>
        </a:graphic>
      </p:graphicFrame>
      <p:sp>
        <p:nvSpPr>
          <p:cNvPr id="10" name="TextBox 9"/>
          <p:cNvSpPr txBox="1"/>
          <p:nvPr/>
        </p:nvSpPr>
        <p:spPr>
          <a:xfrm>
            <a:off x="0" y="6204897"/>
            <a:ext cx="9130385" cy="646331"/>
          </a:xfrm>
          <a:prstGeom prst="rect">
            <a:avLst/>
          </a:prstGeom>
          <a:noFill/>
        </p:spPr>
        <p:txBody>
          <a:bodyPr wrap="none" rtlCol="0">
            <a:spAutoFit/>
          </a:bodyPr>
          <a:lstStyle/>
          <a:p>
            <a:r>
              <a:rPr lang="en-NZ" u="sng" dirty="0">
                <a:hlinkClick r:id="rId2"/>
              </a:rPr>
              <a:t>http://data.worldbank.org/data-catalog/world-development-indicators</a:t>
            </a:r>
            <a:r>
              <a:rPr lang="en-NZ" dirty="0"/>
              <a:t> accessed 2 August 2011</a:t>
            </a:r>
          </a:p>
          <a:p>
            <a:endParaRPr lang="en-NZ" dirty="0"/>
          </a:p>
        </p:txBody>
      </p:sp>
    </p:spTree>
    <p:extLst>
      <p:ext uri="{BB962C8B-B14F-4D97-AF65-F5344CB8AC3E}">
        <p14:creationId xmlns:p14="http://schemas.microsoft.com/office/powerpoint/2010/main" val="25363328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200" dirty="0" smtClean="0"/>
              <a:t>That’s six very small countries, three of them islands, in the top ten</a:t>
            </a:r>
            <a:endParaRPr lang="en-NZ" sz="3200" dirty="0"/>
          </a:p>
        </p:txBody>
      </p:sp>
      <p:sp>
        <p:nvSpPr>
          <p:cNvPr id="3" name="Content Placeholder 2"/>
          <p:cNvSpPr>
            <a:spLocks noGrp="1"/>
          </p:cNvSpPr>
          <p:nvPr>
            <p:ph idx="1"/>
          </p:nvPr>
        </p:nvSpPr>
        <p:spPr/>
        <p:txBody>
          <a:bodyPr>
            <a:normAutofit fontScale="85000" lnSpcReduction="20000"/>
          </a:bodyPr>
          <a:lstStyle/>
          <a:p>
            <a:r>
              <a:rPr lang="en-NZ" dirty="0" smtClean="0"/>
              <a:t>WDI misses a lot of small islands: Bermuda, Aruba, Cayman Islands, </a:t>
            </a:r>
            <a:r>
              <a:rPr lang="en-NZ" dirty="0" err="1" smtClean="0"/>
              <a:t>Sint</a:t>
            </a:r>
            <a:r>
              <a:rPr lang="en-NZ" dirty="0" smtClean="0"/>
              <a:t> Maarten…..</a:t>
            </a:r>
          </a:p>
          <a:p>
            <a:pPr marL="0" indent="0">
              <a:buNone/>
            </a:pPr>
            <a:endParaRPr lang="en-NZ" dirty="0" smtClean="0"/>
          </a:p>
          <a:p>
            <a:r>
              <a:rPr lang="en-NZ" dirty="0" smtClean="0"/>
              <a:t>Easterly and </a:t>
            </a:r>
            <a:r>
              <a:rPr lang="en-NZ" dirty="0" err="1" smtClean="0"/>
              <a:t>Kraay</a:t>
            </a:r>
            <a:r>
              <a:rPr lang="en-NZ" dirty="0" smtClean="0"/>
              <a:t> 2002 p.2015: “if </a:t>
            </a:r>
            <a:r>
              <a:rPr lang="en-NZ" dirty="0"/>
              <a:t>we control for the location by continent of all countries, whether they are oil producers, and whether they belong to the OECD, then small states are actually significantly richer than other states</a:t>
            </a:r>
            <a:r>
              <a:rPr lang="en-NZ" dirty="0" smtClean="0"/>
              <a:t>”.</a:t>
            </a:r>
          </a:p>
          <a:p>
            <a:endParaRPr lang="en-NZ" dirty="0"/>
          </a:p>
          <a:p>
            <a:r>
              <a:rPr lang="en-NZ" dirty="0" smtClean="0"/>
              <a:t>Diseconomies of scale and scope did not turn out crippling – again this led to the research on development strategies I mentioned earlier</a:t>
            </a:r>
          </a:p>
          <a:p>
            <a:endParaRPr lang="en-NZ" dirty="0"/>
          </a:p>
        </p:txBody>
      </p:sp>
    </p:spTree>
    <p:extLst>
      <p:ext uri="{BB962C8B-B14F-4D97-AF65-F5344CB8AC3E}">
        <p14:creationId xmlns:p14="http://schemas.microsoft.com/office/powerpoint/2010/main" val="360391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09693" y="980728"/>
            <a:ext cx="4521939" cy="5167283"/>
          </a:xfrm>
          <a:prstGeom prst="rect">
            <a:avLst/>
          </a:prstGeom>
          <a:noFill/>
          <a:ln>
            <a:noFill/>
          </a:ln>
        </p:spPr>
      </p:pic>
      <p:sp>
        <p:nvSpPr>
          <p:cNvPr id="3" name="Title 2"/>
          <p:cNvSpPr>
            <a:spLocks noGrp="1"/>
          </p:cNvSpPr>
          <p:nvPr>
            <p:ph type="title"/>
          </p:nvPr>
        </p:nvSpPr>
        <p:spPr>
          <a:xfrm>
            <a:off x="457200" y="274638"/>
            <a:ext cx="8229600" cy="562074"/>
          </a:xfrm>
        </p:spPr>
        <p:txBody>
          <a:bodyPr>
            <a:normAutofit/>
          </a:bodyPr>
          <a:lstStyle/>
          <a:p>
            <a:r>
              <a:rPr lang="en-NZ" sz="2000" dirty="0" smtClean="0"/>
              <a:t>Easterly and </a:t>
            </a:r>
            <a:r>
              <a:rPr lang="en-NZ" sz="2000" dirty="0" err="1" smtClean="0"/>
              <a:t>Kraay’s</a:t>
            </a:r>
            <a:r>
              <a:rPr lang="en-NZ" sz="2000" dirty="0" smtClean="0"/>
              <a:t> (2002) scatter relating population to income per capita</a:t>
            </a:r>
            <a:endParaRPr lang="en-NZ" sz="2000" dirty="0"/>
          </a:p>
        </p:txBody>
      </p:sp>
      <p:sp>
        <p:nvSpPr>
          <p:cNvPr id="4" name="TextBox 3"/>
          <p:cNvSpPr txBox="1"/>
          <p:nvPr/>
        </p:nvSpPr>
        <p:spPr>
          <a:xfrm>
            <a:off x="899592" y="6187022"/>
            <a:ext cx="8053167" cy="646331"/>
          </a:xfrm>
          <a:prstGeom prst="rect">
            <a:avLst/>
          </a:prstGeom>
          <a:noFill/>
        </p:spPr>
        <p:txBody>
          <a:bodyPr wrap="none" rtlCol="0">
            <a:spAutoFit/>
          </a:bodyPr>
          <a:lstStyle/>
          <a:p>
            <a:r>
              <a:rPr lang="en-NZ" dirty="0"/>
              <a:t>Easterly, W. and A. </a:t>
            </a:r>
            <a:r>
              <a:rPr lang="en-NZ" dirty="0" err="1"/>
              <a:t>Kraay</a:t>
            </a:r>
            <a:r>
              <a:rPr lang="en-NZ" dirty="0"/>
              <a:t>, 2002 “Small States, Small Problems?  Income, Growth, and</a:t>
            </a:r>
          </a:p>
          <a:p>
            <a:r>
              <a:rPr lang="en-NZ" dirty="0"/>
              <a:t>Volatility in Small States” </a:t>
            </a:r>
            <a:r>
              <a:rPr lang="en-NZ" i="1" dirty="0"/>
              <a:t>World Development</a:t>
            </a:r>
            <a:r>
              <a:rPr lang="en-NZ" dirty="0"/>
              <a:t>  28(11): 2013-2027, November</a:t>
            </a:r>
          </a:p>
        </p:txBody>
      </p:sp>
    </p:spTree>
    <p:extLst>
      <p:ext uri="{BB962C8B-B14F-4D97-AF65-F5344CB8AC3E}">
        <p14:creationId xmlns:p14="http://schemas.microsoft.com/office/powerpoint/2010/main" val="8915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80120"/>
          </a:xfrm>
        </p:spPr>
        <p:txBody>
          <a:bodyPr>
            <a:normAutofit/>
          </a:bodyPr>
          <a:lstStyle/>
          <a:p>
            <a:r>
              <a:rPr lang="en-NZ" sz="2400" dirty="0" smtClean="0"/>
              <a:t>A by-product of the empirical work on size and import financing was the explanatory power of political status</a:t>
            </a:r>
            <a:endParaRPr lang="en-NZ" sz="2400" dirty="0"/>
          </a:p>
        </p:txBody>
      </p:sp>
      <p:sp>
        <p:nvSpPr>
          <p:cNvPr id="3" name="Content Placeholder 2"/>
          <p:cNvSpPr>
            <a:spLocks noGrp="1"/>
          </p:cNvSpPr>
          <p:nvPr>
            <p:ph idx="1"/>
          </p:nvPr>
        </p:nvSpPr>
        <p:spPr>
          <a:xfrm>
            <a:off x="457200" y="1412776"/>
            <a:ext cx="8229600" cy="4713387"/>
          </a:xfrm>
        </p:spPr>
        <p:txBody>
          <a:bodyPr>
            <a:normAutofit fontScale="55000" lnSpcReduction="20000"/>
          </a:bodyPr>
          <a:lstStyle/>
          <a:p>
            <a:r>
              <a:rPr lang="en-NZ" dirty="0" smtClean="0"/>
              <a:t>Strong statistical evidence that non-sovereign status is positive for the level of per capita GDP:  Armstrong </a:t>
            </a:r>
            <a:r>
              <a:rPr lang="en-NZ" i="1" dirty="0"/>
              <a:t>et </a:t>
            </a:r>
            <a:r>
              <a:rPr lang="en-NZ" dirty="0"/>
              <a:t>al (1998, 2002), Bertram (2004), McElroy and Pearce (2006), and Sampson (2005 p.7) </a:t>
            </a:r>
            <a:endParaRPr lang="en-NZ" dirty="0" smtClean="0"/>
          </a:p>
          <a:p>
            <a:endParaRPr lang="en-NZ" dirty="0"/>
          </a:p>
          <a:p>
            <a:r>
              <a:rPr lang="en-NZ" dirty="0" smtClean="0"/>
              <a:t>Sampson </a:t>
            </a:r>
            <a:r>
              <a:rPr lang="en-NZ" dirty="0"/>
              <a:t>found, however, no significant effect of sovereignty status on the growth rate, and a negative effect on growth of being a small state, after controlling for sovereignty.  Higher incomes today, in other words, </a:t>
            </a:r>
            <a:r>
              <a:rPr lang="en-NZ" dirty="0" smtClean="0"/>
              <a:t>seemed </a:t>
            </a:r>
            <a:r>
              <a:rPr lang="en-NZ" dirty="0"/>
              <a:t>to be explained by past, not current, economic growth</a:t>
            </a:r>
            <a:r>
              <a:rPr lang="en-NZ" dirty="0" smtClean="0"/>
              <a:t>.</a:t>
            </a:r>
          </a:p>
          <a:p>
            <a:endParaRPr lang="en-NZ" dirty="0" smtClean="0"/>
          </a:p>
          <a:p>
            <a:r>
              <a:rPr lang="en-NZ" dirty="0"/>
              <a:t>Bertram (1987) </a:t>
            </a:r>
            <a:endParaRPr lang="en-NZ" dirty="0" smtClean="0"/>
          </a:p>
          <a:p>
            <a:pPr lvl="1"/>
            <a:r>
              <a:rPr lang="en-NZ" dirty="0" smtClean="0"/>
              <a:t>reviewed </a:t>
            </a:r>
            <a:r>
              <a:rPr lang="en-NZ" dirty="0"/>
              <a:t>the various options for decolonisation: sovereign independence, integration with another state, self-government in free association, and possible unspecified other </a:t>
            </a:r>
            <a:r>
              <a:rPr lang="en-NZ" dirty="0" smtClean="0"/>
              <a:t>options </a:t>
            </a:r>
          </a:p>
          <a:p>
            <a:pPr lvl="1"/>
            <a:r>
              <a:rPr lang="en-NZ" dirty="0" smtClean="0"/>
              <a:t>argued </a:t>
            </a:r>
            <a:r>
              <a:rPr lang="en-NZ" dirty="0"/>
              <a:t>the case that sovereign independence was likely to be an inferior option for very small </a:t>
            </a:r>
            <a:r>
              <a:rPr lang="en-NZ" dirty="0" smtClean="0"/>
              <a:t>islands</a:t>
            </a:r>
          </a:p>
          <a:p>
            <a:pPr lvl="1"/>
            <a:r>
              <a:rPr lang="en-NZ" dirty="0" smtClean="0"/>
              <a:t>further </a:t>
            </a:r>
            <a:r>
              <a:rPr lang="en-NZ" dirty="0"/>
              <a:t>argued that integration – if done on the right terms – could well be superior to free association. </a:t>
            </a:r>
            <a:endParaRPr lang="en-NZ" dirty="0" smtClean="0"/>
          </a:p>
          <a:p>
            <a:pPr lvl="1"/>
            <a:endParaRPr lang="en-NZ" dirty="0" smtClean="0"/>
          </a:p>
          <a:p>
            <a:r>
              <a:rPr lang="en-NZ" dirty="0" smtClean="0"/>
              <a:t>Bertram (2004):  </a:t>
            </a:r>
            <a:r>
              <a:rPr lang="en-NZ" dirty="0"/>
              <a:t>Integrated political status was estimated to add between $5,600 and $7,500 </a:t>
            </a:r>
            <a:r>
              <a:rPr lang="en-NZ" dirty="0" smtClean="0"/>
              <a:t>in USD to </a:t>
            </a:r>
            <a:r>
              <a:rPr lang="en-NZ" dirty="0"/>
              <a:t>per capita </a:t>
            </a:r>
            <a:r>
              <a:rPr lang="en-NZ" dirty="0" smtClean="0"/>
              <a:t>income, </a:t>
            </a:r>
            <a:r>
              <a:rPr lang="en-NZ" dirty="0"/>
              <a:t>relative to sovereign independence </a:t>
            </a:r>
          </a:p>
        </p:txBody>
      </p:sp>
    </p:spTree>
    <p:extLst>
      <p:ext uri="{BB962C8B-B14F-4D97-AF65-F5344CB8AC3E}">
        <p14:creationId xmlns:p14="http://schemas.microsoft.com/office/powerpoint/2010/main" val="1595690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5620245"/>
            <a:ext cx="7177008" cy="923330"/>
          </a:xfrm>
          <a:prstGeom prst="rect">
            <a:avLst/>
          </a:prstGeom>
          <a:noFill/>
        </p:spPr>
        <p:txBody>
          <a:bodyPr wrap="square" rtlCol="0">
            <a:spAutoFit/>
          </a:bodyPr>
          <a:lstStyle/>
          <a:p>
            <a:r>
              <a:rPr lang="en-NZ" dirty="0" smtClean="0"/>
              <a:t>G. Bertram, 2004,  ‘On </a:t>
            </a:r>
            <a:r>
              <a:rPr lang="en-NZ" dirty="0"/>
              <a:t>the convergence of small island economies with their metropolitan </a:t>
            </a:r>
            <a:r>
              <a:rPr lang="en-NZ" dirty="0" smtClean="0"/>
              <a:t>patrons’, </a:t>
            </a:r>
            <a:r>
              <a:rPr lang="en-NZ" i="1" dirty="0"/>
              <a:t>World Development</a:t>
            </a:r>
            <a:r>
              <a:rPr lang="en-NZ" dirty="0"/>
              <a:t> 32(2): </a:t>
            </a:r>
            <a:r>
              <a:rPr lang="en-NZ" dirty="0" smtClean="0"/>
              <a:t>343-364, p.346</a:t>
            </a:r>
            <a:endParaRPr lang="en-NZ" dirty="0"/>
          </a:p>
          <a:p>
            <a:endParaRPr lang="en-NZ"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9102042" cy="4453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578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5620245"/>
            <a:ext cx="7177008" cy="923330"/>
          </a:xfrm>
          <a:prstGeom prst="rect">
            <a:avLst/>
          </a:prstGeom>
          <a:noFill/>
        </p:spPr>
        <p:txBody>
          <a:bodyPr wrap="square" rtlCol="0">
            <a:spAutoFit/>
          </a:bodyPr>
          <a:lstStyle/>
          <a:p>
            <a:r>
              <a:rPr lang="en-NZ" dirty="0" smtClean="0"/>
              <a:t>G. Bertram, 2004,  ‘On </a:t>
            </a:r>
            <a:r>
              <a:rPr lang="en-NZ" dirty="0"/>
              <a:t>the convergence of small island economies with their metropolitan </a:t>
            </a:r>
            <a:r>
              <a:rPr lang="en-NZ" dirty="0" smtClean="0"/>
              <a:t>patrons’, </a:t>
            </a:r>
            <a:r>
              <a:rPr lang="en-NZ" i="1" dirty="0"/>
              <a:t>World Development</a:t>
            </a:r>
            <a:r>
              <a:rPr lang="en-NZ" dirty="0"/>
              <a:t> 32(2): </a:t>
            </a:r>
            <a:r>
              <a:rPr lang="en-NZ" dirty="0" smtClean="0"/>
              <a:t>343-364, p.352.</a:t>
            </a:r>
            <a:endParaRPr lang="en-NZ" dirty="0"/>
          </a:p>
          <a:p>
            <a:endParaRPr lang="en-NZ"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87" y="815008"/>
            <a:ext cx="9075813" cy="378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1590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4117"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3" name="Slide Number Placeholder 2"/>
          <p:cNvSpPr>
            <a:spLocks noGrp="1"/>
          </p:cNvSpPr>
          <p:nvPr>
            <p:ph type="sldNum" sz="quarter" idx="12"/>
          </p:nvPr>
        </p:nvSpPr>
        <p:spPr/>
        <p:txBody>
          <a:bodyPr/>
          <a:lstStyle/>
          <a:p>
            <a:fld id="{30B9F1B6-093B-4095-A6A0-00C0226B00A2}" type="slidenum">
              <a:rPr lang="en-NZ" smtClean="0"/>
              <a:t>11</a:t>
            </a:fld>
            <a:endParaRPr lang="en-NZ"/>
          </a:p>
        </p:txBody>
      </p:sp>
    </p:spTree>
    <p:extLst>
      <p:ext uri="{BB962C8B-B14F-4D97-AF65-F5344CB8AC3E}">
        <p14:creationId xmlns:p14="http://schemas.microsoft.com/office/powerpoint/2010/main" val="1027356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5141"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2" name="Slide Number Placeholder 1"/>
          <p:cNvSpPr>
            <a:spLocks noGrp="1"/>
          </p:cNvSpPr>
          <p:nvPr>
            <p:ph type="sldNum" sz="quarter" idx="12"/>
          </p:nvPr>
        </p:nvSpPr>
        <p:spPr/>
        <p:txBody>
          <a:bodyPr/>
          <a:lstStyle/>
          <a:p>
            <a:fld id="{30B9F1B6-093B-4095-A6A0-00C0226B00A2}" type="slidenum">
              <a:rPr lang="en-NZ" smtClean="0"/>
              <a:t>12</a:t>
            </a:fld>
            <a:endParaRPr lang="en-NZ"/>
          </a:p>
        </p:txBody>
      </p:sp>
    </p:spTree>
    <p:extLst>
      <p:ext uri="{BB962C8B-B14F-4D97-AF65-F5344CB8AC3E}">
        <p14:creationId xmlns:p14="http://schemas.microsoft.com/office/powerpoint/2010/main" val="1532429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6165"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2" name="Slide Number Placeholder 1"/>
          <p:cNvSpPr>
            <a:spLocks noGrp="1"/>
          </p:cNvSpPr>
          <p:nvPr>
            <p:ph type="sldNum" sz="quarter" idx="12"/>
          </p:nvPr>
        </p:nvSpPr>
        <p:spPr/>
        <p:txBody>
          <a:bodyPr/>
          <a:lstStyle/>
          <a:p>
            <a:fld id="{30B9F1B6-093B-4095-A6A0-00C0226B00A2}" type="slidenum">
              <a:rPr lang="en-NZ" smtClean="0"/>
              <a:t>13</a:t>
            </a:fld>
            <a:endParaRPr lang="en-NZ"/>
          </a:p>
        </p:txBody>
      </p:sp>
    </p:spTree>
    <p:extLst>
      <p:ext uri="{BB962C8B-B14F-4D97-AF65-F5344CB8AC3E}">
        <p14:creationId xmlns:p14="http://schemas.microsoft.com/office/powerpoint/2010/main" val="2641797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120680"/>
          </a:xfrm>
        </p:spPr>
        <p:txBody>
          <a:bodyPr>
            <a:normAutofit fontScale="55000" lnSpcReduction="20000"/>
          </a:bodyPr>
          <a:lstStyle/>
          <a:p>
            <a:r>
              <a:rPr lang="en-NZ" dirty="0"/>
              <a:t>I hypothesised that non-sovereign political status conferred advantages in political-economy terms, because by being integrated with a larger, usually richer, economy, a small island community could secure more favourable treatment in terms of financial aid, migration access, other market access, and ability to leverage off some functions of large-country government services such as education and health.  </a:t>
            </a:r>
            <a:endParaRPr lang="en-NZ" dirty="0" smtClean="0"/>
          </a:p>
          <a:p>
            <a:endParaRPr lang="en-NZ" dirty="0"/>
          </a:p>
          <a:p>
            <a:r>
              <a:rPr lang="en-NZ" dirty="0" err="1" smtClean="0"/>
              <a:t>Poirine</a:t>
            </a:r>
            <a:r>
              <a:rPr lang="en-NZ" dirty="0" smtClean="0"/>
              <a:t> </a:t>
            </a:r>
            <a:r>
              <a:rPr lang="en-NZ" dirty="0"/>
              <a:t>(1999) demonstrated that  in the 1990s not only did islands receive more aid per capita than larger, non-island countries, but that non-sovereign islands secured 36 times more bilateral aid than comparable sovereign independent island states</a:t>
            </a:r>
            <a:r>
              <a:rPr lang="en-NZ" dirty="0" smtClean="0"/>
              <a:t>.</a:t>
            </a:r>
          </a:p>
          <a:p>
            <a:endParaRPr lang="en-NZ" dirty="0"/>
          </a:p>
          <a:p>
            <a:r>
              <a:rPr lang="en-NZ" dirty="0"/>
              <a:t>Feyer and </a:t>
            </a:r>
            <a:r>
              <a:rPr lang="en-NZ" dirty="0" err="1"/>
              <a:t>Sacerdote</a:t>
            </a:r>
            <a:r>
              <a:rPr lang="en-NZ" dirty="0"/>
              <a:t> </a:t>
            </a:r>
            <a:r>
              <a:rPr lang="en-NZ" dirty="0" smtClean="0"/>
              <a:t>2009 began </a:t>
            </a:r>
            <a:r>
              <a:rPr lang="en-NZ" dirty="0"/>
              <a:t>to nail down the long-term effects of colonialism </a:t>
            </a:r>
            <a:r>
              <a:rPr lang="en-NZ" dirty="0" smtClean="0"/>
              <a:t>– and hence the outcomes of decolonisation - across </a:t>
            </a:r>
            <a:r>
              <a:rPr lang="en-NZ" dirty="0"/>
              <a:t>a sample of 81 </a:t>
            </a:r>
            <a:r>
              <a:rPr lang="en-NZ" dirty="0" smtClean="0"/>
              <a:t>islands</a:t>
            </a:r>
          </a:p>
          <a:p>
            <a:endParaRPr lang="en-NZ" dirty="0"/>
          </a:p>
          <a:p>
            <a:r>
              <a:rPr lang="en-NZ" dirty="0" smtClean="0"/>
              <a:t>They found “</a:t>
            </a:r>
            <a:r>
              <a:rPr lang="en-NZ" dirty="0"/>
              <a:t>a robust positive relationship between colonial tenure and modern outcomes. </a:t>
            </a:r>
            <a:r>
              <a:rPr lang="en-NZ" dirty="0" smtClean="0"/>
              <a:t>“  </a:t>
            </a:r>
          </a:p>
          <a:p>
            <a:endParaRPr lang="en-NZ" dirty="0"/>
          </a:p>
          <a:p>
            <a:r>
              <a:rPr lang="en-NZ" dirty="0" smtClean="0"/>
              <a:t>They also found that (2009 p.256) “Being </a:t>
            </a:r>
            <a:r>
              <a:rPr lang="en-NZ" dirty="0"/>
              <a:t>a colony at the end of the twentieth century remains very positively associated with income</a:t>
            </a:r>
            <a:r>
              <a:rPr lang="en-NZ" dirty="0" smtClean="0"/>
              <a:t>.”</a:t>
            </a:r>
          </a:p>
          <a:p>
            <a:endParaRPr lang="en-NZ" dirty="0"/>
          </a:p>
          <a:p>
            <a:r>
              <a:rPr lang="en-NZ" dirty="0" smtClean="0"/>
              <a:t> For them, this was an accidental by-product of statistically establishing a separate result, that “Conditional </a:t>
            </a:r>
            <a:r>
              <a:rPr lang="en-NZ" dirty="0"/>
              <a:t>on making it to the end of the century as a colony, years as a colony in the twentieth century are negatively associated with income</a:t>
            </a:r>
            <a:r>
              <a:rPr lang="en-NZ" dirty="0" smtClean="0"/>
              <a:t>.”</a:t>
            </a:r>
            <a:endParaRPr lang="en-NZ" dirty="0"/>
          </a:p>
          <a:p>
            <a:endParaRPr lang="en-NZ" dirty="0"/>
          </a:p>
          <a:p>
            <a:endParaRPr lang="en-NZ" dirty="0"/>
          </a:p>
        </p:txBody>
      </p:sp>
    </p:spTree>
    <p:extLst>
      <p:ext uri="{BB962C8B-B14F-4D97-AF65-F5344CB8AC3E}">
        <p14:creationId xmlns:p14="http://schemas.microsoft.com/office/powerpoint/2010/main" val="2379722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3" y="692696"/>
            <a:ext cx="9114697"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6021288"/>
            <a:ext cx="8420366" cy="923330"/>
          </a:xfrm>
          <a:prstGeom prst="rect">
            <a:avLst/>
          </a:prstGeom>
          <a:noFill/>
        </p:spPr>
        <p:txBody>
          <a:bodyPr wrap="square" rtlCol="0">
            <a:spAutoFit/>
          </a:bodyPr>
          <a:lstStyle/>
          <a:p>
            <a:r>
              <a:rPr lang="en-NZ" dirty="0" err="1"/>
              <a:t>Feyrer</a:t>
            </a:r>
            <a:r>
              <a:rPr lang="en-NZ" dirty="0"/>
              <a:t>, J. and B. </a:t>
            </a:r>
            <a:r>
              <a:rPr lang="en-NZ" dirty="0" err="1"/>
              <a:t>Sacerdote</a:t>
            </a:r>
            <a:r>
              <a:rPr lang="en-NZ" dirty="0"/>
              <a:t>,  2009, “Colonialism and Modern Income: Islands as Natural Experiments”</a:t>
            </a:r>
            <a:r>
              <a:rPr lang="en-NZ" i="1" dirty="0"/>
              <a:t>  Review of Economics and Statistics, </a:t>
            </a:r>
            <a:r>
              <a:rPr lang="en-NZ" dirty="0"/>
              <a:t>May, 91(2): </a:t>
            </a:r>
            <a:r>
              <a:rPr lang="en-NZ" dirty="0" smtClean="0"/>
              <a:t>245–262, p.251.</a:t>
            </a:r>
            <a:endParaRPr lang="en-NZ" dirty="0"/>
          </a:p>
          <a:p>
            <a:endParaRPr lang="en-NZ" dirty="0"/>
          </a:p>
        </p:txBody>
      </p:sp>
    </p:spTree>
    <p:extLst>
      <p:ext uri="{BB962C8B-B14F-4D97-AF65-F5344CB8AC3E}">
        <p14:creationId xmlns:p14="http://schemas.microsoft.com/office/powerpoint/2010/main" val="28947335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76672"/>
            <a:ext cx="8363272" cy="6048672"/>
          </a:xfrm>
        </p:spPr>
        <p:txBody>
          <a:bodyPr>
            <a:normAutofit fontScale="70000" lnSpcReduction="20000"/>
          </a:bodyPr>
          <a:lstStyle/>
          <a:p>
            <a:r>
              <a:rPr lang="en-NZ" dirty="0"/>
              <a:t>By “remaining as a colony”, </a:t>
            </a:r>
            <a:r>
              <a:rPr lang="en-NZ" dirty="0" err="1"/>
              <a:t>Feyrer</a:t>
            </a:r>
            <a:r>
              <a:rPr lang="en-NZ" dirty="0"/>
              <a:t> and </a:t>
            </a:r>
            <a:r>
              <a:rPr lang="en-NZ" dirty="0" err="1"/>
              <a:t>Sacerdote</a:t>
            </a:r>
            <a:r>
              <a:rPr lang="en-NZ" dirty="0"/>
              <a:t> </a:t>
            </a:r>
            <a:r>
              <a:rPr lang="en-NZ" dirty="0" smtClean="0"/>
              <a:t>meant being </a:t>
            </a:r>
            <a:r>
              <a:rPr lang="en-NZ" dirty="0"/>
              <a:t>a sub-national political unit, subordinated in some sense to a larger metropolitan power.  </a:t>
            </a:r>
            <a:endParaRPr lang="en-NZ" dirty="0" smtClean="0"/>
          </a:p>
          <a:p>
            <a:endParaRPr lang="en-NZ" dirty="0"/>
          </a:p>
          <a:p>
            <a:r>
              <a:rPr lang="en-NZ" dirty="0" smtClean="0"/>
              <a:t>But </a:t>
            </a:r>
            <a:r>
              <a:rPr lang="en-NZ" dirty="0"/>
              <a:t>this misconstrues the </a:t>
            </a:r>
            <a:r>
              <a:rPr lang="en-NZ" dirty="0" smtClean="0"/>
              <a:t>issue</a:t>
            </a:r>
          </a:p>
          <a:p>
            <a:endParaRPr lang="en-NZ" dirty="0"/>
          </a:p>
          <a:p>
            <a:r>
              <a:rPr lang="en-NZ" dirty="0"/>
              <a:t>D</a:t>
            </a:r>
            <a:r>
              <a:rPr lang="en-NZ" dirty="0" smtClean="0"/>
              <a:t>ecolonisation </a:t>
            </a:r>
            <a:r>
              <a:rPr lang="en-NZ" dirty="0"/>
              <a:t>does not necessarily have to consist of moving to a sovereign independent nation state.  </a:t>
            </a:r>
            <a:endParaRPr lang="en-NZ" dirty="0" smtClean="0"/>
          </a:p>
          <a:p>
            <a:endParaRPr lang="en-NZ" dirty="0"/>
          </a:p>
          <a:p>
            <a:r>
              <a:rPr lang="en-NZ" dirty="0" smtClean="0"/>
              <a:t>On </a:t>
            </a:r>
            <a:r>
              <a:rPr lang="en-NZ" dirty="0"/>
              <a:t>the contrary, small islands have been the laboratory for exploring various ways of exiting from the colonial era, and sub-national status in the early twenty-first century is fully compatible with genuine exercise of autonomous local agency in economic and social development, as Godfrey </a:t>
            </a:r>
            <a:r>
              <a:rPr lang="en-NZ" dirty="0" err="1"/>
              <a:t>Baldacchino</a:t>
            </a:r>
            <a:r>
              <a:rPr lang="en-NZ" dirty="0"/>
              <a:t> and I have been arguing (</a:t>
            </a:r>
            <a:r>
              <a:rPr lang="en-NZ" dirty="0" err="1"/>
              <a:t>Baldacchino</a:t>
            </a:r>
            <a:r>
              <a:rPr lang="en-NZ" dirty="0"/>
              <a:t> and Bertram 2009). </a:t>
            </a:r>
            <a:endParaRPr lang="en-NZ" dirty="0" smtClean="0"/>
          </a:p>
          <a:p>
            <a:endParaRPr lang="en-NZ" dirty="0"/>
          </a:p>
          <a:p>
            <a:r>
              <a:rPr lang="en-NZ" dirty="0" smtClean="0"/>
              <a:t>To </a:t>
            </a:r>
            <a:r>
              <a:rPr lang="en-NZ" dirty="0"/>
              <a:t>develop and explore this issue, more historical data research is needed, and so I have been working towards assembling a data set </a:t>
            </a:r>
            <a:r>
              <a:rPr lang="en-NZ" dirty="0" smtClean="0"/>
              <a:t>to trace case-by-case </a:t>
            </a:r>
            <a:r>
              <a:rPr lang="en-NZ" dirty="0"/>
              <a:t>outcomes from different sorts of decolonisation.</a:t>
            </a:r>
          </a:p>
          <a:p>
            <a:endParaRPr lang="en-NZ" dirty="0"/>
          </a:p>
        </p:txBody>
      </p:sp>
    </p:spTree>
    <p:extLst>
      <p:ext uri="{BB962C8B-B14F-4D97-AF65-F5344CB8AC3E}">
        <p14:creationId xmlns:p14="http://schemas.microsoft.com/office/powerpoint/2010/main" val="379322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a:bodyPr>
          <a:lstStyle/>
          <a:p>
            <a:r>
              <a:rPr lang="en-NZ" sz="2000" dirty="0" smtClean="0"/>
              <a:t>Some history</a:t>
            </a:r>
            <a:endParaRPr lang="en-NZ" sz="2000" dirty="0"/>
          </a:p>
        </p:txBody>
      </p:sp>
      <p:sp>
        <p:nvSpPr>
          <p:cNvPr id="3" name="Content Placeholder 2"/>
          <p:cNvSpPr>
            <a:spLocks noGrp="1"/>
          </p:cNvSpPr>
          <p:nvPr>
            <p:ph idx="1"/>
          </p:nvPr>
        </p:nvSpPr>
        <p:spPr>
          <a:xfrm>
            <a:off x="467544" y="980728"/>
            <a:ext cx="8208912" cy="5544616"/>
          </a:xfrm>
        </p:spPr>
        <p:txBody>
          <a:bodyPr>
            <a:normAutofit fontScale="62500" lnSpcReduction="20000"/>
          </a:bodyPr>
          <a:lstStyle/>
          <a:p>
            <a:r>
              <a:rPr lang="en-NZ" dirty="0"/>
              <a:t>Decolonisation was one of the great historical transformations of the twentieth </a:t>
            </a:r>
            <a:r>
              <a:rPr lang="en-NZ" dirty="0" smtClean="0"/>
              <a:t>century </a:t>
            </a:r>
          </a:p>
          <a:p>
            <a:pPr marL="0" indent="0">
              <a:buNone/>
            </a:pPr>
            <a:endParaRPr lang="en-NZ" dirty="0"/>
          </a:p>
          <a:p>
            <a:r>
              <a:rPr lang="en-NZ" dirty="0" smtClean="0"/>
              <a:t>But </a:t>
            </a:r>
            <a:r>
              <a:rPr lang="en-NZ" dirty="0"/>
              <a:t>it has to be  borne in mind that in the Americas there was a similar political upheaval in the years 1775 to 1825, as a colonial order operated on the North and South American continents by Britain, Spain, Portugal and France was supplanted by a swarm of new sovereign nation states. </a:t>
            </a:r>
            <a:endParaRPr lang="en-NZ" dirty="0" smtClean="0"/>
          </a:p>
          <a:p>
            <a:endParaRPr lang="en-NZ" dirty="0"/>
          </a:p>
          <a:p>
            <a:r>
              <a:rPr lang="en-NZ" dirty="0" smtClean="0"/>
              <a:t>The dominant process in both cases was installation of sovereign national governments in place of the colonial administrators</a:t>
            </a:r>
          </a:p>
          <a:p>
            <a:endParaRPr lang="en-NZ" dirty="0"/>
          </a:p>
          <a:p>
            <a:r>
              <a:rPr lang="en-NZ" dirty="0" smtClean="0"/>
              <a:t>That resulted in other options getting relatively little attention in the past half-century, so that sub-national jurisdictions tend to be confused with colonies</a:t>
            </a:r>
          </a:p>
          <a:p>
            <a:endParaRPr lang="en-NZ" dirty="0"/>
          </a:p>
          <a:p>
            <a:r>
              <a:rPr lang="en-NZ" dirty="0" smtClean="0"/>
              <a:t>The real issue is the extent of local autonomy, agency and initiative, and decolonisation in the sub-national context is a change in degree rather than in kind on these dimensions</a:t>
            </a:r>
          </a:p>
          <a:p>
            <a:endParaRPr lang="en-NZ" dirty="0"/>
          </a:p>
          <a:p>
            <a:endParaRPr lang="en-NZ" dirty="0" smtClean="0"/>
          </a:p>
          <a:p>
            <a:endParaRPr lang="en-NZ" dirty="0"/>
          </a:p>
        </p:txBody>
      </p:sp>
    </p:spTree>
    <p:extLst>
      <p:ext uri="{BB962C8B-B14F-4D97-AF65-F5344CB8AC3E}">
        <p14:creationId xmlns:p14="http://schemas.microsoft.com/office/powerpoint/2010/main" val="2208259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NZ" sz="2400" dirty="0" smtClean="0"/>
              <a:t>Note that the decolonisation of the Americas ran aground on the islands of the Caribbean</a:t>
            </a:r>
            <a:endParaRPr lang="en-NZ" sz="2400" dirty="0"/>
          </a:p>
        </p:txBody>
      </p:sp>
      <p:sp>
        <p:nvSpPr>
          <p:cNvPr id="3" name="Content Placeholder 2"/>
          <p:cNvSpPr>
            <a:spLocks noGrp="1"/>
          </p:cNvSpPr>
          <p:nvPr>
            <p:ph idx="1"/>
          </p:nvPr>
        </p:nvSpPr>
        <p:spPr>
          <a:xfrm>
            <a:off x="251520" y="1268760"/>
            <a:ext cx="8712968" cy="5472608"/>
          </a:xfrm>
        </p:spPr>
        <p:txBody>
          <a:bodyPr>
            <a:normAutofit fontScale="62500" lnSpcReduction="20000"/>
          </a:bodyPr>
          <a:lstStyle/>
          <a:p>
            <a:r>
              <a:rPr lang="en-NZ" dirty="0" smtClean="0"/>
              <a:t>Only in Haiti did an independent nation state emerge</a:t>
            </a:r>
          </a:p>
          <a:p>
            <a:endParaRPr lang="en-NZ" dirty="0" smtClean="0"/>
          </a:p>
          <a:p>
            <a:r>
              <a:rPr lang="en-NZ" dirty="0" smtClean="0"/>
              <a:t>Initially</a:t>
            </a:r>
            <a:r>
              <a:rPr lang="en-NZ" dirty="0"/>
              <a:t>, </a:t>
            </a:r>
            <a:r>
              <a:rPr lang="en-NZ" dirty="0" smtClean="0"/>
              <a:t>the </a:t>
            </a:r>
            <a:r>
              <a:rPr lang="en-NZ" dirty="0"/>
              <a:t>elites controlling the Caribbean islands threw in their lot with the metropolitan colonial powers as a matter of straightforward self-interest</a:t>
            </a:r>
            <a:r>
              <a:rPr lang="en-NZ" dirty="0" smtClean="0"/>
              <a:t>.</a:t>
            </a:r>
          </a:p>
          <a:p>
            <a:endParaRPr lang="en-NZ" dirty="0" smtClean="0"/>
          </a:p>
          <a:p>
            <a:r>
              <a:rPr lang="en-NZ" dirty="0" smtClean="0"/>
              <a:t> Over </a:t>
            </a:r>
            <a:r>
              <a:rPr lang="en-NZ" dirty="0"/>
              <a:t>time the number of groups that benefited from the colonial relationship grew to encompass a growing proportion of the islander </a:t>
            </a:r>
            <a:r>
              <a:rPr lang="en-NZ" dirty="0" smtClean="0"/>
              <a:t>population</a:t>
            </a:r>
          </a:p>
          <a:p>
            <a:endParaRPr lang="en-NZ" dirty="0" smtClean="0"/>
          </a:p>
          <a:p>
            <a:r>
              <a:rPr lang="en-NZ" dirty="0" smtClean="0"/>
              <a:t> Eventually </a:t>
            </a:r>
            <a:r>
              <a:rPr lang="en-NZ" dirty="0"/>
              <a:t>this developed into the great post-World War II burst of West Indian migration to Britain; between 1948 and 1970 about half a million people moved out of a population in the British West Indies of 3-4 million – about 15% out-migration</a:t>
            </a:r>
            <a:r>
              <a:rPr lang="en-NZ" dirty="0" smtClean="0"/>
              <a:t>.</a:t>
            </a:r>
          </a:p>
          <a:p>
            <a:endParaRPr lang="en-NZ" dirty="0"/>
          </a:p>
          <a:p>
            <a:r>
              <a:rPr lang="en-NZ" dirty="0" smtClean="0"/>
              <a:t>Spanish colonial rule in the Caribbean was broken by the USA in 1898 by conquest -  but the outcome was one nation state (Cuba) and one sub-national jurisdiction (Puerto Rico) which remains cheerfully non-sovereign</a:t>
            </a:r>
          </a:p>
          <a:p>
            <a:endParaRPr lang="en-NZ" dirty="0"/>
          </a:p>
          <a:p>
            <a:r>
              <a:rPr lang="en-NZ" dirty="0" smtClean="0"/>
              <a:t>And then the USA went and bought the US Virgin Islands from Denmark (1917) – still an “unincorporated organized territory”</a:t>
            </a:r>
            <a:endParaRPr lang="en-NZ" dirty="0"/>
          </a:p>
        </p:txBody>
      </p:sp>
    </p:spTree>
    <p:extLst>
      <p:ext uri="{BB962C8B-B14F-4D97-AF65-F5344CB8AC3E}">
        <p14:creationId xmlns:p14="http://schemas.microsoft.com/office/powerpoint/2010/main" val="7662772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292" y="980728"/>
            <a:ext cx="8784976" cy="4380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23528" y="5748064"/>
            <a:ext cx="8665740" cy="461665"/>
          </a:xfrm>
          <a:prstGeom prst="rect">
            <a:avLst/>
          </a:prstGeom>
          <a:noFill/>
        </p:spPr>
        <p:txBody>
          <a:bodyPr wrap="square" rtlCol="0">
            <a:spAutoFit/>
          </a:bodyPr>
          <a:lstStyle/>
          <a:p>
            <a:r>
              <a:rPr lang="en-NZ" sz="2400" dirty="0" smtClean="0"/>
              <a:t>None of these really think of themselves as colonies any more </a:t>
            </a:r>
            <a:endParaRPr lang="en-NZ" sz="2400" dirty="0"/>
          </a:p>
        </p:txBody>
      </p:sp>
    </p:spTree>
    <p:extLst>
      <p:ext uri="{BB962C8B-B14F-4D97-AF65-F5344CB8AC3E}">
        <p14:creationId xmlns:p14="http://schemas.microsoft.com/office/powerpoint/2010/main" val="1128464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922114"/>
          </a:xfrm>
        </p:spPr>
        <p:txBody>
          <a:bodyPr>
            <a:normAutofit/>
          </a:bodyPr>
          <a:lstStyle/>
          <a:p>
            <a:r>
              <a:rPr lang="en-NZ" sz="2400" dirty="0" smtClean="0"/>
              <a:t>After World War II the UN progressively became the agent of decolonisation worldwide</a:t>
            </a:r>
            <a:endParaRPr lang="en-NZ" sz="2400"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r>
              <a:rPr lang="en-NZ" dirty="0"/>
              <a:t>Chapter XI of the United Nations Charter contains a “Declaration Regarding Non-Self-Governing Territories</a:t>
            </a:r>
            <a:r>
              <a:rPr lang="en-NZ" dirty="0" smtClean="0"/>
              <a:t>”.</a:t>
            </a:r>
          </a:p>
          <a:p>
            <a:endParaRPr lang="en-NZ" dirty="0" smtClean="0"/>
          </a:p>
          <a:p>
            <a:r>
              <a:rPr lang="en-NZ" dirty="0" smtClean="0"/>
              <a:t>Administering powers were to foster self-government and local political aspirations (Article 73(b)) and to report to the UN on their administration (Article 73(3))</a:t>
            </a:r>
          </a:p>
          <a:p>
            <a:endParaRPr lang="en-NZ" dirty="0" smtClean="0"/>
          </a:p>
          <a:p>
            <a:r>
              <a:rPr lang="en-NZ" dirty="0" smtClean="0"/>
              <a:t>In 1946 a list was produced of such territories</a:t>
            </a:r>
          </a:p>
          <a:p>
            <a:endParaRPr lang="en-NZ" dirty="0"/>
          </a:p>
          <a:p>
            <a:r>
              <a:rPr lang="en-NZ" dirty="0" smtClean="0"/>
              <a:t>The list missed the Portuguese territories and several small British possessions, and did not include the trust and mandate territories which had separate reporting lines</a:t>
            </a:r>
          </a:p>
          <a:p>
            <a:endParaRPr lang="en-NZ" dirty="0"/>
          </a:p>
          <a:p>
            <a:r>
              <a:rPr lang="en-NZ" dirty="0" smtClean="0"/>
              <a:t>A further list was prepared in 1963, with substantially different coverage</a:t>
            </a:r>
            <a:endParaRPr lang="en-NZ" dirty="0"/>
          </a:p>
        </p:txBody>
      </p:sp>
    </p:spTree>
    <p:extLst>
      <p:ext uri="{BB962C8B-B14F-4D97-AF65-F5344CB8AC3E}">
        <p14:creationId xmlns:p14="http://schemas.microsoft.com/office/powerpoint/2010/main" val="1413154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800" dirty="0" smtClean="0"/>
              <a:t>The two UN lists provide me with two samples for analysis of the impact of decolonisation</a:t>
            </a:r>
            <a:endParaRPr lang="en-NZ" sz="2800" dirty="0"/>
          </a:p>
        </p:txBody>
      </p:sp>
      <p:sp>
        <p:nvSpPr>
          <p:cNvPr id="3" name="Content Placeholder 2"/>
          <p:cNvSpPr>
            <a:spLocks noGrp="1"/>
          </p:cNvSpPr>
          <p:nvPr>
            <p:ph idx="1"/>
          </p:nvPr>
        </p:nvSpPr>
        <p:spPr/>
        <p:txBody>
          <a:bodyPr>
            <a:normAutofit fontScale="77500" lnSpcReduction="20000"/>
          </a:bodyPr>
          <a:lstStyle/>
          <a:p>
            <a:r>
              <a:rPr lang="en-NZ" dirty="0" smtClean="0"/>
              <a:t>In each case I take out the small island countries as a representative sample of candidates for “decolonisation”</a:t>
            </a:r>
          </a:p>
          <a:p>
            <a:endParaRPr lang="en-NZ" dirty="0" smtClean="0"/>
          </a:p>
          <a:p>
            <a:r>
              <a:rPr lang="en-NZ" dirty="0" smtClean="0"/>
              <a:t>I divide them between those that (as of 2011) have moved to become sovereign states, and those that have become sub-national island jurisdictions (SNIJs)</a:t>
            </a:r>
          </a:p>
          <a:p>
            <a:endParaRPr lang="en-NZ" dirty="0" smtClean="0"/>
          </a:p>
          <a:p>
            <a:r>
              <a:rPr lang="en-NZ" dirty="0" smtClean="0"/>
              <a:t>I aim to compare the two groups on indicators such as population, income per head, life expectancy, early childhood mortality, imports per head</a:t>
            </a:r>
          </a:p>
          <a:p>
            <a:endParaRPr lang="en-NZ" dirty="0"/>
          </a:p>
          <a:p>
            <a:r>
              <a:rPr lang="en-NZ" dirty="0" smtClean="0"/>
              <a:t>This is only work in progress at this stage, though – the time-series data sets are still being assembled</a:t>
            </a:r>
            <a:endParaRPr lang="en-NZ" dirty="0"/>
          </a:p>
        </p:txBody>
      </p:sp>
    </p:spTree>
    <p:extLst>
      <p:ext uri="{BB962C8B-B14F-4D97-AF65-F5344CB8AC3E}">
        <p14:creationId xmlns:p14="http://schemas.microsoft.com/office/powerpoint/2010/main" val="851931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634082"/>
          </a:xfrm>
        </p:spPr>
        <p:txBody>
          <a:bodyPr>
            <a:normAutofit/>
          </a:bodyPr>
          <a:lstStyle/>
          <a:p>
            <a:r>
              <a:rPr lang="en-NZ" sz="2800" dirty="0" smtClean="0"/>
              <a:t>Sample 1: the 1946 UN list</a:t>
            </a:r>
            <a:endParaRPr lang="en-NZ" sz="2800" dirty="0"/>
          </a:p>
        </p:txBody>
      </p:sp>
      <p:sp>
        <p:nvSpPr>
          <p:cNvPr id="3" name="Content Placeholder 2"/>
          <p:cNvSpPr>
            <a:spLocks noGrp="1"/>
          </p:cNvSpPr>
          <p:nvPr>
            <p:ph idx="1"/>
          </p:nvPr>
        </p:nvSpPr>
        <p:spPr>
          <a:xfrm>
            <a:off x="457200" y="764704"/>
            <a:ext cx="8229600" cy="5361459"/>
          </a:xfrm>
        </p:spPr>
        <p:txBody>
          <a:bodyPr>
            <a:normAutofit fontScale="77500" lnSpcReduction="20000"/>
          </a:bodyPr>
          <a:lstStyle/>
          <a:p>
            <a:r>
              <a:rPr lang="en-NZ" sz="2400" dirty="0" smtClean="0"/>
              <a:t>Under Article 73(e) of the UN Charter, administering powers were required to report on non-self-governing territories under their control</a:t>
            </a:r>
          </a:p>
          <a:p>
            <a:r>
              <a:rPr lang="en-NZ" sz="2400" dirty="0" smtClean="0"/>
              <a:t>In 1946 the UN produced a list of the territories covered by this requirement.</a:t>
            </a:r>
          </a:p>
          <a:p>
            <a:r>
              <a:rPr lang="en-NZ" sz="2400" dirty="0" smtClean="0"/>
              <a:t>The list contained 64 named territories of which 33 were islands or groups of islands</a:t>
            </a:r>
          </a:p>
          <a:p>
            <a:r>
              <a:rPr lang="en-NZ" sz="2400" dirty="0" smtClean="0"/>
              <a:t>Decomposing the island groups according to their eventual identities and excluding Madagascar (but including its previous dependency the Comoros) the 33 island listings in the 1946 list contained 50 individual islands or </a:t>
            </a:r>
            <a:r>
              <a:rPr lang="en-NZ" sz="2400" dirty="0" err="1" smtClean="0"/>
              <a:t>archipelagoes</a:t>
            </a:r>
            <a:r>
              <a:rPr lang="en-NZ" sz="2400" dirty="0" smtClean="0"/>
              <a:t> with distinct identities</a:t>
            </a:r>
          </a:p>
          <a:p>
            <a:r>
              <a:rPr lang="en-NZ" sz="2400" dirty="0" smtClean="0"/>
              <a:t>The number drops to 46 if the Netherlands Antilles excluding Aruba but including Curacao are treated as a single entity (which will be done here, although the political unit was dissolved in 2010, since statistics usually refer to the group)</a:t>
            </a:r>
          </a:p>
          <a:p>
            <a:r>
              <a:rPr lang="en-NZ" sz="2400" dirty="0" smtClean="0"/>
              <a:t>Two of the islands, Singapore and Puerto Rico, are marginal as “small islands”, coming in under the 5 million population mark but much bigger than the rest of the sample</a:t>
            </a:r>
          </a:p>
          <a:p>
            <a:r>
              <a:rPr lang="en-NZ" sz="2400" dirty="0" smtClean="0"/>
              <a:t>Excluding those two gives  44 small islands that were non-self governing in 1946</a:t>
            </a:r>
          </a:p>
          <a:p>
            <a:r>
              <a:rPr lang="en-NZ" sz="2400" dirty="0" smtClean="0"/>
              <a:t>Dividing them between those which are now sovereigns and those which are SNIJs we can check whether it was the big ones that became independent (20) and the small ones that did not (26):</a:t>
            </a:r>
            <a:endParaRPr lang="en-NZ" sz="2400" dirty="0"/>
          </a:p>
        </p:txBody>
      </p:sp>
    </p:spTree>
    <p:extLst>
      <p:ext uri="{BB962C8B-B14F-4D97-AF65-F5344CB8AC3E}">
        <p14:creationId xmlns:p14="http://schemas.microsoft.com/office/powerpoint/2010/main" val="1140619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12" y="1217141"/>
            <a:ext cx="5861050"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2582" y="1217141"/>
            <a:ext cx="5861050" cy="551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490066"/>
          </a:xfrm>
        </p:spPr>
        <p:txBody>
          <a:bodyPr>
            <a:normAutofit fontScale="90000"/>
          </a:bodyPr>
          <a:lstStyle/>
          <a:p>
            <a:r>
              <a:rPr lang="en-NZ" sz="2800" dirty="0" smtClean="0"/>
              <a:t>Islands in the UN’s 1946 list of non-self-governing territories</a:t>
            </a:r>
            <a:endParaRPr lang="en-NZ" sz="2800" dirty="0"/>
          </a:p>
        </p:txBody>
      </p:sp>
    </p:spTree>
    <p:extLst>
      <p:ext uri="{BB962C8B-B14F-4D97-AF65-F5344CB8AC3E}">
        <p14:creationId xmlns:p14="http://schemas.microsoft.com/office/powerpoint/2010/main" val="1479630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12776"/>
            <a:ext cx="8219256" cy="3730426"/>
          </a:xfrm>
        </p:spPr>
        <p:txBody>
          <a:bodyPr>
            <a:normAutofit/>
          </a:bodyPr>
          <a:lstStyle/>
          <a:p>
            <a:r>
              <a:rPr lang="en-NZ" dirty="0" smtClean="0"/>
              <a:t>First question: was it that bigger islands became sovereigns and smaller islands became SNIJs?</a:t>
            </a:r>
            <a:endParaRPr lang="en-NZ" dirty="0"/>
          </a:p>
        </p:txBody>
      </p:sp>
    </p:spTree>
    <p:extLst>
      <p:ext uri="{BB962C8B-B14F-4D97-AF65-F5344CB8AC3E}">
        <p14:creationId xmlns:p14="http://schemas.microsoft.com/office/powerpoint/2010/main" val="275773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343234916"/>
              </p:ext>
            </p:extLst>
          </p:nvPr>
        </p:nvGraphicFramePr>
        <p:xfrm>
          <a:off x="-23864" y="161365"/>
          <a:ext cx="9114529" cy="66693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4756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748748742"/>
              </p:ext>
            </p:extLst>
          </p:nvPr>
        </p:nvGraphicFramePr>
        <p:xfrm>
          <a:off x="-36" y="332656"/>
          <a:ext cx="9144036" cy="59944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06255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507288" cy="1143000"/>
          </a:xfrm>
        </p:spPr>
        <p:txBody>
          <a:bodyPr>
            <a:normAutofit fontScale="90000"/>
          </a:bodyPr>
          <a:lstStyle/>
          <a:p>
            <a:r>
              <a:rPr lang="en-NZ" sz="2400" dirty="0" smtClean="0"/>
              <a:t>There’s certainly a </a:t>
            </a:r>
            <a:r>
              <a:rPr lang="en-NZ" sz="2400" u="sng" dirty="0" smtClean="0"/>
              <a:t>tendency</a:t>
            </a:r>
            <a:r>
              <a:rPr lang="en-NZ" sz="2400" dirty="0" smtClean="0"/>
              <a:t> for larger entities to have become sovereign independent states, but there’s a wide range of sizes on both sides</a:t>
            </a:r>
            <a:endParaRPr lang="en-NZ" sz="2400" dirty="0"/>
          </a:p>
        </p:txBody>
      </p:sp>
      <p:sp>
        <p:nvSpPr>
          <p:cNvPr id="3" name="Content Placeholder 2"/>
          <p:cNvSpPr>
            <a:spLocks noGrp="1"/>
          </p:cNvSpPr>
          <p:nvPr>
            <p:ph idx="1"/>
          </p:nvPr>
        </p:nvSpPr>
        <p:spPr/>
        <p:txBody>
          <a:bodyPr>
            <a:normAutofit/>
          </a:bodyPr>
          <a:lstStyle/>
          <a:p>
            <a:r>
              <a:rPr lang="en-NZ" sz="2400" dirty="0" smtClean="0"/>
              <a:t>The average population of the sovereigns at about 2006 is 371,000 and the average of the SNIJs is 145,000</a:t>
            </a:r>
          </a:p>
          <a:p>
            <a:pPr marL="0" indent="0">
              <a:buNone/>
            </a:pPr>
            <a:endParaRPr lang="en-NZ" sz="2400" dirty="0" smtClean="0"/>
          </a:p>
          <a:p>
            <a:r>
              <a:rPr lang="en-NZ" sz="2400" dirty="0" smtClean="0"/>
              <a:t>But the standard deviations are 394,000 and 293,000 respectively, which means the relationship of size with propensity to become sovereign is pretty weak</a:t>
            </a:r>
          </a:p>
          <a:p>
            <a:endParaRPr lang="en-NZ" sz="2400" dirty="0" smtClean="0"/>
          </a:p>
          <a:p>
            <a:r>
              <a:rPr lang="en-NZ" sz="2400" dirty="0" smtClean="0"/>
              <a:t>Ask now how the two sets of islands rank in terms of GDP per capita half a century after being listed by the UN in 1946</a:t>
            </a:r>
            <a:endParaRPr lang="en-NZ" sz="2400" dirty="0"/>
          </a:p>
        </p:txBody>
      </p:sp>
    </p:spTree>
    <p:extLst>
      <p:ext uri="{BB962C8B-B14F-4D97-AF65-F5344CB8AC3E}">
        <p14:creationId xmlns:p14="http://schemas.microsoft.com/office/powerpoint/2010/main" val="40780538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800" dirty="0" smtClean="0"/>
              <a:t>Independence and GDP per capita</a:t>
            </a:r>
            <a:endParaRPr lang="en-NZ" sz="2800" dirty="0"/>
          </a:p>
        </p:txBody>
      </p:sp>
      <p:sp>
        <p:nvSpPr>
          <p:cNvPr id="3" name="Content Placeholder 2"/>
          <p:cNvSpPr>
            <a:spLocks noGrp="1"/>
          </p:cNvSpPr>
          <p:nvPr>
            <p:ph idx="1"/>
          </p:nvPr>
        </p:nvSpPr>
        <p:spPr>
          <a:xfrm>
            <a:off x="457200" y="908720"/>
            <a:ext cx="8229600" cy="5544616"/>
          </a:xfrm>
        </p:spPr>
        <p:txBody>
          <a:bodyPr>
            <a:normAutofit fontScale="92500" lnSpcReduction="10000"/>
          </a:bodyPr>
          <a:lstStyle/>
          <a:p>
            <a:r>
              <a:rPr lang="en-NZ" sz="2800" dirty="0" smtClean="0"/>
              <a:t>There’s an immediate data problem: the big databases (Penn World Tables, World Development Indicators, UN National Accounts Statistics) cover sovereign states well but only a few sub-national jurisdictions</a:t>
            </a:r>
          </a:p>
          <a:p>
            <a:endParaRPr lang="en-NZ" sz="2800" dirty="0" smtClean="0"/>
          </a:p>
          <a:p>
            <a:pPr lvl="1"/>
            <a:r>
              <a:rPr lang="en-NZ" sz="2200" dirty="0" smtClean="0"/>
              <a:t>PWT incudes Bermuda but none of the other SNIJs</a:t>
            </a:r>
          </a:p>
          <a:p>
            <a:pPr lvl="1"/>
            <a:r>
              <a:rPr lang="en-NZ" sz="2200" dirty="0" smtClean="0"/>
              <a:t>WDI has no sub-nationals at all</a:t>
            </a:r>
          </a:p>
          <a:p>
            <a:pPr lvl="1"/>
            <a:r>
              <a:rPr lang="en-NZ" sz="2200" dirty="0" smtClean="0"/>
              <a:t>UN National Accounts Statistics cover Greenland, French Polynesia, New Caledonia, Aruba and Netherlands Antilles, Cook Islands, Bermuda, British Virgin Islands, Montserrat and Anguilla – that’s ten entities, or nine of the 25 SNIJs in the earlier charts (we now separate Aruba from the rest of the Netherlands Antilles); but data is not PPP-adjusted</a:t>
            </a:r>
          </a:p>
          <a:p>
            <a:endParaRPr lang="en-NZ" sz="2600" dirty="0" smtClean="0"/>
          </a:p>
          <a:p>
            <a:r>
              <a:rPr lang="en-NZ" sz="2600" dirty="0" smtClean="0"/>
              <a:t>The </a:t>
            </a:r>
            <a:r>
              <a:rPr lang="en-NZ" sz="2600" i="1" dirty="0" smtClean="0"/>
              <a:t>CIA World </a:t>
            </a:r>
            <a:r>
              <a:rPr lang="en-NZ" sz="2600" i="1" dirty="0" err="1" smtClean="0"/>
              <a:t>Factbook</a:t>
            </a:r>
            <a:r>
              <a:rPr lang="en-NZ" sz="2600" i="1" dirty="0" smtClean="0"/>
              <a:t> </a:t>
            </a:r>
            <a:r>
              <a:rPr lang="en-NZ" sz="2600" dirty="0" smtClean="0"/>
              <a:t>covers all the SNIJs with PPP estimates of per capita GDP but is a bit dodgy  </a:t>
            </a:r>
            <a:endParaRPr lang="en-NZ" sz="2600" dirty="0"/>
          </a:p>
        </p:txBody>
      </p:sp>
    </p:spTree>
    <p:extLst>
      <p:ext uri="{BB962C8B-B14F-4D97-AF65-F5344CB8AC3E}">
        <p14:creationId xmlns:p14="http://schemas.microsoft.com/office/powerpoint/2010/main" val="40590489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288032"/>
          </a:xfrm>
        </p:spPr>
        <p:txBody>
          <a:bodyPr>
            <a:normAutofit fontScale="90000"/>
          </a:bodyPr>
          <a:lstStyle/>
          <a:p>
            <a:r>
              <a:rPr lang="en-NZ" sz="2800" dirty="0" smtClean="0"/>
              <a:t>Try first the UN data</a:t>
            </a:r>
            <a:endParaRPr lang="en-NZ" sz="2800" dirty="0"/>
          </a:p>
        </p:txBody>
      </p:sp>
      <p:graphicFrame>
        <p:nvGraphicFramePr>
          <p:cNvPr id="8" name="Chart 7"/>
          <p:cNvGraphicFramePr>
            <a:graphicFrameLocks/>
          </p:cNvGraphicFramePr>
          <p:nvPr>
            <p:extLst>
              <p:ext uri="{D42A27DB-BD31-4B8C-83A1-F6EECF244321}">
                <p14:modId xmlns:p14="http://schemas.microsoft.com/office/powerpoint/2010/main" val="1222069284"/>
              </p:ext>
            </p:extLst>
          </p:nvPr>
        </p:nvGraphicFramePr>
        <p:xfrm>
          <a:off x="323528" y="400050"/>
          <a:ext cx="8610600" cy="6457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17915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96"/>
            <a:ext cx="9036496" cy="576064"/>
          </a:xfrm>
        </p:spPr>
        <p:txBody>
          <a:bodyPr>
            <a:normAutofit/>
          </a:bodyPr>
          <a:lstStyle/>
          <a:p>
            <a:r>
              <a:rPr lang="en-NZ" sz="2400" dirty="0" smtClean="0"/>
              <a:t>Now the CIA’s 2005 PPP-adjusted data as collated by McElroy and Parry</a:t>
            </a:r>
            <a:endParaRPr lang="en-NZ" sz="2400" dirty="0"/>
          </a:p>
        </p:txBody>
      </p:sp>
      <p:graphicFrame>
        <p:nvGraphicFramePr>
          <p:cNvPr id="4" name="Chart 3"/>
          <p:cNvGraphicFramePr>
            <a:graphicFrameLocks/>
          </p:cNvGraphicFramePr>
          <p:nvPr>
            <p:extLst>
              <p:ext uri="{D42A27DB-BD31-4B8C-83A1-F6EECF244321}">
                <p14:modId xmlns:p14="http://schemas.microsoft.com/office/powerpoint/2010/main" val="3336413234"/>
              </p:ext>
            </p:extLst>
          </p:nvPr>
        </p:nvGraphicFramePr>
        <p:xfrm>
          <a:off x="179512" y="476673"/>
          <a:ext cx="8676456" cy="63813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3962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2400" dirty="0" smtClean="0"/>
              <a:t>Still looks as though SNIJs ended up ahead</a:t>
            </a:r>
            <a:endParaRPr lang="en-NZ" sz="2400" dirty="0"/>
          </a:p>
        </p:txBody>
      </p:sp>
      <p:sp>
        <p:nvSpPr>
          <p:cNvPr id="3" name="Content Placeholder 2"/>
          <p:cNvSpPr>
            <a:spLocks noGrp="1"/>
          </p:cNvSpPr>
          <p:nvPr>
            <p:ph idx="1"/>
          </p:nvPr>
        </p:nvSpPr>
        <p:spPr>
          <a:xfrm>
            <a:off x="395536" y="836712"/>
            <a:ext cx="8229600" cy="5145435"/>
          </a:xfrm>
        </p:spPr>
        <p:txBody>
          <a:bodyPr>
            <a:normAutofit fontScale="70000" lnSpcReduction="20000"/>
          </a:bodyPr>
          <a:lstStyle/>
          <a:p>
            <a:r>
              <a:rPr lang="en-NZ" dirty="0" smtClean="0"/>
              <a:t>Weighting each entity’s observation by population and then taking the population-weighted average for those that became sovereign and those that became SNIJs gives some confidence that the result is robust</a:t>
            </a:r>
          </a:p>
          <a:p>
            <a:endParaRPr lang="en-NZ" dirty="0" smtClean="0"/>
          </a:p>
          <a:p>
            <a:r>
              <a:rPr lang="en-NZ" dirty="0" smtClean="0"/>
              <a:t>But the data are still not good enough to support much statistical sophistication</a:t>
            </a:r>
          </a:p>
          <a:p>
            <a:endParaRPr lang="en-NZ" dirty="0"/>
          </a:p>
          <a:p>
            <a:r>
              <a:rPr lang="en-NZ" dirty="0" smtClean="0"/>
              <a:t>The good sources - PWT and WDI - have virtually no SNIJ observations, so we’re stuck with comparisons from the other two sources</a:t>
            </a:r>
          </a:p>
          <a:p>
            <a:endParaRPr lang="en-NZ" dirty="0"/>
          </a:p>
          <a:p>
            <a:r>
              <a:rPr lang="en-NZ" dirty="0" smtClean="0"/>
              <a:t>UN Statistical Division is probably better data, but CIA has at least tried PPP adjustment</a:t>
            </a:r>
          </a:p>
          <a:p>
            <a:endParaRPr lang="en-NZ" dirty="0"/>
          </a:p>
          <a:p>
            <a:r>
              <a:rPr lang="en-NZ" dirty="0" smtClean="0"/>
              <a:t>Summary findings:</a:t>
            </a:r>
            <a:endParaRPr lang="en-NZ" dirty="0"/>
          </a:p>
        </p:txBody>
      </p:sp>
    </p:spTree>
    <p:extLst>
      <p:ext uri="{BB962C8B-B14F-4D97-AF65-F5344CB8AC3E}">
        <p14:creationId xmlns:p14="http://schemas.microsoft.com/office/powerpoint/2010/main" val="11695027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1196609349"/>
              </p:ext>
            </p:extLst>
          </p:nvPr>
        </p:nvGraphicFramePr>
        <p:xfrm>
          <a:off x="0" y="260648"/>
          <a:ext cx="9143999" cy="62646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639081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634082"/>
          </a:xfrm>
        </p:spPr>
        <p:txBody>
          <a:bodyPr>
            <a:normAutofit/>
          </a:bodyPr>
          <a:lstStyle/>
          <a:p>
            <a:r>
              <a:rPr lang="en-NZ" sz="2800" dirty="0" smtClean="0"/>
              <a:t>Other indicators of welfare</a:t>
            </a:r>
            <a:endParaRPr lang="en-NZ" sz="2800" dirty="0"/>
          </a:p>
        </p:txBody>
      </p:sp>
      <p:sp>
        <p:nvSpPr>
          <p:cNvPr id="3" name="Content Placeholder 2"/>
          <p:cNvSpPr>
            <a:spLocks noGrp="1"/>
          </p:cNvSpPr>
          <p:nvPr>
            <p:ph idx="1"/>
          </p:nvPr>
        </p:nvSpPr>
        <p:spPr>
          <a:xfrm>
            <a:off x="179512" y="836712"/>
            <a:ext cx="8507288" cy="5760640"/>
          </a:xfrm>
        </p:spPr>
        <p:txBody>
          <a:bodyPr>
            <a:normAutofit fontScale="92500" lnSpcReduction="10000"/>
          </a:bodyPr>
          <a:lstStyle/>
          <a:p>
            <a:r>
              <a:rPr lang="en-NZ" sz="2400" dirty="0" smtClean="0"/>
              <a:t>Life expectancy and child mortality both seem to correlate with material welfare</a:t>
            </a:r>
          </a:p>
          <a:p>
            <a:endParaRPr lang="en-NZ" sz="2400" dirty="0"/>
          </a:p>
          <a:p>
            <a:r>
              <a:rPr lang="en-NZ" sz="2400" dirty="0" smtClean="0"/>
              <a:t>The UN life expectancy statistical database  at </a:t>
            </a:r>
            <a:r>
              <a:rPr lang="en-NZ" sz="2400" dirty="0" smtClean="0">
                <a:hlinkClick r:id="rId2"/>
              </a:rPr>
              <a:t>http://unstats.un.org/unsd/demographic/products/dyb/dyb2008.htm</a:t>
            </a:r>
            <a:r>
              <a:rPr lang="en-NZ" sz="2400" dirty="0" smtClean="0"/>
              <a:t> has 35 of the 46 islands in the 1946 list (including Singapore and Puerto Rico), including 17 SNIJs</a:t>
            </a:r>
          </a:p>
          <a:p>
            <a:endParaRPr lang="en-NZ" sz="2400" dirty="0" smtClean="0"/>
          </a:p>
          <a:p>
            <a:r>
              <a:rPr lang="en-NZ" sz="2400" dirty="0" smtClean="0"/>
              <a:t>The WHO life expectancy database at </a:t>
            </a:r>
            <a:r>
              <a:rPr lang="en-NZ" sz="2400" dirty="0" smtClean="0">
                <a:hlinkClick r:id="rId3"/>
              </a:rPr>
              <a:t>http://apps.who.int/ghodata/?vid=710#</a:t>
            </a:r>
            <a:r>
              <a:rPr lang="en-NZ" sz="2400" dirty="0" smtClean="0"/>
              <a:t> has 2009 data for 21 islands but only 2 of them are SNIJs</a:t>
            </a:r>
          </a:p>
          <a:p>
            <a:endParaRPr lang="en-NZ" sz="2400" dirty="0"/>
          </a:p>
          <a:p>
            <a:r>
              <a:rPr lang="en-NZ" sz="2400" dirty="0"/>
              <a:t>A</a:t>
            </a:r>
            <a:r>
              <a:rPr lang="en-NZ" sz="2400" dirty="0" smtClean="0"/>
              <a:t>lthough the UN data is more mixed in its dates – mainly around 2000 – I use it here to get coverage except for the Comoros where the WHO figure is used (no UN figure)</a:t>
            </a:r>
          </a:p>
          <a:p>
            <a:endParaRPr lang="en-NZ" sz="2400" dirty="0" smtClean="0"/>
          </a:p>
          <a:p>
            <a:r>
              <a:rPr lang="en-NZ" sz="2400" dirty="0" smtClean="0"/>
              <a:t>This gives me 19 sovereigns and 17 SNIJs</a:t>
            </a:r>
          </a:p>
          <a:p>
            <a:endParaRPr lang="en-NZ" sz="2400" dirty="0"/>
          </a:p>
          <a:p>
            <a:endParaRPr lang="en-NZ" sz="2400" dirty="0" smtClean="0"/>
          </a:p>
          <a:p>
            <a:pPr marL="0" indent="0">
              <a:buNone/>
            </a:pPr>
            <a:endParaRPr lang="en-NZ" sz="2400" dirty="0"/>
          </a:p>
        </p:txBody>
      </p:sp>
    </p:spTree>
    <p:extLst>
      <p:ext uri="{BB962C8B-B14F-4D97-AF65-F5344CB8AC3E}">
        <p14:creationId xmlns:p14="http://schemas.microsoft.com/office/powerpoint/2010/main" val="12990306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4029685044"/>
              </p:ext>
            </p:extLst>
          </p:nvPr>
        </p:nvGraphicFramePr>
        <p:xfrm>
          <a:off x="0" y="260648"/>
          <a:ext cx="9144000" cy="6480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68710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NZ" dirty="0" smtClean="0"/>
              <a:t>There is also data at </a:t>
            </a:r>
            <a:r>
              <a:rPr lang="en-NZ" dirty="0" smtClean="0">
                <a:hlinkClick r:id="rId2"/>
              </a:rPr>
              <a:t>http://unstats.un.org/unsd/demographic/products/socind/health.htm</a:t>
            </a:r>
            <a:r>
              <a:rPr lang="en-NZ" dirty="0" smtClean="0"/>
              <a:t> showing life expectancy estimates mainly for 2010-2015 but a few older figures) for 17 sovereigns and 16 SNIJs</a:t>
            </a:r>
          </a:p>
          <a:p>
            <a:endParaRPr lang="en-NZ" dirty="0"/>
          </a:p>
          <a:p>
            <a:r>
              <a:rPr lang="en-NZ" dirty="0" smtClean="0"/>
              <a:t>This gives a second chart with slightly different samples</a:t>
            </a:r>
            <a:endParaRPr lang="en-NZ" dirty="0"/>
          </a:p>
        </p:txBody>
      </p:sp>
    </p:spTree>
    <p:extLst>
      <p:ext uri="{BB962C8B-B14F-4D97-AF65-F5344CB8AC3E}">
        <p14:creationId xmlns:p14="http://schemas.microsoft.com/office/powerpoint/2010/main" val="28023682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658373995"/>
              </p:ext>
            </p:extLst>
          </p:nvPr>
        </p:nvGraphicFramePr>
        <p:xfrm>
          <a:off x="107504" y="188640"/>
          <a:ext cx="9036496" cy="64807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79794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Here again the SNIJs seem, if anything, a nose in front.</a:t>
            </a:r>
            <a:endParaRPr lang="en-NZ" sz="2400" dirty="0"/>
          </a:p>
        </p:txBody>
      </p:sp>
      <p:sp>
        <p:nvSpPr>
          <p:cNvPr id="3" name="Content Placeholder 2"/>
          <p:cNvSpPr>
            <a:spLocks noGrp="1"/>
          </p:cNvSpPr>
          <p:nvPr>
            <p:ph idx="1"/>
          </p:nvPr>
        </p:nvSpPr>
        <p:spPr>
          <a:xfrm>
            <a:off x="457200" y="908720"/>
            <a:ext cx="8229600" cy="5217443"/>
          </a:xfrm>
        </p:spPr>
        <p:txBody>
          <a:bodyPr>
            <a:normAutofit/>
          </a:bodyPr>
          <a:lstStyle/>
          <a:p>
            <a:r>
              <a:rPr lang="en-NZ" sz="2800" dirty="0" smtClean="0"/>
              <a:t>On a population-weighted basis, in the first chart the sovereigns have average life expectancy at birth of 74.8 years and the SNIJs have an average of 77.7 years</a:t>
            </a:r>
          </a:p>
          <a:p>
            <a:endParaRPr lang="en-NZ" sz="2800" dirty="0" smtClean="0"/>
          </a:p>
          <a:p>
            <a:r>
              <a:rPr lang="en-NZ" sz="2800" dirty="0" smtClean="0"/>
              <a:t> In the second, more up-to-date, data set, the population-weighted averages are 76.5 years for the sovereigns and 76.83 for the SNIJs</a:t>
            </a:r>
          </a:p>
          <a:p>
            <a:endParaRPr lang="en-NZ" sz="2800" dirty="0"/>
          </a:p>
          <a:p>
            <a:r>
              <a:rPr lang="en-NZ" sz="2800" dirty="0" smtClean="0"/>
              <a:t>This provisionally says that the SNIJs have certainly come out no worse, and may have come out ahead</a:t>
            </a:r>
            <a:endParaRPr lang="en-NZ" sz="2800" dirty="0"/>
          </a:p>
        </p:txBody>
      </p:sp>
    </p:spTree>
    <p:extLst>
      <p:ext uri="{BB962C8B-B14F-4D97-AF65-F5344CB8AC3E}">
        <p14:creationId xmlns:p14="http://schemas.microsoft.com/office/powerpoint/2010/main" val="39960509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a:bodyPr>
          <a:lstStyle/>
          <a:p>
            <a:r>
              <a:rPr lang="en-NZ" sz="2400" dirty="0" smtClean="0"/>
              <a:t>How about trends over time?</a:t>
            </a:r>
            <a:endParaRPr lang="en-NZ" sz="2400" dirty="0"/>
          </a:p>
        </p:txBody>
      </p:sp>
      <p:sp>
        <p:nvSpPr>
          <p:cNvPr id="3" name="Content Placeholder 2"/>
          <p:cNvSpPr>
            <a:spLocks noGrp="1"/>
          </p:cNvSpPr>
          <p:nvPr>
            <p:ph idx="1"/>
          </p:nvPr>
        </p:nvSpPr>
        <p:spPr>
          <a:xfrm>
            <a:off x="457200" y="1052736"/>
            <a:ext cx="8229600" cy="5073427"/>
          </a:xfrm>
        </p:spPr>
        <p:txBody>
          <a:bodyPr>
            <a:normAutofit fontScale="92500" lnSpcReduction="20000"/>
          </a:bodyPr>
          <a:lstStyle/>
          <a:p>
            <a:r>
              <a:rPr lang="en-NZ" sz="2400" dirty="0" smtClean="0"/>
              <a:t>An historical supplement to the </a:t>
            </a:r>
            <a:r>
              <a:rPr lang="en-NZ" sz="2400" i="1" dirty="0" smtClean="0"/>
              <a:t>UN Demographic Yearbook</a:t>
            </a:r>
            <a:r>
              <a:rPr lang="en-NZ" sz="2400" dirty="0" smtClean="0"/>
              <a:t> at </a:t>
            </a:r>
            <a:r>
              <a:rPr lang="en-NZ" sz="2400" dirty="0" smtClean="0">
                <a:hlinkClick r:id="rId2"/>
              </a:rPr>
              <a:t>http://unstats.un.org/unsd/demographic/products/dyb/dybhist.htm</a:t>
            </a:r>
            <a:r>
              <a:rPr lang="en-NZ" sz="2400" dirty="0" smtClean="0"/>
              <a:t>  has historical data from 1948 to 1997 </a:t>
            </a:r>
          </a:p>
          <a:p>
            <a:endParaRPr lang="en-NZ" sz="2400" dirty="0" smtClean="0"/>
          </a:p>
          <a:p>
            <a:r>
              <a:rPr lang="en-NZ" sz="2400" dirty="0" smtClean="0"/>
              <a:t>The coverage matches some of the 1946 UN sample of small islands</a:t>
            </a:r>
          </a:p>
          <a:p>
            <a:endParaRPr lang="en-NZ" sz="2400" dirty="0"/>
          </a:p>
          <a:p>
            <a:r>
              <a:rPr lang="en-NZ" sz="2400" dirty="0" smtClean="0"/>
              <a:t>A quick plot of the data (next slide) indicates that </a:t>
            </a:r>
          </a:p>
          <a:p>
            <a:pPr lvl="1"/>
            <a:r>
              <a:rPr lang="en-NZ" sz="2000" dirty="0" smtClean="0"/>
              <a:t>there is convergence over time (low starters improve more rapidly than high starters)</a:t>
            </a:r>
          </a:p>
          <a:p>
            <a:pPr lvl="1"/>
            <a:r>
              <a:rPr lang="en-NZ" sz="2000" dirty="0" smtClean="0"/>
              <a:t>Territories that started out with low life expectance were somewhat more likely to become sovereigns</a:t>
            </a:r>
          </a:p>
          <a:p>
            <a:pPr lvl="1"/>
            <a:r>
              <a:rPr lang="en-NZ" sz="2000" dirty="0" smtClean="0"/>
              <a:t>Solomon Islands, Trinidad and Tobago, and Vanuatu, may be slipping in the past decade, whereas no SNIJs slipped</a:t>
            </a:r>
          </a:p>
          <a:p>
            <a:pPr lvl="1"/>
            <a:r>
              <a:rPr lang="en-NZ" sz="2000" dirty="0" smtClean="0"/>
              <a:t>SNIJs are among the best performers but have shared the space with plenty of sovereigns</a:t>
            </a:r>
          </a:p>
          <a:p>
            <a:pPr lvl="1"/>
            <a:r>
              <a:rPr lang="en-NZ" sz="2000" dirty="0" smtClean="0"/>
              <a:t>There does seem some basis for suggesting that the poorest colonies were especially apt to get independence</a:t>
            </a:r>
            <a:endParaRPr lang="en-NZ" sz="2000" dirty="0"/>
          </a:p>
        </p:txBody>
      </p:sp>
    </p:spTree>
    <p:extLst>
      <p:ext uri="{BB962C8B-B14F-4D97-AF65-F5344CB8AC3E}">
        <p14:creationId xmlns:p14="http://schemas.microsoft.com/office/powerpoint/2010/main" val="2799502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615658912"/>
              </p:ext>
            </p:extLst>
          </p:nvPr>
        </p:nvGraphicFramePr>
        <p:xfrm>
          <a:off x="0" y="332656"/>
          <a:ext cx="9143999" cy="62646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60307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08920"/>
            <a:ext cx="8229600" cy="1143000"/>
          </a:xfrm>
        </p:spPr>
        <p:txBody>
          <a:bodyPr/>
          <a:lstStyle/>
          <a:p>
            <a:r>
              <a:rPr lang="en-NZ" dirty="0" smtClean="0"/>
              <a:t>Here’s the movie…</a:t>
            </a:r>
            <a:endParaRPr lang="en-NZ" dirty="0"/>
          </a:p>
        </p:txBody>
      </p:sp>
    </p:spTree>
    <p:extLst>
      <p:ext uri="{BB962C8B-B14F-4D97-AF65-F5344CB8AC3E}">
        <p14:creationId xmlns:p14="http://schemas.microsoft.com/office/powerpoint/2010/main" val="4031302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72377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147479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91144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234672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40204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97883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75657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80262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38942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195387" y="1157287"/>
          <a:ext cx="6753225" cy="4543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4878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2400" dirty="0" smtClean="0"/>
              <a:t>Sample 2: the 1963 UN list</a:t>
            </a:r>
            <a:endParaRPr lang="en-NZ" sz="2400" dirty="0"/>
          </a:p>
        </p:txBody>
      </p:sp>
      <p:sp>
        <p:nvSpPr>
          <p:cNvPr id="3" name="Content Placeholder 2"/>
          <p:cNvSpPr>
            <a:spLocks noGrp="1"/>
          </p:cNvSpPr>
          <p:nvPr>
            <p:ph idx="1"/>
          </p:nvPr>
        </p:nvSpPr>
        <p:spPr>
          <a:xfrm>
            <a:off x="457200" y="980728"/>
            <a:ext cx="8229600" cy="5472608"/>
          </a:xfrm>
        </p:spPr>
        <p:txBody>
          <a:bodyPr>
            <a:normAutofit fontScale="85000" lnSpcReduction="20000"/>
          </a:bodyPr>
          <a:lstStyle/>
          <a:p>
            <a:r>
              <a:rPr lang="en-NZ" sz="2400" dirty="0"/>
              <a:t>The UN role in decolonisation became strongly pro-active in </a:t>
            </a:r>
            <a:r>
              <a:rPr lang="en-NZ" sz="2400" dirty="0" smtClean="0"/>
              <a:t>1960</a:t>
            </a:r>
          </a:p>
          <a:p>
            <a:r>
              <a:rPr lang="en-NZ" sz="2400" dirty="0" smtClean="0"/>
              <a:t>Resolution </a:t>
            </a:r>
            <a:r>
              <a:rPr lang="en-NZ" sz="2400" dirty="0"/>
              <a:t>1514 set out a Declaration on Granting of Independence to Colonial Countries and </a:t>
            </a:r>
            <a:r>
              <a:rPr lang="en-NZ" sz="2400" dirty="0" smtClean="0"/>
              <a:t>Peoples</a:t>
            </a:r>
          </a:p>
          <a:p>
            <a:r>
              <a:rPr lang="en-NZ" sz="2400" dirty="0" smtClean="0"/>
              <a:t>Resolution </a:t>
            </a:r>
            <a:r>
              <a:rPr lang="en-NZ" sz="2400" dirty="0"/>
              <a:t>1541 spelled out the types of political change that could relieve governing powers of their reporting obligations under Article 73(e). </a:t>
            </a:r>
            <a:endParaRPr lang="en-NZ" sz="2400" dirty="0" smtClean="0"/>
          </a:p>
          <a:p>
            <a:r>
              <a:rPr lang="en-NZ" sz="2400" dirty="0" smtClean="0"/>
              <a:t>In </a:t>
            </a:r>
            <a:r>
              <a:rPr lang="en-NZ" sz="2400" dirty="0"/>
              <a:t>1961, General Assembly Resolution 1654 established a Special Committee to push decolonisation along</a:t>
            </a:r>
            <a:r>
              <a:rPr lang="en-NZ" sz="2400" dirty="0" smtClean="0"/>
              <a:t>.</a:t>
            </a:r>
          </a:p>
          <a:p>
            <a:r>
              <a:rPr lang="en-NZ" sz="2400" dirty="0" smtClean="0"/>
              <a:t>In 1963 a new list of non-self-governing territories was produced</a:t>
            </a:r>
          </a:p>
          <a:p>
            <a:pPr lvl="1"/>
            <a:r>
              <a:rPr lang="en-NZ" sz="2000" dirty="0" smtClean="0"/>
              <a:t>This list had 65 territories, of which 40 were small islands or collections of small islands</a:t>
            </a:r>
          </a:p>
          <a:p>
            <a:pPr lvl="1"/>
            <a:r>
              <a:rPr lang="en-NZ" sz="2000" dirty="0" smtClean="0"/>
              <a:t>When decomposed into identifiable islands and island groups the list contains 42</a:t>
            </a:r>
          </a:p>
          <a:p>
            <a:pPr lvl="1"/>
            <a:r>
              <a:rPr lang="en-NZ" sz="2000" dirty="0" smtClean="0"/>
              <a:t>Of these, 26 had been on the 1946 list and 16 were new additions – mainly the Portuguese island colonies, the US Pacific Trust Territories, Nauru, </a:t>
            </a:r>
            <a:r>
              <a:rPr lang="en-NZ" sz="2000" dirty="0" err="1" smtClean="0"/>
              <a:t>HongKong</a:t>
            </a:r>
            <a:r>
              <a:rPr lang="en-NZ" sz="2000" dirty="0" smtClean="0"/>
              <a:t>, and several small Caribbean islands that missed the cut in 1946 or were buried in larger entities then</a:t>
            </a:r>
          </a:p>
          <a:p>
            <a:r>
              <a:rPr lang="en-NZ" sz="2400" dirty="0" smtClean="0"/>
              <a:t>Spectacular disappearances since1946 were the French territories which were accepted as having been decolonised by integration into the French Republic in 1947, and the Netherlands Antilles which had been similarly integrated to the Kingdom of the Netherlands in 1951</a:t>
            </a:r>
          </a:p>
          <a:p>
            <a:r>
              <a:rPr lang="en-NZ" sz="2400" dirty="0" smtClean="0"/>
              <a:t>The same procedures have been repeated for the 1963 sample</a:t>
            </a:r>
            <a:endParaRPr lang="en-NZ" sz="2400" dirty="0"/>
          </a:p>
        </p:txBody>
      </p:sp>
    </p:spTree>
    <p:extLst>
      <p:ext uri="{BB962C8B-B14F-4D97-AF65-F5344CB8AC3E}">
        <p14:creationId xmlns:p14="http://schemas.microsoft.com/office/powerpoint/2010/main" val="3910060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120" y="1247775"/>
            <a:ext cx="5861050" cy="561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2832" y="1247775"/>
            <a:ext cx="5861050" cy="521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457200" y="274638"/>
            <a:ext cx="8229600" cy="490066"/>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NZ" sz="2800" dirty="0" smtClean="0"/>
              <a:t>Islands in the UN’s 1963 list of non-self-governing territories</a:t>
            </a:r>
            <a:endParaRPr lang="en-NZ" sz="2800" dirty="0"/>
          </a:p>
        </p:txBody>
      </p:sp>
    </p:spTree>
    <p:extLst>
      <p:ext uri="{BB962C8B-B14F-4D97-AF65-F5344CB8AC3E}">
        <p14:creationId xmlns:p14="http://schemas.microsoft.com/office/powerpoint/2010/main" val="8752200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42144"/>
            <a:ext cx="9181794" cy="530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6074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64704"/>
            <a:ext cx="8229600" cy="4824536"/>
          </a:xfrm>
        </p:spPr>
        <p:txBody>
          <a:bodyPr>
            <a:normAutofit fontScale="92500" lnSpcReduction="20000"/>
          </a:bodyPr>
          <a:lstStyle/>
          <a:p>
            <a:r>
              <a:rPr lang="en-NZ" dirty="0" smtClean="0"/>
              <a:t>The new sample contains 24 territories that have became sovereign states and 18</a:t>
            </a:r>
          </a:p>
          <a:p>
            <a:r>
              <a:rPr lang="en-NZ" dirty="0" smtClean="0"/>
              <a:t> that are SNIJs.</a:t>
            </a:r>
          </a:p>
          <a:p>
            <a:endParaRPr lang="en-NZ" dirty="0"/>
          </a:p>
          <a:p>
            <a:r>
              <a:rPr lang="en-NZ" dirty="0" smtClean="0"/>
              <a:t>Again there are three large territories with 2011 populations around the 5 million mark: Hong Kong, Singapore, and Papua New Guinea</a:t>
            </a:r>
          </a:p>
          <a:p>
            <a:endParaRPr lang="en-NZ" dirty="0"/>
          </a:p>
          <a:p>
            <a:r>
              <a:rPr lang="en-NZ" dirty="0" smtClean="0"/>
              <a:t>Excluding these gives the second chart when we ask whether it was just big islands that became independent</a:t>
            </a:r>
            <a:endParaRPr lang="en-NZ" dirty="0"/>
          </a:p>
        </p:txBody>
      </p:sp>
    </p:spTree>
    <p:extLst>
      <p:ext uri="{BB962C8B-B14F-4D97-AF65-F5344CB8AC3E}">
        <p14:creationId xmlns:p14="http://schemas.microsoft.com/office/powerpoint/2010/main" val="42268184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nvGraphicFramePr>
        <p:xfrm>
          <a:off x="728662" y="585787"/>
          <a:ext cx="7686675" cy="5686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95508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576262" y="457200"/>
          <a:ext cx="7991475" cy="5943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45048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3374"/>
            <a:ext cx="8229600" cy="562074"/>
          </a:xfrm>
        </p:spPr>
        <p:txBody>
          <a:bodyPr>
            <a:normAutofit/>
          </a:bodyPr>
          <a:lstStyle/>
          <a:p>
            <a:r>
              <a:rPr lang="en-NZ" sz="2800" dirty="0" smtClean="0"/>
              <a:t>Here selection by size </a:t>
            </a:r>
            <a:r>
              <a:rPr lang="en-NZ" sz="2800" u="sng" dirty="0" smtClean="0"/>
              <a:t>seems</a:t>
            </a:r>
            <a:r>
              <a:rPr lang="en-NZ" sz="2800" dirty="0" smtClean="0"/>
              <a:t> more apparent</a:t>
            </a:r>
            <a:endParaRPr lang="en-NZ" sz="2800" dirty="0"/>
          </a:p>
        </p:txBody>
      </p:sp>
      <p:sp>
        <p:nvSpPr>
          <p:cNvPr id="3" name="Content Placeholder 2"/>
          <p:cNvSpPr>
            <a:spLocks noGrp="1"/>
          </p:cNvSpPr>
          <p:nvPr>
            <p:ph idx="1"/>
          </p:nvPr>
        </p:nvSpPr>
        <p:spPr>
          <a:xfrm>
            <a:off x="457200" y="908720"/>
            <a:ext cx="8229600" cy="5217443"/>
          </a:xfrm>
        </p:spPr>
        <p:txBody>
          <a:bodyPr>
            <a:normAutofit lnSpcReduction="10000"/>
          </a:bodyPr>
          <a:lstStyle/>
          <a:p>
            <a:r>
              <a:rPr lang="en-NZ" dirty="0" smtClean="0"/>
              <a:t>Again, however, the range of sizes in both groups is very wide</a:t>
            </a:r>
          </a:p>
          <a:p>
            <a:endParaRPr lang="en-NZ" dirty="0" smtClean="0"/>
          </a:p>
          <a:p>
            <a:r>
              <a:rPr lang="en-NZ" dirty="0" smtClean="0"/>
              <a:t>With </a:t>
            </a:r>
            <a:r>
              <a:rPr lang="en-NZ" dirty="0" err="1" smtClean="0"/>
              <a:t>HongKong</a:t>
            </a:r>
            <a:r>
              <a:rPr lang="en-NZ" dirty="0" smtClean="0"/>
              <a:t>, Singapore and PNG excluded,</a:t>
            </a:r>
          </a:p>
          <a:p>
            <a:pPr lvl="1"/>
            <a:r>
              <a:rPr lang="en-NZ" dirty="0" smtClean="0"/>
              <a:t>The sovereigns have mean population of 245,000 with standard deviation of 302,000</a:t>
            </a:r>
          </a:p>
          <a:p>
            <a:pPr lvl="1"/>
            <a:r>
              <a:rPr lang="en-NZ" dirty="0" smtClean="0"/>
              <a:t>The SNIJs have mean population of 75,000 with standard deviation 126,000</a:t>
            </a:r>
          </a:p>
          <a:p>
            <a:pPr marL="457200" lvl="1" indent="0">
              <a:buNone/>
            </a:pPr>
            <a:endParaRPr lang="en-NZ" dirty="0" smtClean="0"/>
          </a:p>
          <a:p>
            <a:r>
              <a:rPr lang="en-NZ" dirty="0" smtClean="0"/>
              <a:t>Conclusion is still that there is a lot more than size driving the choice of political status</a:t>
            </a:r>
            <a:endParaRPr lang="en-NZ" dirty="0"/>
          </a:p>
        </p:txBody>
      </p:sp>
    </p:spTree>
    <p:extLst>
      <p:ext uri="{BB962C8B-B14F-4D97-AF65-F5344CB8AC3E}">
        <p14:creationId xmlns:p14="http://schemas.microsoft.com/office/powerpoint/2010/main" val="32149098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GDP per capita today</a:t>
            </a:r>
            <a:endParaRPr lang="en-NZ" dirty="0"/>
          </a:p>
        </p:txBody>
      </p:sp>
      <p:sp>
        <p:nvSpPr>
          <p:cNvPr id="3" name="Content Placeholder 2"/>
          <p:cNvSpPr>
            <a:spLocks noGrp="1"/>
          </p:cNvSpPr>
          <p:nvPr>
            <p:ph idx="1"/>
          </p:nvPr>
        </p:nvSpPr>
        <p:spPr/>
        <p:txBody>
          <a:bodyPr/>
          <a:lstStyle/>
          <a:p>
            <a:r>
              <a:rPr lang="en-NZ" dirty="0" smtClean="0"/>
              <a:t>Again there are data problems with only 2 SNIJs from the list in the Penn World Tables 6.3, and only 3 in the WDI</a:t>
            </a:r>
          </a:p>
          <a:p>
            <a:endParaRPr lang="en-NZ" dirty="0"/>
          </a:p>
          <a:p>
            <a:r>
              <a:rPr lang="en-NZ" dirty="0" smtClean="0"/>
              <a:t>So again at this stage I’m using the CIA and UN data</a:t>
            </a:r>
            <a:endParaRPr lang="en-NZ" dirty="0"/>
          </a:p>
        </p:txBody>
      </p:sp>
    </p:spTree>
    <p:extLst>
      <p:ext uri="{BB962C8B-B14F-4D97-AF65-F5344CB8AC3E}">
        <p14:creationId xmlns:p14="http://schemas.microsoft.com/office/powerpoint/2010/main" val="42404650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56105449"/>
              </p:ext>
            </p:extLst>
          </p:nvPr>
        </p:nvGraphicFramePr>
        <p:xfrm>
          <a:off x="0" y="116632"/>
          <a:ext cx="9144000" cy="66247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9130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453413773"/>
              </p:ext>
            </p:extLst>
          </p:nvPr>
        </p:nvGraphicFramePr>
        <p:xfrm>
          <a:off x="179512" y="188640"/>
          <a:ext cx="8964488" cy="6480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723862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651106501"/>
              </p:ext>
            </p:extLst>
          </p:nvPr>
        </p:nvGraphicFramePr>
        <p:xfrm>
          <a:off x="179512" y="116632"/>
          <a:ext cx="8784976" cy="65527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46772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400" dirty="0" smtClean="0"/>
              <a:t>Again all the results point in the same direction despite diversity of sources and gaps in the data</a:t>
            </a:r>
            <a:endParaRPr lang="en-NZ" sz="2400" dirty="0"/>
          </a:p>
        </p:txBody>
      </p:sp>
      <p:sp>
        <p:nvSpPr>
          <p:cNvPr id="3" name="Content Placeholder 2"/>
          <p:cNvSpPr>
            <a:spLocks noGrp="1"/>
          </p:cNvSpPr>
          <p:nvPr>
            <p:ph idx="1"/>
          </p:nvPr>
        </p:nvSpPr>
        <p:spPr/>
        <p:txBody>
          <a:bodyPr/>
          <a:lstStyle/>
          <a:p>
            <a:r>
              <a:rPr lang="en-NZ" dirty="0" smtClean="0"/>
              <a:t>There’s a wide spread of incomes in both sets of islands, which means one can’t say that any particular island would necessarily have ended up better by changing its historical track out of colonialism</a:t>
            </a:r>
          </a:p>
          <a:p>
            <a:endParaRPr lang="en-NZ" dirty="0"/>
          </a:p>
          <a:p>
            <a:r>
              <a:rPr lang="en-NZ" dirty="0" smtClean="0"/>
              <a:t>But in terms of tendencies, the SNIJ success stories seem to outnumber the sovereigns</a:t>
            </a:r>
          </a:p>
          <a:p>
            <a:endParaRPr lang="en-NZ" dirty="0"/>
          </a:p>
          <a:p>
            <a:endParaRPr lang="en-NZ" dirty="0"/>
          </a:p>
        </p:txBody>
      </p:sp>
    </p:spTree>
    <p:extLst>
      <p:ext uri="{BB962C8B-B14F-4D97-AF65-F5344CB8AC3E}">
        <p14:creationId xmlns:p14="http://schemas.microsoft.com/office/powerpoint/2010/main" val="29352061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850106"/>
          </a:xfrm>
        </p:spPr>
        <p:txBody>
          <a:bodyPr>
            <a:normAutofit fontScale="90000"/>
          </a:bodyPr>
          <a:lstStyle/>
          <a:p>
            <a:r>
              <a:rPr lang="en-NZ" sz="2800" dirty="0" smtClean="0"/>
              <a:t>The next stage is to make serious progress on time-series data for GDP per head and imports per head</a:t>
            </a:r>
            <a:endParaRPr lang="en-NZ" sz="2800" dirty="0"/>
          </a:p>
        </p:txBody>
      </p:sp>
      <p:sp>
        <p:nvSpPr>
          <p:cNvPr id="3" name="Content Placeholder 2"/>
          <p:cNvSpPr>
            <a:spLocks noGrp="1"/>
          </p:cNvSpPr>
          <p:nvPr>
            <p:ph idx="1"/>
          </p:nvPr>
        </p:nvSpPr>
        <p:spPr>
          <a:xfrm>
            <a:off x="457200" y="1412776"/>
            <a:ext cx="8229600" cy="4713387"/>
          </a:xfrm>
        </p:spPr>
        <p:txBody>
          <a:bodyPr/>
          <a:lstStyle/>
          <a:p>
            <a:r>
              <a:rPr lang="en-NZ" dirty="0" smtClean="0"/>
              <a:t>One possibility will be pair-wise comparisons of entities that share some characteristic but followed different paths.  There the bi problem is to make sure international </a:t>
            </a:r>
            <a:r>
              <a:rPr lang="en-NZ" dirty="0" err="1" smtClean="0"/>
              <a:t>comparabiity</a:t>
            </a:r>
            <a:r>
              <a:rPr lang="en-NZ" dirty="0" smtClean="0"/>
              <a:t> is maintained….</a:t>
            </a:r>
          </a:p>
          <a:p>
            <a:endParaRPr lang="en-NZ" dirty="0"/>
          </a:p>
          <a:p>
            <a:r>
              <a:rPr lang="en-NZ" dirty="0" smtClean="0"/>
              <a:t>Look, e.g., at the UN data for three former French-dominated Pacific territories….</a:t>
            </a:r>
            <a:endParaRPr lang="en-NZ" dirty="0"/>
          </a:p>
        </p:txBody>
      </p:sp>
    </p:spTree>
    <p:extLst>
      <p:ext uri="{BB962C8B-B14F-4D97-AF65-F5344CB8AC3E}">
        <p14:creationId xmlns:p14="http://schemas.microsoft.com/office/powerpoint/2010/main" val="29775708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27964326"/>
              </p:ext>
            </p:extLst>
          </p:nvPr>
        </p:nvGraphicFramePr>
        <p:xfrm>
          <a:off x="107504" y="548680"/>
          <a:ext cx="8928992" cy="59766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2175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7029</TotalTime>
  <Words>3585</Words>
  <Application>Microsoft Office PowerPoint</Application>
  <PresentationFormat>On-screen Show (4:3)</PresentationFormat>
  <Paragraphs>310</Paragraphs>
  <Slides>64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66" baseType="lpstr">
      <vt:lpstr>Office Theme</vt:lpstr>
      <vt:lpstr>Chart</vt:lpstr>
      <vt:lpstr>  Sovereignty and Material Welfare in Small Island Jurisdictions   </vt:lpstr>
      <vt:lpstr>Three bits of conventional wisdom under threat in small islands</vt:lpstr>
      <vt:lpstr>Empirically observed unimportance of strong trade performance to sustain living standards</vt:lpstr>
      <vt:lpstr>Empirically observed failure of the ‘vulnerability paradigm’</vt:lpstr>
      <vt:lpstr>World Development indicators Top Ten Countries by 2007 GNI per capita (Atlas method)</vt:lpstr>
      <vt:lpstr>That’s six very small countries, three of them islands, in the top ten</vt:lpstr>
      <vt:lpstr>Easterly and Kraay’s (2002) scatter relating population to income per capita</vt:lpstr>
      <vt:lpstr>A by-product of the empirical work on size and import financing was the explanatory power of political status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history</vt:lpstr>
      <vt:lpstr>Note that the decolonisation of the Americas ran aground on the islands of the Caribbean</vt:lpstr>
      <vt:lpstr>PowerPoint Presentation</vt:lpstr>
      <vt:lpstr>After World War II the UN progressively became the agent of decolonisation worldwide</vt:lpstr>
      <vt:lpstr>The two UN lists provide me with two samples for analysis of the impact of decolonisation</vt:lpstr>
      <vt:lpstr>Sample 1: the 1946 UN list</vt:lpstr>
      <vt:lpstr>Islands in the UN’s 1946 list of non-self-governing territories</vt:lpstr>
      <vt:lpstr>First question: was it that bigger islands became sovereigns and smaller islands became SNIJs?</vt:lpstr>
      <vt:lpstr>PowerPoint Presentation</vt:lpstr>
      <vt:lpstr>PowerPoint Presentation</vt:lpstr>
      <vt:lpstr>There’s certainly a tendency for larger entities to have become sovereign independent states, but there’s a wide range of sizes on both sides</vt:lpstr>
      <vt:lpstr>Independence and GDP per capita</vt:lpstr>
      <vt:lpstr>Try first the UN data</vt:lpstr>
      <vt:lpstr>Now the CIA’s 2005 PPP-adjusted data as collated by McElroy and Parry</vt:lpstr>
      <vt:lpstr>Still looks as though SNIJs ended up ahead</vt:lpstr>
      <vt:lpstr>PowerPoint Presentation</vt:lpstr>
      <vt:lpstr>Other indicators of welfare</vt:lpstr>
      <vt:lpstr>PowerPoint Presentation</vt:lpstr>
      <vt:lpstr>PowerPoint Presentation</vt:lpstr>
      <vt:lpstr>PowerPoint Presentation</vt:lpstr>
      <vt:lpstr>Here again the SNIJs seem, if anything, a nose in front.</vt:lpstr>
      <vt:lpstr>How about trends over time?</vt:lpstr>
      <vt:lpstr>PowerPoint Presentation</vt:lpstr>
      <vt:lpstr>Here’s the movie…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Sample 2: the 1963 UN list</vt:lpstr>
      <vt:lpstr>PowerPoint Presentation</vt:lpstr>
      <vt:lpstr>PowerPoint Presentation</vt:lpstr>
      <vt:lpstr>PowerPoint Presentation</vt:lpstr>
      <vt:lpstr>PowerPoint Presentation</vt:lpstr>
      <vt:lpstr>PowerPoint Presentation</vt:lpstr>
      <vt:lpstr>Here selection by size seems more apparent</vt:lpstr>
      <vt:lpstr>GDP per capita today</vt:lpstr>
      <vt:lpstr>PowerPoint Presentation</vt:lpstr>
      <vt:lpstr>PowerPoint Presentation</vt:lpstr>
      <vt:lpstr>PowerPoint Presentation</vt:lpstr>
      <vt:lpstr>Again all the results point in the same direction despite diversity of sources and gaps in the data</vt:lpstr>
      <vt:lpstr>The next stage is to make serious progress on time-series data for GDP per head and imports per head</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71</cp:revision>
  <cp:lastPrinted>2011-08-03T01:40:45Z</cp:lastPrinted>
  <dcterms:created xsi:type="dcterms:W3CDTF">2011-07-29T06:05:42Z</dcterms:created>
  <dcterms:modified xsi:type="dcterms:W3CDTF">2012-07-26T21:53:47Z</dcterms:modified>
</cp:coreProperties>
</file>