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96" r:id="rId4"/>
    <p:sldId id="262" r:id="rId5"/>
    <p:sldId id="263" r:id="rId6"/>
    <p:sldId id="268" r:id="rId7"/>
    <p:sldId id="289" r:id="rId8"/>
    <p:sldId id="269" r:id="rId9"/>
    <p:sldId id="271" r:id="rId10"/>
    <p:sldId id="270" r:id="rId11"/>
    <p:sldId id="272" r:id="rId12"/>
    <p:sldId id="273" r:id="rId13"/>
    <p:sldId id="295" r:id="rId14"/>
    <p:sldId id="265" r:id="rId15"/>
    <p:sldId id="277" r:id="rId16"/>
    <p:sldId id="292" r:id="rId17"/>
    <p:sldId id="291" r:id="rId18"/>
    <p:sldId id="266" r:id="rId19"/>
    <p:sldId id="274" r:id="rId20"/>
    <p:sldId id="290" r:id="rId21"/>
    <p:sldId id="297" r:id="rId22"/>
    <p:sldId id="275" r:id="rId23"/>
    <p:sldId id="278" r:id="rId24"/>
    <p:sldId id="279" r:id="rId25"/>
    <p:sldId id="280" r:id="rId26"/>
    <p:sldId id="288" r:id="rId27"/>
    <p:sldId id="283" r:id="rId28"/>
    <p:sldId id="284" r:id="rId29"/>
    <p:sldId id="285" r:id="rId30"/>
    <p:sldId id="286" r:id="rId31"/>
    <p:sldId id="287" r:id="rId32"/>
    <p:sldId id="298" r:id="rId33"/>
    <p:sldId id="299" r:id="rId34"/>
    <p:sldId id="300" r:id="rId35"/>
    <p:sldId id="281" r:id="rId36"/>
    <p:sldId id="293" r:id="rId37"/>
    <p:sldId id="29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75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Files%20from%20H%20drive%20June%202009\Electricity%202010\Long-run%20history%20of%20generation%20accoun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Files%20from%20H%20drive%20June%202009\Electricity%202012\Electricity%20prices%20revenue%20assets%20etc%20Stockholm%20charts%20update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Files%20from%20H%20drive%20June%202009\Electricity%202012\Electricity%20prices%20revenue%20assets%20etc%20Stockholm%20charts%20update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Files%20from%20H%20drive%20June%202009\Electricity%202012\Electricity%20prices%20revenue%20assets%20etc%20Stockholm%20charts%20updated.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Files%20from%20H%20drive%20June%202009\Electricity%202010\Long-run%20history%20of%20generation%20accoun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Times New Roman"/>
                <a:ea typeface="Times New Roman"/>
                <a:cs typeface="Times New Roman"/>
              </a:defRPr>
            </a:pPr>
            <a:r>
              <a:rPr lang="en-NZ"/>
              <a:t>Dividends paid by electricity generators</a:t>
            </a:r>
          </a:p>
        </c:rich>
      </c:tx>
      <c:layout>
        <c:manualLayout>
          <c:xMode val="edge"/>
          <c:yMode val="edge"/>
          <c:x val="0.3846160009013182"/>
          <c:y val="3.1890732759528653E-2"/>
        </c:manualLayout>
      </c:layout>
      <c:overlay val="0"/>
      <c:spPr>
        <a:noFill/>
        <a:ln w="25400">
          <a:noFill/>
        </a:ln>
      </c:spPr>
    </c:title>
    <c:autoTitleDeleted val="0"/>
    <c:plotArea>
      <c:layout>
        <c:manualLayout>
          <c:layoutTarget val="inner"/>
          <c:xMode val="edge"/>
          <c:yMode val="edge"/>
          <c:x val="0.14529938785287769"/>
          <c:y val="0.18906626951597816"/>
          <c:w val="0.64786432936753702"/>
          <c:h val="0.67426043104493416"/>
        </c:manualLayout>
      </c:layout>
      <c:barChart>
        <c:barDir val="col"/>
        <c:grouping val="stacked"/>
        <c:varyColors val="0"/>
        <c:ser>
          <c:idx val="0"/>
          <c:order val="0"/>
          <c:tx>
            <c:strRef>
              <c:f>'Assembled story'!$B$57</c:f>
              <c:strCache>
                <c:ptCount val="1"/>
                <c:pt idx="0">
                  <c:v>ECNZ</c:v>
                </c:pt>
              </c:strCache>
            </c:strRef>
          </c:tx>
          <c:spPr>
            <a:solidFill>
              <a:srgbClr val="9999FF"/>
            </a:solidFill>
            <a:ln w="12700">
              <a:solidFill>
                <a:srgbClr val="000000"/>
              </a:solidFill>
              <a:prstDash val="solid"/>
            </a:ln>
          </c:spPr>
          <c:invertIfNegative val="0"/>
          <c:cat>
            <c:numRef>
              <c:f>'Assembled story'!$C$56:$AA$56</c:f>
              <c:numCache>
                <c:formatCode>General</c:formatCode>
                <c:ptCount val="25"/>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numCache>
            </c:numRef>
          </c:cat>
          <c:val>
            <c:numRef>
              <c:f>'Assembled story'!$C$57:$Y$57</c:f>
              <c:numCache>
                <c:formatCode>#,##0</c:formatCode>
                <c:ptCount val="23"/>
                <c:pt idx="1">
                  <c:v>108000</c:v>
                </c:pt>
                <c:pt idx="2">
                  <c:v>246797</c:v>
                </c:pt>
                <c:pt idx="3">
                  <c:v>253615</c:v>
                </c:pt>
                <c:pt idx="4">
                  <c:v>314247</c:v>
                </c:pt>
                <c:pt idx="5">
                  <c:v>335034</c:v>
                </c:pt>
                <c:pt idx="6">
                  <c:v>280436</c:v>
                </c:pt>
                <c:pt idx="7">
                  <c:v>506362</c:v>
                </c:pt>
                <c:pt idx="8">
                  <c:v>1656000</c:v>
                </c:pt>
                <c:pt idx="9">
                  <c:v>1416000</c:v>
                </c:pt>
                <c:pt idx="10">
                  <c:v>306000</c:v>
                </c:pt>
                <c:pt idx="11">
                  <c:v>68000</c:v>
                </c:pt>
                <c:pt idx="12">
                  <c:v>2524000</c:v>
                </c:pt>
                <c:pt idx="13">
                  <c:v>0</c:v>
                </c:pt>
              </c:numCache>
            </c:numRef>
          </c:val>
        </c:ser>
        <c:ser>
          <c:idx val="1"/>
          <c:order val="1"/>
          <c:tx>
            <c:strRef>
              <c:f>'Assembled story'!$B$58</c:f>
              <c:strCache>
                <c:ptCount val="1"/>
                <c:pt idx="0">
                  <c:v>Contact</c:v>
                </c:pt>
              </c:strCache>
            </c:strRef>
          </c:tx>
          <c:spPr>
            <a:solidFill>
              <a:srgbClr val="FF0000"/>
            </a:solidFill>
            <a:ln w="12700">
              <a:solidFill>
                <a:srgbClr val="000000"/>
              </a:solidFill>
              <a:prstDash val="solid"/>
            </a:ln>
          </c:spPr>
          <c:invertIfNegative val="0"/>
          <c:cat>
            <c:numRef>
              <c:f>'Assembled story'!$C$56:$AA$56</c:f>
              <c:numCache>
                <c:formatCode>General</c:formatCode>
                <c:ptCount val="25"/>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numCache>
            </c:numRef>
          </c:cat>
          <c:val>
            <c:numRef>
              <c:f>'Assembled story'!$C$58:$AA$58</c:f>
              <c:numCache>
                <c:formatCode>General</c:formatCode>
                <c:ptCount val="25"/>
                <c:pt idx="9" formatCode="#,##0">
                  <c:v>150000</c:v>
                </c:pt>
                <c:pt idx="10" formatCode="#,##0">
                  <c:v>47000</c:v>
                </c:pt>
                <c:pt idx="11" formatCode="#,##0">
                  <c:v>48000</c:v>
                </c:pt>
                <c:pt idx="12" formatCode="#,##0">
                  <c:v>95335</c:v>
                </c:pt>
                <c:pt idx="13" formatCode="#,##0">
                  <c:v>102498</c:v>
                </c:pt>
                <c:pt idx="14" formatCode="#,##0">
                  <c:v>31331</c:v>
                </c:pt>
                <c:pt idx="15" formatCode="#,##0">
                  <c:v>109560</c:v>
                </c:pt>
                <c:pt idx="16" formatCode="#,##0">
                  <c:v>120516</c:v>
                </c:pt>
                <c:pt idx="17" formatCode="#,##0">
                  <c:v>198939</c:v>
                </c:pt>
                <c:pt idx="18" formatCode="#,##0">
                  <c:v>92262</c:v>
                </c:pt>
                <c:pt idx="19" formatCode="#,##0">
                  <c:v>115326</c:v>
                </c:pt>
                <c:pt idx="20" formatCode="#,##0">
                  <c:v>149924</c:v>
                </c:pt>
                <c:pt idx="21" formatCode="#,##0">
                  <c:v>161458</c:v>
                </c:pt>
                <c:pt idx="22" formatCode="#,##0">
                  <c:v>112582</c:v>
                </c:pt>
                <c:pt idx="23" formatCode="#,##0">
                  <c:v>165437</c:v>
                </c:pt>
                <c:pt idx="24" formatCode="#,##0">
                  <c:v>153048</c:v>
                </c:pt>
              </c:numCache>
            </c:numRef>
          </c:val>
        </c:ser>
        <c:ser>
          <c:idx val="2"/>
          <c:order val="2"/>
          <c:tx>
            <c:strRef>
              <c:f>'Assembled story'!$B$59</c:f>
              <c:strCache>
                <c:ptCount val="1"/>
                <c:pt idx="0">
                  <c:v>Meridian</c:v>
                </c:pt>
              </c:strCache>
            </c:strRef>
          </c:tx>
          <c:spPr>
            <a:solidFill>
              <a:srgbClr val="00FF00"/>
            </a:solidFill>
            <a:ln w="12700">
              <a:solidFill>
                <a:srgbClr val="000000"/>
              </a:solidFill>
              <a:prstDash val="solid"/>
            </a:ln>
          </c:spPr>
          <c:invertIfNegative val="0"/>
          <c:cat>
            <c:numRef>
              <c:f>'Assembled story'!$C$56:$AA$56</c:f>
              <c:numCache>
                <c:formatCode>General</c:formatCode>
                <c:ptCount val="25"/>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numCache>
            </c:numRef>
          </c:cat>
          <c:val>
            <c:numRef>
              <c:f>'Assembled story'!$C$59:$AA$59</c:f>
              <c:numCache>
                <c:formatCode>General</c:formatCode>
                <c:ptCount val="25"/>
                <c:pt idx="12" formatCode="#,##0">
                  <c:v>148985</c:v>
                </c:pt>
                <c:pt idx="13" formatCode="#,##0">
                  <c:v>62351</c:v>
                </c:pt>
                <c:pt idx="14" formatCode="#,##0">
                  <c:v>181480</c:v>
                </c:pt>
                <c:pt idx="15" formatCode="#,##0">
                  <c:v>31000</c:v>
                </c:pt>
                <c:pt idx="16" formatCode="#,##0">
                  <c:v>77230</c:v>
                </c:pt>
                <c:pt idx="17" formatCode="#,##0">
                  <c:v>17400</c:v>
                </c:pt>
                <c:pt idx="18" formatCode="#,##0">
                  <c:v>148830</c:v>
                </c:pt>
                <c:pt idx="19" formatCode="#,##0">
                  <c:v>879406</c:v>
                </c:pt>
                <c:pt idx="20" formatCode="#,##0">
                  <c:v>367893</c:v>
                </c:pt>
                <c:pt idx="21" formatCode="#,##0">
                  <c:v>297897</c:v>
                </c:pt>
                <c:pt idx="22" formatCode="#,##0">
                  <c:v>30000</c:v>
                </c:pt>
                <c:pt idx="23" formatCode="#,##0">
                  <c:v>353492</c:v>
                </c:pt>
                <c:pt idx="24" formatCode="#,##0">
                  <c:v>683644</c:v>
                </c:pt>
              </c:numCache>
            </c:numRef>
          </c:val>
        </c:ser>
        <c:ser>
          <c:idx val="3"/>
          <c:order val="3"/>
          <c:tx>
            <c:strRef>
              <c:f>'Assembled story'!$B$60</c:f>
              <c:strCache>
                <c:ptCount val="1"/>
                <c:pt idx="0">
                  <c:v>Mighty River</c:v>
                </c:pt>
              </c:strCache>
            </c:strRef>
          </c:tx>
          <c:spPr>
            <a:solidFill>
              <a:srgbClr val="3366FF"/>
            </a:solidFill>
            <a:ln w="12700">
              <a:solidFill>
                <a:srgbClr val="000000"/>
              </a:solidFill>
              <a:prstDash val="solid"/>
            </a:ln>
          </c:spPr>
          <c:invertIfNegative val="0"/>
          <c:cat>
            <c:numRef>
              <c:f>'Assembled story'!$C$56:$AA$56</c:f>
              <c:numCache>
                <c:formatCode>General</c:formatCode>
                <c:ptCount val="25"/>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numCache>
            </c:numRef>
          </c:cat>
          <c:val>
            <c:numRef>
              <c:f>'Assembled story'!$C$60:$AA$60</c:f>
              <c:numCache>
                <c:formatCode>General</c:formatCode>
                <c:ptCount val="25"/>
                <c:pt idx="12" formatCode="#,##0">
                  <c:v>0</c:v>
                </c:pt>
                <c:pt idx="13" formatCode="#,##0">
                  <c:v>20600</c:v>
                </c:pt>
                <c:pt idx="14" formatCode="#,##0">
                  <c:v>0</c:v>
                </c:pt>
                <c:pt idx="15" formatCode="#,##0">
                  <c:v>0</c:v>
                </c:pt>
                <c:pt idx="16" formatCode="#,##0">
                  <c:v>11800</c:v>
                </c:pt>
                <c:pt idx="17" formatCode="#,##0">
                  <c:v>75000</c:v>
                </c:pt>
                <c:pt idx="18" formatCode="#,##0">
                  <c:v>30000</c:v>
                </c:pt>
                <c:pt idx="19" formatCode="#,##0">
                  <c:v>0</c:v>
                </c:pt>
                <c:pt idx="20" formatCode="#,##0">
                  <c:v>50400</c:v>
                </c:pt>
                <c:pt idx="21" formatCode="#,##0">
                  <c:v>56200</c:v>
                </c:pt>
                <c:pt idx="22" formatCode="#,##0">
                  <c:v>55500</c:v>
                </c:pt>
                <c:pt idx="23" formatCode="#,##0">
                  <c:v>286000</c:v>
                </c:pt>
                <c:pt idx="24" formatCode="#,##0">
                  <c:v>95000</c:v>
                </c:pt>
              </c:numCache>
            </c:numRef>
          </c:val>
        </c:ser>
        <c:ser>
          <c:idx val="4"/>
          <c:order val="4"/>
          <c:tx>
            <c:strRef>
              <c:f>'Assembled story'!$B$61</c:f>
              <c:strCache>
                <c:ptCount val="1"/>
                <c:pt idx="0">
                  <c:v>Genesis</c:v>
                </c:pt>
              </c:strCache>
            </c:strRef>
          </c:tx>
          <c:spPr>
            <a:solidFill>
              <a:srgbClr val="993300"/>
            </a:solidFill>
            <a:ln w="12700">
              <a:solidFill>
                <a:srgbClr val="000000"/>
              </a:solidFill>
              <a:prstDash val="solid"/>
            </a:ln>
          </c:spPr>
          <c:invertIfNegative val="0"/>
          <c:cat>
            <c:numRef>
              <c:f>'Assembled story'!$C$56:$AA$56</c:f>
              <c:numCache>
                <c:formatCode>General</c:formatCode>
                <c:ptCount val="25"/>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numCache>
            </c:numRef>
          </c:cat>
          <c:val>
            <c:numRef>
              <c:f>'Assembled story'!$C$61:$Y$61</c:f>
              <c:numCache>
                <c:formatCode>General</c:formatCode>
                <c:ptCount val="23"/>
                <c:pt idx="12" formatCode="#,##0">
                  <c:v>0</c:v>
                </c:pt>
                <c:pt idx="13" formatCode="#,##0">
                  <c:v>4400</c:v>
                </c:pt>
                <c:pt idx="14" formatCode="#,##0">
                  <c:v>14700</c:v>
                </c:pt>
                <c:pt idx="15" formatCode="#,##0">
                  <c:v>24200</c:v>
                </c:pt>
                <c:pt idx="16" formatCode="#,##0">
                  <c:v>19380</c:v>
                </c:pt>
                <c:pt idx="17" formatCode="#,##0">
                  <c:v>25050</c:v>
                </c:pt>
                <c:pt idx="18" formatCode="#,##0">
                  <c:v>23220</c:v>
                </c:pt>
                <c:pt idx="19" formatCode="#,##0">
                  <c:v>0</c:v>
                </c:pt>
                <c:pt idx="20" formatCode="#,##0">
                  <c:v>9600</c:v>
                </c:pt>
                <c:pt idx="21" formatCode="#,##0">
                  <c:v>28500</c:v>
                </c:pt>
                <c:pt idx="22" formatCode="#,##0">
                  <c:v>36400</c:v>
                </c:pt>
              </c:numCache>
            </c:numRef>
          </c:val>
        </c:ser>
        <c:ser>
          <c:idx val="5"/>
          <c:order val="5"/>
          <c:tx>
            <c:strRef>
              <c:f>'Assembled story'!$B$62</c:f>
              <c:strCache>
                <c:ptCount val="1"/>
                <c:pt idx="0">
                  <c:v>Trustpower</c:v>
                </c:pt>
              </c:strCache>
            </c:strRef>
          </c:tx>
          <c:spPr>
            <a:solidFill>
              <a:srgbClr val="FFFF00"/>
            </a:solidFill>
            <a:ln w="12700">
              <a:solidFill>
                <a:srgbClr val="000000"/>
              </a:solidFill>
              <a:prstDash val="solid"/>
            </a:ln>
          </c:spPr>
          <c:invertIfNegative val="0"/>
          <c:cat>
            <c:numRef>
              <c:f>'Assembled story'!$C$56:$AA$56</c:f>
              <c:numCache>
                <c:formatCode>General</c:formatCode>
                <c:ptCount val="25"/>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numCache>
            </c:numRef>
          </c:cat>
          <c:val>
            <c:numRef>
              <c:f>'Assembled story'!$C$62:$AA$62</c:f>
              <c:numCache>
                <c:formatCode>General</c:formatCode>
                <c:ptCount val="25"/>
                <c:pt idx="11" formatCode="#,##0">
                  <c:v>19035</c:v>
                </c:pt>
                <c:pt idx="12" formatCode="#,##0">
                  <c:v>21747</c:v>
                </c:pt>
                <c:pt idx="13" formatCode="#,##0">
                  <c:v>0</c:v>
                </c:pt>
                <c:pt idx="14" formatCode="#,##0">
                  <c:v>31241</c:v>
                </c:pt>
                <c:pt idx="15" formatCode="#,##0">
                  <c:v>25662</c:v>
                </c:pt>
                <c:pt idx="16" formatCode="#,##0">
                  <c:v>41121</c:v>
                </c:pt>
                <c:pt idx="17" formatCode="#,##0">
                  <c:v>69965</c:v>
                </c:pt>
                <c:pt idx="18" formatCode="#,##0">
                  <c:v>56610</c:v>
                </c:pt>
                <c:pt idx="19" formatCode="#,##0">
                  <c:v>67754</c:v>
                </c:pt>
                <c:pt idx="20" formatCode="#,##0">
                  <c:v>78719</c:v>
                </c:pt>
                <c:pt idx="21" formatCode="#,##0">
                  <c:v>91439</c:v>
                </c:pt>
                <c:pt idx="22" formatCode="#,##0">
                  <c:v>129273</c:v>
                </c:pt>
                <c:pt idx="23" formatCode="#,##0">
                  <c:v>144949</c:v>
                </c:pt>
                <c:pt idx="24" formatCode="#,##0">
                  <c:v>119703</c:v>
                </c:pt>
              </c:numCache>
            </c:numRef>
          </c:val>
        </c:ser>
        <c:dLbls>
          <c:showLegendKey val="0"/>
          <c:showVal val="0"/>
          <c:showCatName val="0"/>
          <c:showSerName val="0"/>
          <c:showPercent val="0"/>
          <c:showBubbleSize val="0"/>
        </c:dLbls>
        <c:gapWidth val="10"/>
        <c:overlap val="100"/>
        <c:axId val="102906496"/>
        <c:axId val="102924672"/>
      </c:barChart>
      <c:catAx>
        <c:axId val="102906496"/>
        <c:scaling>
          <c:orientation val="minMax"/>
        </c:scaling>
        <c:delete val="0"/>
        <c:axPos val="b"/>
        <c:numFmt formatCode="General" sourceLinked="1"/>
        <c:majorTickMark val="out"/>
        <c:minorTickMark val="none"/>
        <c:tickLblPos val="nextTo"/>
        <c:spPr>
          <a:ln w="3175">
            <a:solidFill>
              <a:srgbClr val="000000"/>
            </a:solidFill>
            <a:prstDash val="solid"/>
          </a:ln>
        </c:spPr>
        <c:txPr>
          <a:bodyPr rot="-5400000" vert="horz"/>
          <a:lstStyle/>
          <a:p>
            <a:pPr>
              <a:defRPr sz="1200" b="0" i="0" u="none" strike="noStrike" baseline="0">
                <a:solidFill>
                  <a:srgbClr val="000000"/>
                </a:solidFill>
                <a:latin typeface="Times New Roman"/>
                <a:ea typeface="Times New Roman"/>
                <a:cs typeface="Times New Roman"/>
              </a:defRPr>
            </a:pPr>
            <a:endParaRPr lang="en-US"/>
          </a:p>
        </c:txPr>
        <c:crossAx val="102924672"/>
        <c:crosses val="autoZero"/>
        <c:auto val="1"/>
        <c:lblAlgn val="ctr"/>
        <c:lblOffset val="100"/>
        <c:tickLblSkip val="2"/>
        <c:tickMarkSkip val="1"/>
        <c:noMultiLvlLbl val="0"/>
      </c:catAx>
      <c:valAx>
        <c:axId val="102924672"/>
        <c:scaling>
          <c:orientation val="minMax"/>
        </c:scaling>
        <c:delete val="0"/>
        <c:axPos val="l"/>
        <c:majorGridlines>
          <c:spPr>
            <a:ln w="3175">
              <a:solidFill>
                <a:srgbClr val="000000"/>
              </a:solidFill>
              <a:prstDash val="sysDash"/>
            </a:ln>
          </c:spPr>
        </c:majorGridlines>
        <c:title>
          <c:tx>
            <c:rich>
              <a:bodyPr rot="-5400000" vert="horz"/>
              <a:lstStyle/>
              <a:p>
                <a:pPr>
                  <a:defRPr sz="1600"/>
                </a:pPr>
                <a:r>
                  <a:rPr lang="en-US" sz="1600"/>
                  <a:t>$OOO</a:t>
                </a:r>
              </a:p>
            </c:rich>
          </c:tx>
          <c:layout/>
          <c:overlay val="0"/>
        </c:title>
        <c:numFmt formatCode="#,##0"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102906496"/>
        <c:crosses val="autoZero"/>
        <c:crossBetween val="between"/>
      </c:valAx>
      <c:spPr>
        <a:solidFill>
          <a:srgbClr val="FFFFFF"/>
        </a:solidFill>
        <a:ln w="12700">
          <a:solidFill>
            <a:srgbClr val="808080"/>
          </a:solidFill>
          <a:prstDash val="solid"/>
        </a:ln>
      </c:spPr>
    </c:plotArea>
    <c:legend>
      <c:legendPos val="r"/>
      <c:layout>
        <c:manualLayout>
          <c:xMode val="edge"/>
          <c:yMode val="edge"/>
          <c:x val="0.81196716865081853"/>
          <c:y val="0.36218736702855958"/>
          <c:w val="0.17435933385910229"/>
          <c:h val="0.330296634269031"/>
        </c:manualLayout>
      </c:layout>
      <c:overlay val="0"/>
      <c:spPr>
        <a:solidFill>
          <a:srgbClr val="FFFFFF"/>
        </a:solidFill>
        <a:ln w="3175">
          <a:solidFill>
            <a:srgbClr val="000000"/>
          </a:solidFill>
          <a:prstDash val="solid"/>
        </a:ln>
      </c:spPr>
      <c:txPr>
        <a:bodyPr/>
        <a:lstStyle/>
        <a:p>
          <a:pPr>
            <a:defRPr sz="1600" b="0" i="0" u="none" strike="noStrike" baseline="0">
              <a:solidFill>
                <a:srgbClr val="000000"/>
              </a:solidFill>
              <a:latin typeface="Times New Roman"/>
              <a:ea typeface="Times New Roman"/>
              <a:cs typeface="Times New Roman"/>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200" b="0" i="0" u="none" strike="noStrike" baseline="0">
          <a:solidFill>
            <a:srgbClr val="000000"/>
          </a:solidFill>
          <a:latin typeface="Times New Roman"/>
          <a:ea typeface="Times New Roman"/>
          <a:cs typeface="Times New Roman"/>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Generation, retail and distribution fixed assets book value decomposed between capital expenditure and revaluations</a:t>
            </a:r>
          </a:p>
        </c:rich>
      </c:tx>
      <c:layout/>
      <c:overlay val="0"/>
    </c:title>
    <c:autoTitleDeleted val="0"/>
    <c:plotArea>
      <c:layout/>
      <c:barChart>
        <c:barDir val="col"/>
        <c:grouping val="stacked"/>
        <c:varyColors val="0"/>
        <c:ser>
          <c:idx val="2"/>
          <c:order val="1"/>
          <c:tx>
            <c:v>Cumuative capex less depreciation, gentailers</c:v>
          </c:tx>
          <c:spPr>
            <a:solidFill>
              <a:srgbClr val="008000"/>
            </a:solidFill>
          </c:spPr>
          <c:invertIfNegative val="0"/>
          <c:cat>
            <c:numRef>
              <c:f>'Book value and investment'!$AP$4:$AP$36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investment'!$D$4:$D$36</c:f>
              <c:numCache>
                <c:formatCode>#,##0</c:formatCode>
                <c:ptCount val="33"/>
                <c:pt idx="1">
                  <c:v>1749.0703529999998</c:v>
                </c:pt>
                <c:pt idx="2">
                  <c:v>1953.9110949999997</c:v>
                </c:pt>
                <c:pt idx="3">
                  <c:v>2209.5874159999994</c:v>
                </c:pt>
                <c:pt idx="4">
                  <c:v>2451.7498409999994</c:v>
                </c:pt>
                <c:pt idx="5">
                  <c:v>2676.7498339999993</c:v>
                </c:pt>
                <c:pt idx="6">
                  <c:v>2832.4430989999992</c:v>
                </c:pt>
                <c:pt idx="7">
                  <c:v>3003.0960359999995</c:v>
                </c:pt>
                <c:pt idx="8">
                  <c:v>3185.7675699999995</c:v>
                </c:pt>
                <c:pt idx="9">
                  <c:v>3460.4795699999995</c:v>
                </c:pt>
                <c:pt idx="10">
                  <c:v>3598.3045699999998</c:v>
                </c:pt>
                <c:pt idx="11">
                  <c:v>3730.6135699999995</c:v>
                </c:pt>
                <c:pt idx="12">
                  <c:v>3940.1875700000001</c:v>
                </c:pt>
                <c:pt idx="13">
                  <c:v>4123.7755699999998</c:v>
                </c:pt>
                <c:pt idx="14">
                  <c:v>4171.5855700000002</c:v>
                </c:pt>
                <c:pt idx="15">
                  <c:v>4146.3345700000009</c:v>
                </c:pt>
                <c:pt idx="16">
                  <c:v>4095.495570000001</c:v>
                </c:pt>
                <c:pt idx="17">
                  <c:v>4022.0615700000008</c:v>
                </c:pt>
                <c:pt idx="18">
                  <c:v>4092.6365700000006</c:v>
                </c:pt>
                <c:pt idx="19">
                  <c:v>4214.2735700000003</c:v>
                </c:pt>
                <c:pt idx="20">
                  <c:v>4600.8025700000007</c:v>
                </c:pt>
                <c:pt idx="21">
                  <c:v>4595.5685700000004</c:v>
                </c:pt>
                <c:pt idx="22">
                  <c:v>4534.8045700000011</c:v>
                </c:pt>
                <c:pt idx="23">
                  <c:v>4496.7345700000014</c:v>
                </c:pt>
                <c:pt idx="24">
                  <c:v>4761.2025700000013</c:v>
                </c:pt>
                <c:pt idx="25">
                  <c:v>4929.3035700000009</c:v>
                </c:pt>
                <c:pt idx="26">
                  <c:v>5327.312570000001</c:v>
                </c:pt>
                <c:pt idx="27">
                  <c:v>5623.8075700000009</c:v>
                </c:pt>
                <c:pt idx="28">
                  <c:v>6019.7515700000013</c:v>
                </c:pt>
                <c:pt idx="29">
                  <c:v>6646.0785700000015</c:v>
                </c:pt>
                <c:pt idx="30">
                  <c:v>7537.3855700000013</c:v>
                </c:pt>
                <c:pt idx="31">
                  <c:v>7867.6305700000021</c:v>
                </c:pt>
                <c:pt idx="32">
                  <c:v>9003.5625700000019</c:v>
                </c:pt>
              </c:numCache>
            </c:numRef>
          </c:val>
        </c:ser>
        <c:ser>
          <c:idx val="4"/>
          <c:order val="2"/>
          <c:tx>
            <c:v>Cumuative capex less depreciation, lines companies</c:v>
          </c:tx>
          <c:spPr>
            <a:solidFill>
              <a:srgbClr val="00B050"/>
            </a:solidFill>
          </c:spPr>
          <c:invertIfNegative val="0"/>
          <c:cat>
            <c:numRef>
              <c:f>'Book value and investment'!$AP$4:$AP$36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investment'!$L$4:$L$36</c:f>
              <c:numCache>
                <c:formatCode>#,##0</c:formatCode>
                <c:ptCount val="33"/>
                <c:pt idx="1">
                  <c:v>659.305205</c:v>
                </c:pt>
                <c:pt idx="2">
                  <c:v>751.35188199999993</c:v>
                </c:pt>
                <c:pt idx="3">
                  <c:v>878.14525299999991</c:v>
                </c:pt>
                <c:pt idx="4">
                  <c:v>1039.806814</c:v>
                </c:pt>
                <c:pt idx="5">
                  <c:v>1192.5200400000001</c:v>
                </c:pt>
                <c:pt idx="6">
                  <c:v>1317.7744190000001</c:v>
                </c:pt>
                <c:pt idx="7">
                  <c:v>1458.3749170000001</c:v>
                </c:pt>
                <c:pt idx="8">
                  <c:v>1605.2485680000002</c:v>
                </c:pt>
                <c:pt idx="9">
                  <c:v>1705.7454380000004</c:v>
                </c:pt>
                <c:pt idx="10">
                  <c:v>1809.9223380000005</c:v>
                </c:pt>
                <c:pt idx="11">
                  <c:v>1863.0030370000004</c:v>
                </c:pt>
                <c:pt idx="12">
                  <c:v>1864.9875350000004</c:v>
                </c:pt>
                <c:pt idx="13">
                  <c:v>1873.8601280000005</c:v>
                </c:pt>
                <c:pt idx="14">
                  <c:v>1943.1543023400004</c:v>
                </c:pt>
                <c:pt idx="15">
                  <c:v>1928.7486663400005</c:v>
                </c:pt>
                <c:pt idx="16">
                  <c:v>1728.1461681200005</c:v>
                </c:pt>
                <c:pt idx="17">
                  <c:v>1780.4812201200004</c:v>
                </c:pt>
                <c:pt idx="18">
                  <c:v>1878.2386051200006</c:v>
                </c:pt>
                <c:pt idx="19">
                  <c:v>1902.9490081200006</c:v>
                </c:pt>
                <c:pt idx="20">
                  <c:v>2081.585740120001</c:v>
                </c:pt>
                <c:pt idx="21">
                  <c:v>2128.9335231200002</c:v>
                </c:pt>
                <c:pt idx="22">
                  <c:v>2431.0925796914294</c:v>
                </c:pt>
                <c:pt idx="23">
                  <c:v>2526.9255431200004</c:v>
                </c:pt>
                <c:pt idx="24">
                  <c:v>2621.5781704386891</c:v>
                </c:pt>
                <c:pt idx="25">
                  <c:v>2715.0504616474964</c:v>
                </c:pt>
                <c:pt idx="26">
                  <c:v>2804.5998977416407</c:v>
                </c:pt>
                <c:pt idx="27">
                  <c:v>2973.2110357541037</c:v>
                </c:pt>
                <c:pt idx="28">
                  <c:v>3122.2878467002747</c:v>
                </c:pt>
                <c:pt idx="29">
                  <c:v>3363.9292789853985</c:v>
                </c:pt>
                <c:pt idx="30">
                  <c:v>3575.9763047360229</c:v>
                </c:pt>
                <c:pt idx="31">
                  <c:v>3757.3525537929063</c:v>
                </c:pt>
                <c:pt idx="32">
                  <c:v>3931.8985166650436</c:v>
                </c:pt>
              </c:numCache>
            </c:numRef>
          </c:val>
        </c:ser>
        <c:ser>
          <c:idx val="1"/>
          <c:order val="3"/>
          <c:tx>
            <c:strRef>
              <c:f>'Book value and investment'!$AB$3</c:f>
              <c:strCache>
                <c:ptCount val="1"/>
                <c:pt idx="0">
                  <c:v>Cumulative revaluations: distribution lines companies</c:v>
                </c:pt>
              </c:strCache>
            </c:strRef>
          </c:tx>
          <c:spPr>
            <a:solidFill>
              <a:srgbClr val="FF6600"/>
            </a:solidFill>
          </c:spPr>
          <c:invertIfNegative val="0"/>
          <c:cat>
            <c:numRef>
              <c:f>'Book value and investment'!$AP$4:$AP$36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investment'!$AB$4:$AB$36</c:f>
              <c:numCache>
                <c:formatCode>#,##0</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52.4</c:v>
                </c:pt>
                <c:pt idx="14">
                  <c:v>72.004000000000005</c:v>
                </c:pt>
                <c:pt idx="15">
                  <c:v>148.99239700000001</c:v>
                </c:pt>
                <c:pt idx="16">
                  <c:v>975.29398800000001</c:v>
                </c:pt>
                <c:pt idx="17">
                  <c:v>1233.500534</c:v>
                </c:pt>
                <c:pt idx="18">
                  <c:v>1909.9432040000002</c:v>
                </c:pt>
                <c:pt idx="19">
                  <c:v>2032.0549429999999</c:v>
                </c:pt>
                <c:pt idx="20">
                  <c:v>1973.8010289999997</c:v>
                </c:pt>
                <c:pt idx="21">
                  <c:v>1923.5000289999998</c:v>
                </c:pt>
                <c:pt idx="22">
                  <c:v>1975.0632164285714</c:v>
                </c:pt>
                <c:pt idx="23">
                  <c:v>1845.420065</c:v>
                </c:pt>
                <c:pt idx="24">
                  <c:v>2087.6798950000002</c:v>
                </c:pt>
                <c:pt idx="25">
                  <c:v>2329.9397250000002</c:v>
                </c:pt>
                <c:pt idx="26">
                  <c:v>2487.3177214498073</c:v>
                </c:pt>
                <c:pt idx="27">
                  <c:v>2692.2143402770266</c:v>
                </c:pt>
                <c:pt idx="28">
                  <c:v>2857.2866180499072</c:v>
                </c:pt>
                <c:pt idx="29">
                  <c:v>3087.4690645304827</c:v>
                </c:pt>
                <c:pt idx="30">
                  <c:v>3305.7267975089853</c:v>
                </c:pt>
                <c:pt idx="31">
                  <c:v>3466.0415681462814</c:v>
                </c:pt>
                <c:pt idx="32">
                  <c:v>3799.9313494261723</c:v>
                </c:pt>
              </c:numCache>
            </c:numRef>
          </c:val>
        </c:ser>
        <c:ser>
          <c:idx val="3"/>
          <c:order val="4"/>
          <c:tx>
            <c:v>Cumulative revaluations: gentailers</c:v>
          </c:tx>
          <c:spPr>
            <a:solidFill>
              <a:srgbClr val="C00000"/>
            </a:solidFill>
          </c:spPr>
          <c:invertIfNegative val="0"/>
          <c:cat>
            <c:numRef>
              <c:f>'Book value and investment'!$AP$4:$AP$36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investment'!$C$4:$C$36</c:f>
              <c:numCache>
                <c:formatCode>General</c:formatCode>
                <c:ptCount val="33"/>
                <c:pt idx="0">
                  <c:v>0</c:v>
                </c:pt>
                <c:pt idx="1">
                  <c:v>0</c:v>
                </c:pt>
                <c:pt idx="2">
                  <c:v>0</c:v>
                </c:pt>
                <c:pt idx="3">
                  <c:v>0</c:v>
                </c:pt>
                <c:pt idx="4">
                  <c:v>0</c:v>
                </c:pt>
                <c:pt idx="5">
                  <c:v>0</c:v>
                </c:pt>
                <c:pt idx="6">
                  <c:v>0</c:v>
                </c:pt>
                <c:pt idx="7">
                  <c:v>0</c:v>
                </c:pt>
                <c:pt idx="8">
                  <c:v>0</c:v>
                </c:pt>
                <c:pt idx="9" formatCode="#,##0">
                  <c:v>0</c:v>
                </c:pt>
                <c:pt idx="10" formatCode="#,##0">
                  <c:v>0</c:v>
                </c:pt>
                <c:pt idx="11" formatCode="#,##0">
                  <c:v>0</c:v>
                </c:pt>
                <c:pt idx="12" formatCode="#,##0">
                  <c:v>0</c:v>
                </c:pt>
                <c:pt idx="13" formatCode="#,##0">
                  <c:v>0</c:v>
                </c:pt>
                <c:pt idx="14" formatCode="#,##0">
                  <c:v>0</c:v>
                </c:pt>
                <c:pt idx="15" formatCode="#,##0">
                  <c:v>0</c:v>
                </c:pt>
                <c:pt idx="16" formatCode="#,##0">
                  <c:v>61.527000000000001</c:v>
                </c:pt>
                <c:pt idx="17" formatCode="#,##0">
                  <c:v>75.055999999999997</c:v>
                </c:pt>
                <c:pt idx="18" formatCode="#,##0">
                  <c:v>80.328999999999994</c:v>
                </c:pt>
                <c:pt idx="19" formatCode="#,##0">
                  <c:v>143.57300000000001</c:v>
                </c:pt>
                <c:pt idx="20" formatCode="#,##0">
                  <c:v>1521.162</c:v>
                </c:pt>
                <c:pt idx="21" formatCode="#,##0">
                  <c:v>942.279</c:v>
                </c:pt>
                <c:pt idx="22" formatCode="#,##0">
                  <c:v>1632.787</c:v>
                </c:pt>
                <c:pt idx="23" formatCode="#,##0">
                  <c:v>2469.81</c:v>
                </c:pt>
                <c:pt idx="24" formatCode="#,##0">
                  <c:v>2546.2330000000002</c:v>
                </c:pt>
                <c:pt idx="25" formatCode="#,##0">
                  <c:v>4242.585</c:v>
                </c:pt>
                <c:pt idx="26" formatCode="#,##0">
                  <c:v>5616.4979999999996</c:v>
                </c:pt>
                <c:pt idx="27" formatCode="#,##0">
                  <c:v>6880.2539999999999</c:v>
                </c:pt>
                <c:pt idx="28" formatCode="#,##0">
                  <c:v>9280.67</c:v>
                </c:pt>
                <c:pt idx="29" formatCode="#,##0">
                  <c:v>8244.7610000000004</c:v>
                </c:pt>
                <c:pt idx="30" formatCode="#,##0">
                  <c:v>8881.8850000000002</c:v>
                </c:pt>
                <c:pt idx="31" formatCode="#,##0">
                  <c:v>9880.1620000000003</c:v>
                </c:pt>
                <c:pt idx="32" formatCode="#,##0">
                  <c:v>10093.074000000001</c:v>
                </c:pt>
              </c:numCache>
            </c:numRef>
          </c:val>
        </c:ser>
        <c:dLbls>
          <c:showLegendKey val="0"/>
          <c:showVal val="0"/>
          <c:showCatName val="0"/>
          <c:showSerName val="0"/>
          <c:showPercent val="0"/>
          <c:showBubbleSize val="0"/>
        </c:dLbls>
        <c:gapWidth val="22"/>
        <c:overlap val="100"/>
        <c:axId val="103106432"/>
        <c:axId val="103107968"/>
      </c:barChart>
      <c:lineChart>
        <c:grouping val="standard"/>
        <c:varyColors val="0"/>
        <c:ser>
          <c:idx val="0"/>
          <c:order val="0"/>
          <c:tx>
            <c:strRef>
              <c:f>'Book value and investment'!$AQ$3</c:f>
              <c:strCache>
                <c:ptCount val="1"/>
                <c:pt idx="0">
                  <c:v>Book value</c:v>
                </c:pt>
              </c:strCache>
            </c:strRef>
          </c:tx>
          <c:spPr>
            <a:ln>
              <a:solidFill>
                <a:sysClr val="windowText" lastClr="000000"/>
              </a:solidFill>
            </a:ln>
          </c:spPr>
          <c:marker>
            <c:symbol val="none"/>
          </c:marker>
          <c:cat>
            <c:numRef>
              <c:f>'Book value and investment'!$AP$4:$AP$36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investment'!$AQ$4:$AQ$36</c:f>
              <c:numCache>
                <c:formatCode>#,##0</c:formatCode>
                <c:ptCount val="33"/>
                <c:pt idx="0">
                  <c:v>2122.9947619999998</c:v>
                </c:pt>
                <c:pt idx="1">
                  <c:v>2409.4223230000002</c:v>
                </c:pt>
                <c:pt idx="2">
                  <c:v>2676.6897399999998</c:v>
                </c:pt>
                <c:pt idx="3">
                  <c:v>2821.9812469999997</c:v>
                </c:pt>
                <c:pt idx="4">
                  <c:v>2994.8035789999999</c:v>
                </c:pt>
                <c:pt idx="5">
                  <c:v>3997.9362389999997</c:v>
                </c:pt>
                <c:pt idx="6">
                  <c:v>4599.1677389999995</c:v>
                </c:pt>
                <c:pt idx="7">
                  <c:v>4955.6600070000004</c:v>
                </c:pt>
                <c:pt idx="8">
                  <c:v>5220.0300270000007</c:v>
                </c:pt>
                <c:pt idx="9">
                  <c:v>5344.5149499999998</c:v>
                </c:pt>
                <c:pt idx="10">
                  <c:v>5374.3743770000001</c:v>
                </c:pt>
                <c:pt idx="11">
                  <c:v>5379.5550000000003</c:v>
                </c:pt>
                <c:pt idx="12">
                  <c:v>5238.8450119806002</c:v>
                </c:pt>
                <c:pt idx="13">
                  <c:v>5152.30759504458</c:v>
                </c:pt>
                <c:pt idx="14">
                  <c:v>5793.6251635466797</c:v>
                </c:pt>
                <c:pt idx="15">
                  <c:v>6122.7081562200001</c:v>
                </c:pt>
                <c:pt idx="16">
                  <c:v>6709.1874600000001</c:v>
                </c:pt>
                <c:pt idx="17">
                  <c:v>7463.7279119999994</c:v>
                </c:pt>
                <c:pt idx="18">
                  <c:v>8366.5267509999994</c:v>
                </c:pt>
                <c:pt idx="19">
                  <c:v>8546.7558930000014</c:v>
                </c:pt>
                <c:pt idx="20">
                  <c:v>9719.024711</c:v>
                </c:pt>
                <c:pt idx="21">
                  <c:v>10271.345493999999</c:v>
                </c:pt>
                <c:pt idx="22">
                  <c:v>10771.087738</c:v>
                </c:pt>
                <c:pt idx="23">
                  <c:v>11372.37455</c:v>
                </c:pt>
                <c:pt idx="24">
                  <c:v>13917.777846499999</c:v>
                </c:pt>
                <c:pt idx="25">
                  <c:v>15850.738142999999</c:v>
                </c:pt>
                <c:pt idx="26">
                  <c:v>17843.660332114385</c:v>
                </c:pt>
                <c:pt idx="27">
                  <c:v>19368.35848840174</c:v>
                </c:pt>
                <c:pt idx="28">
                  <c:v>23842.24143506556</c:v>
                </c:pt>
                <c:pt idx="29">
                  <c:v>25164.87402897581</c:v>
                </c:pt>
                <c:pt idx="30">
                  <c:v>25852.081694541383</c:v>
                </c:pt>
                <c:pt idx="31">
                  <c:v>27614.654172527611</c:v>
                </c:pt>
                <c:pt idx="32">
                  <c:v>28933.047032996285</c:v>
                </c:pt>
              </c:numCache>
            </c:numRef>
          </c:val>
          <c:smooth val="0"/>
        </c:ser>
        <c:dLbls>
          <c:showLegendKey val="0"/>
          <c:showVal val="0"/>
          <c:showCatName val="0"/>
          <c:showSerName val="0"/>
          <c:showPercent val="0"/>
          <c:showBubbleSize val="0"/>
        </c:dLbls>
        <c:marker val="1"/>
        <c:smooth val="0"/>
        <c:axId val="103106432"/>
        <c:axId val="103107968"/>
      </c:lineChart>
      <c:catAx>
        <c:axId val="103106432"/>
        <c:scaling>
          <c:orientation val="minMax"/>
        </c:scaling>
        <c:delete val="0"/>
        <c:axPos val="b"/>
        <c:numFmt formatCode="General" sourceLinked="1"/>
        <c:majorTickMark val="out"/>
        <c:minorTickMark val="none"/>
        <c:tickLblPos val="nextTo"/>
        <c:crossAx val="103107968"/>
        <c:crosses val="autoZero"/>
        <c:auto val="1"/>
        <c:lblAlgn val="ctr"/>
        <c:lblOffset val="100"/>
        <c:noMultiLvlLbl val="0"/>
      </c:catAx>
      <c:valAx>
        <c:axId val="103107968"/>
        <c:scaling>
          <c:orientation val="minMax"/>
        </c:scaling>
        <c:delete val="0"/>
        <c:axPos val="l"/>
        <c:majorGridlines/>
        <c:title>
          <c:tx>
            <c:rich>
              <a:bodyPr rot="-5400000" vert="horz"/>
              <a:lstStyle/>
              <a:p>
                <a:pPr>
                  <a:defRPr sz="1200"/>
                </a:pPr>
                <a:r>
                  <a:rPr lang="en-US" sz="1200"/>
                  <a:t>$ million</a:t>
                </a:r>
              </a:p>
            </c:rich>
          </c:tx>
          <c:layout/>
          <c:overlay val="0"/>
        </c:title>
        <c:numFmt formatCode="#,##0" sourceLinked="1"/>
        <c:majorTickMark val="out"/>
        <c:minorTickMark val="none"/>
        <c:tickLblPos val="nextTo"/>
        <c:crossAx val="10310643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Supply authorities/distribution company fixed assets book value decomposed between capital expenditure and revaluations</a:t>
            </a:r>
          </a:p>
        </c:rich>
      </c:tx>
      <c:layout/>
      <c:overlay val="0"/>
    </c:title>
    <c:autoTitleDeleted val="0"/>
    <c:plotArea>
      <c:layout/>
      <c:barChart>
        <c:barDir val="col"/>
        <c:grouping val="stacked"/>
        <c:varyColors val="0"/>
        <c:ser>
          <c:idx val="2"/>
          <c:order val="1"/>
          <c:tx>
            <c:strRef>
              <c:f>'Book value and investment'!$L$3</c:f>
              <c:strCache>
                <c:ptCount val="1"/>
                <c:pt idx="0">
                  <c:v>Cumulative capex minus depreciation</c:v>
                </c:pt>
              </c:strCache>
            </c:strRef>
          </c:tx>
          <c:invertIfNegative val="0"/>
          <c:cat>
            <c:numRef>
              <c:f>'Book value and investment'!$I$4:$I$36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investment'!$L$4:$L$36</c:f>
              <c:numCache>
                <c:formatCode>#,##0</c:formatCode>
                <c:ptCount val="33"/>
                <c:pt idx="1">
                  <c:v>659.305205</c:v>
                </c:pt>
                <c:pt idx="2">
                  <c:v>751.35188199999993</c:v>
                </c:pt>
                <c:pt idx="3">
                  <c:v>878.14525299999991</c:v>
                </c:pt>
                <c:pt idx="4">
                  <c:v>1039.806814</c:v>
                </c:pt>
                <c:pt idx="5">
                  <c:v>1192.5200400000001</c:v>
                </c:pt>
                <c:pt idx="6">
                  <c:v>1317.7744190000001</c:v>
                </c:pt>
                <c:pt idx="7">
                  <c:v>1458.3749170000001</c:v>
                </c:pt>
                <c:pt idx="8">
                  <c:v>1605.2485680000002</c:v>
                </c:pt>
                <c:pt idx="9">
                  <c:v>1705.7454380000004</c:v>
                </c:pt>
                <c:pt idx="10">
                  <c:v>1809.9223380000005</c:v>
                </c:pt>
                <c:pt idx="11">
                  <c:v>1863.0030370000004</c:v>
                </c:pt>
                <c:pt idx="12">
                  <c:v>1864.9875350000004</c:v>
                </c:pt>
                <c:pt idx="13">
                  <c:v>1873.8601280000005</c:v>
                </c:pt>
                <c:pt idx="14">
                  <c:v>1943.1543023400004</c:v>
                </c:pt>
                <c:pt idx="15">
                  <c:v>1928.7486663400005</c:v>
                </c:pt>
                <c:pt idx="16">
                  <c:v>1728.1461681200005</c:v>
                </c:pt>
                <c:pt idx="17">
                  <c:v>1780.4812201200004</c:v>
                </c:pt>
                <c:pt idx="18">
                  <c:v>1878.2386051200006</c:v>
                </c:pt>
                <c:pt idx="19">
                  <c:v>1902.9490081200006</c:v>
                </c:pt>
                <c:pt idx="20">
                  <c:v>2081.585740120001</c:v>
                </c:pt>
                <c:pt idx="21">
                  <c:v>2128.9335231200002</c:v>
                </c:pt>
                <c:pt idx="22">
                  <c:v>2431.0925796914294</c:v>
                </c:pt>
                <c:pt idx="23">
                  <c:v>2526.9255431200004</c:v>
                </c:pt>
                <c:pt idx="24">
                  <c:v>2621.5781704386891</c:v>
                </c:pt>
                <c:pt idx="25">
                  <c:v>2715.0504616474964</c:v>
                </c:pt>
                <c:pt idx="26">
                  <c:v>2804.5998977416407</c:v>
                </c:pt>
                <c:pt idx="27">
                  <c:v>2973.2110357541037</c:v>
                </c:pt>
                <c:pt idx="28">
                  <c:v>3122.2878467002747</c:v>
                </c:pt>
                <c:pt idx="29">
                  <c:v>3363.9292789853985</c:v>
                </c:pt>
                <c:pt idx="30">
                  <c:v>3575.9763047360229</c:v>
                </c:pt>
                <c:pt idx="31">
                  <c:v>3757.3525537929063</c:v>
                </c:pt>
                <c:pt idx="32">
                  <c:v>3931.8985166650436</c:v>
                </c:pt>
              </c:numCache>
            </c:numRef>
          </c:val>
        </c:ser>
        <c:ser>
          <c:idx val="1"/>
          <c:order val="2"/>
          <c:tx>
            <c:strRef>
              <c:f>'Book value and investment'!$K$3</c:f>
              <c:strCache>
                <c:ptCount val="1"/>
                <c:pt idx="0">
                  <c:v>Cumulative revaluations</c:v>
                </c:pt>
              </c:strCache>
            </c:strRef>
          </c:tx>
          <c:spPr>
            <a:solidFill>
              <a:schemeClr val="accent6"/>
            </a:solidFill>
          </c:spPr>
          <c:invertIfNegative val="0"/>
          <c:cat>
            <c:numRef>
              <c:f>'Book value and investment'!$I$4:$I$36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investment'!$K$4:$K$36</c:f>
              <c:numCache>
                <c:formatCode>General</c:formatCode>
                <c:ptCount val="33"/>
                <c:pt idx="12" formatCode="#,##0">
                  <c:v>0</c:v>
                </c:pt>
                <c:pt idx="13" formatCode="#,##0">
                  <c:v>52.4</c:v>
                </c:pt>
                <c:pt idx="14" formatCode="#,##0">
                  <c:v>72.004000000000005</c:v>
                </c:pt>
                <c:pt idx="15" formatCode="#,##0">
                  <c:v>148.99239700000001</c:v>
                </c:pt>
                <c:pt idx="16" formatCode="#,##0">
                  <c:v>975.29398800000001</c:v>
                </c:pt>
                <c:pt idx="17" formatCode="#,##0">
                  <c:v>1233.500534</c:v>
                </c:pt>
                <c:pt idx="18" formatCode="#,##0">
                  <c:v>1909.9432040000002</c:v>
                </c:pt>
                <c:pt idx="19" formatCode="#,##0">
                  <c:v>2032.0549429999999</c:v>
                </c:pt>
                <c:pt idx="20" formatCode="#,##0">
                  <c:v>1973.8010289999997</c:v>
                </c:pt>
                <c:pt idx="21" formatCode="#,##0">
                  <c:v>1923.5000289999998</c:v>
                </c:pt>
                <c:pt idx="22" formatCode="#,##0">
                  <c:v>1975.0632164285714</c:v>
                </c:pt>
                <c:pt idx="23" formatCode="#,##0">
                  <c:v>1845.420065</c:v>
                </c:pt>
                <c:pt idx="24" formatCode="#,##0">
                  <c:v>2087.6798950000002</c:v>
                </c:pt>
                <c:pt idx="25" formatCode="#,##0">
                  <c:v>2329.9397250000002</c:v>
                </c:pt>
                <c:pt idx="26" formatCode="#,##0">
                  <c:v>2487.3177214498073</c:v>
                </c:pt>
                <c:pt idx="27" formatCode="#,##0">
                  <c:v>2692.2143402770266</c:v>
                </c:pt>
                <c:pt idx="28" formatCode="#,##0">
                  <c:v>2857.2866180499072</c:v>
                </c:pt>
                <c:pt idx="29" formatCode="#,##0">
                  <c:v>3087.4690645304827</c:v>
                </c:pt>
                <c:pt idx="30" formatCode="#,##0">
                  <c:v>3305.7267975089853</c:v>
                </c:pt>
                <c:pt idx="31" formatCode="#,##0">
                  <c:v>3466.0415681462814</c:v>
                </c:pt>
                <c:pt idx="32" formatCode="#,##0">
                  <c:v>3799.9313494261723</c:v>
                </c:pt>
              </c:numCache>
            </c:numRef>
          </c:val>
        </c:ser>
        <c:dLbls>
          <c:showLegendKey val="0"/>
          <c:showVal val="0"/>
          <c:showCatName val="0"/>
          <c:showSerName val="0"/>
          <c:showPercent val="0"/>
          <c:showBubbleSize val="0"/>
        </c:dLbls>
        <c:gapWidth val="33"/>
        <c:overlap val="100"/>
        <c:axId val="102957056"/>
        <c:axId val="102958592"/>
      </c:barChart>
      <c:lineChart>
        <c:grouping val="standard"/>
        <c:varyColors val="0"/>
        <c:ser>
          <c:idx val="0"/>
          <c:order val="0"/>
          <c:tx>
            <c:strRef>
              <c:f>'Book value and investment'!$J$3</c:f>
              <c:strCache>
                <c:ptCount val="1"/>
                <c:pt idx="0">
                  <c:v>Book value</c:v>
                </c:pt>
              </c:strCache>
            </c:strRef>
          </c:tx>
          <c:marker>
            <c:symbol val="none"/>
          </c:marker>
          <c:cat>
            <c:numRef>
              <c:f>'Book value and investment'!$I$4:$I$36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investment'!$J$4:$J$36</c:f>
              <c:numCache>
                <c:formatCode>#,##0</c:formatCode>
                <c:ptCount val="33"/>
                <c:pt idx="0">
                  <c:v>593.42163700000003</c:v>
                </c:pt>
                <c:pt idx="1">
                  <c:v>666.04766900000004</c:v>
                </c:pt>
                <c:pt idx="2">
                  <c:v>770.84808299999997</c:v>
                </c:pt>
                <c:pt idx="3">
                  <c:v>903.10625099999993</c:v>
                </c:pt>
                <c:pt idx="4">
                  <c:v>1057.0507309999998</c:v>
                </c:pt>
                <c:pt idx="5">
                  <c:v>1213.7808929999999</c:v>
                </c:pt>
                <c:pt idx="6">
                  <c:v>1337.4121179999997</c:v>
                </c:pt>
                <c:pt idx="7">
                  <c:v>1474.0060059999998</c:v>
                </c:pt>
                <c:pt idx="8">
                  <c:v>1615.3327160000001</c:v>
                </c:pt>
                <c:pt idx="9">
                  <c:v>1736.47695</c:v>
                </c:pt>
                <c:pt idx="10">
                  <c:v>1827.5773770000003</c:v>
                </c:pt>
                <c:pt idx="11">
                  <c:v>1820</c:v>
                </c:pt>
                <c:pt idx="12">
                  <c:v>1739.0650119806</c:v>
                </c:pt>
                <c:pt idx="13">
                  <c:v>1780.0345950445803</c:v>
                </c:pt>
                <c:pt idx="14">
                  <c:v>1803.7881635466797</c:v>
                </c:pt>
                <c:pt idx="15">
                  <c:v>2188.7941562199999</c:v>
                </c:pt>
                <c:pt idx="16">
                  <c:v>2696.6604600000001</c:v>
                </c:pt>
                <c:pt idx="17">
                  <c:v>3007.8769119999997</c:v>
                </c:pt>
                <c:pt idx="18">
                  <c:v>3782.6077509999996</c:v>
                </c:pt>
                <c:pt idx="19">
                  <c:v>3929.3908930000007</c:v>
                </c:pt>
                <c:pt idx="20">
                  <c:v>4049.2067109999998</c:v>
                </c:pt>
                <c:pt idx="21">
                  <c:v>4045.9144939999996</c:v>
                </c:pt>
                <c:pt idx="22">
                  <c:v>4399.4227380000002</c:v>
                </c:pt>
                <c:pt idx="23">
                  <c:v>4363.6855500000001</c:v>
                </c:pt>
                <c:pt idx="24">
                  <c:v>5239.3518464999997</c:v>
                </c:pt>
                <c:pt idx="25">
                  <c:v>6115.0181430000002</c:v>
                </c:pt>
                <c:pt idx="26">
                  <c:v>6215.8293321143856</c:v>
                </c:pt>
                <c:pt idx="27">
                  <c:v>6611.2544884017407</c:v>
                </c:pt>
                <c:pt idx="28">
                  <c:v>6965.8174350655599</c:v>
                </c:pt>
                <c:pt idx="29">
                  <c:v>7489.8630289758121</c:v>
                </c:pt>
                <c:pt idx="30">
                  <c:v>7985.6976945413844</c:v>
                </c:pt>
                <c:pt idx="31">
                  <c:v>8378.0111725276111</c:v>
                </c:pt>
                <c:pt idx="32">
                  <c:v>8179.3430329962839</c:v>
                </c:pt>
              </c:numCache>
            </c:numRef>
          </c:val>
          <c:smooth val="0"/>
        </c:ser>
        <c:dLbls>
          <c:showLegendKey val="0"/>
          <c:showVal val="0"/>
          <c:showCatName val="0"/>
          <c:showSerName val="0"/>
          <c:showPercent val="0"/>
          <c:showBubbleSize val="0"/>
        </c:dLbls>
        <c:marker val="1"/>
        <c:smooth val="0"/>
        <c:axId val="102957056"/>
        <c:axId val="102958592"/>
      </c:lineChart>
      <c:catAx>
        <c:axId val="102957056"/>
        <c:scaling>
          <c:orientation val="minMax"/>
        </c:scaling>
        <c:delete val="0"/>
        <c:axPos val="b"/>
        <c:numFmt formatCode="General" sourceLinked="1"/>
        <c:majorTickMark val="out"/>
        <c:minorTickMark val="none"/>
        <c:tickLblPos val="nextTo"/>
        <c:crossAx val="102958592"/>
        <c:crosses val="autoZero"/>
        <c:auto val="1"/>
        <c:lblAlgn val="ctr"/>
        <c:lblOffset val="100"/>
        <c:noMultiLvlLbl val="0"/>
      </c:catAx>
      <c:valAx>
        <c:axId val="102958592"/>
        <c:scaling>
          <c:orientation val="minMax"/>
        </c:scaling>
        <c:delete val="0"/>
        <c:axPos val="l"/>
        <c:majorGridlines/>
        <c:title>
          <c:tx>
            <c:rich>
              <a:bodyPr rot="-5400000" vert="horz"/>
              <a:lstStyle/>
              <a:p>
                <a:pPr>
                  <a:defRPr sz="1200"/>
                </a:pPr>
                <a:r>
                  <a:rPr lang="en-US" sz="1200"/>
                  <a:t>$ million</a:t>
                </a:r>
              </a:p>
            </c:rich>
          </c:tx>
          <c:layout/>
          <c:overlay val="0"/>
        </c:title>
        <c:numFmt formatCode="#,##0" sourceLinked="1"/>
        <c:majorTickMark val="out"/>
        <c:minorTickMark val="none"/>
        <c:tickLblPos val="nextTo"/>
        <c:crossAx val="10295705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Generator/gentailer fixed assets book value decomposed between capital expenditure and revaluations</a:t>
            </a:r>
          </a:p>
        </c:rich>
      </c:tx>
      <c:layout/>
      <c:overlay val="0"/>
    </c:title>
    <c:autoTitleDeleted val="0"/>
    <c:plotArea>
      <c:layout/>
      <c:barChart>
        <c:barDir val="col"/>
        <c:grouping val="stacked"/>
        <c:varyColors val="0"/>
        <c:ser>
          <c:idx val="2"/>
          <c:order val="1"/>
          <c:tx>
            <c:strRef>
              <c:f>'Book value and investment'!$D$3</c:f>
              <c:strCache>
                <c:ptCount val="1"/>
                <c:pt idx="0">
                  <c:v>Cumulative capex minus depreciation</c:v>
                </c:pt>
              </c:strCache>
            </c:strRef>
          </c:tx>
          <c:invertIfNegative val="0"/>
          <c:cat>
            <c:numRef>
              <c:f>'Book value and investment'!$A$4:$A$36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investment'!$D$4:$D$36</c:f>
              <c:numCache>
                <c:formatCode>#,##0</c:formatCode>
                <c:ptCount val="33"/>
                <c:pt idx="1">
                  <c:v>1749.0703529999998</c:v>
                </c:pt>
                <c:pt idx="2">
                  <c:v>1953.9110949999997</c:v>
                </c:pt>
                <c:pt idx="3">
                  <c:v>2209.5874159999994</c:v>
                </c:pt>
                <c:pt idx="4">
                  <c:v>2451.7498409999994</c:v>
                </c:pt>
                <c:pt idx="5">
                  <c:v>2676.7498339999993</c:v>
                </c:pt>
                <c:pt idx="6">
                  <c:v>2832.4430989999992</c:v>
                </c:pt>
                <c:pt idx="7">
                  <c:v>3003.0960359999995</c:v>
                </c:pt>
                <c:pt idx="8">
                  <c:v>3185.7675699999995</c:v>
                </c:pt>
                <c:pt idx="9">
                  <c:v>3460.4795699999995</c:v>
                </c:pt>
                <c:pt idx="10">
                  <c:v>3598.3045699999998</c:v>
                </c:pt>
                <c:pt idx="11">
                  <c:v>3730.6135699999995</c:v>
                </c:pt>
                <c:pt idx="12">
                  <c:v>3940.1875700000001</c:v>
                </c:pt>
                <c:pt idx="13">
                  <c:v>4123.7755699999998</c:v>
                </c:pt>
                <c:pt idx="14">
                  <c:v>4171.5855700000002</c:v>
                </c:pt>
                <c:pt idx="15">
                  <c:v>4146.3345700000009</c:v>
                </c:pt>
                <c:pt idx="16">
                  <c:v>4095.495570000001</c:v>
                </c:pt>
                <c:pt idx="17">
                  <c:v>4022.0615700000008</c:v>
                </c:pt>
                <c:pt idx="18">
                  <c:v>4092.6365700000006</c:v>
                </c:pt>
                <c:pt idx="19">
                  <c:v>4214.2735700000003</c:v>
                </c:pt>
                <c:pt idx="20">
                  <c:v>4600.8025700000007</c:v>
                </c:pt>
                <c:pt idx="21">
                  <c:v>4595.5685700000004</c:v>
                </c:pt>
                <c:pt idx="22">
                  <c:v>4534.8045700000011</c:v>
                </c:pt>
                <c:pt idx="23">
                  <c:v>4496.7345700000014</c:v>
                </c:pt>
                <c:pt idx="24">
                  <c:v>4761.2025700000013</c:v>
                </c:pt>
                <c:pt idx="25">
                  <c:v>4929.3035700000009</c:v>
                </c:pt>
                <c:pt idx="26">
                  <c:v>5327.312570000001</c:v>
                </c:pt>
                <c:pt idx="27">
                  <c:v>5623.8075700000009</c:v>
                </c:pt>
                <c:pt idx="28">
                  <c:v>6019.7515700000013</c:v>
                </c:pt>
                <c:pt idx="29">
                  <c:v>6646.0785700000015</c:v>
                </c:pt>
                <c:pt idx="30">
                  <c:v>7537.3855700000013</c:v>
                </c:pt>
                <c:pt idx="31">
                  <c:v>7867.6305700000021</c:v>
                </c:pt>
                <c:pt idx="32">
                  <c:v>9003.5625700000019</c:v>
                </c:pt>
              </c:numCache>
            </c:numRef>
          </c:val>
        </c:ser>
        <c:ser>
          <c:idx val="1"/>
          <c:order val="2"/>
          <c:tx>
            <c:strRef>
              <c:f>'Book value and investment'!$C$3</c:f>
              <c:strCache>
                <c:ptCount val="1"/>
                <c:pt idx="0">
                  <c:v>Cumulative revaluations</c:v>
                </c:pt>
              </c:strCache>
            </c:strRef>
          </c:tx>
          <c:invertIfNegative val="0"/>
          <c:cat>
            <c:numRef>
              <c:f>'Book value and investment'!$A$4:$A$36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investment'!$C$4:$C$36</c:f>
              <c:numCache>
                <c:formatCode>General</c:formatCode>
                <c:ptCount val="33"/>
                <c:pt idx="0">
                  <c:v>0</c:v>
                </c:pt>
                <c:pt idx="1">
                  <c:v>0</c:v>
                </c:pt>
                <c:pt idx="2">
                  <c:v>0</c:v>
                </c:pt>
                <c:pt idx="3">
                  <c:v>0</c:v>
                </c:pt>
                <c:pt idx="4">
                  <c:v>0</c:v>
                </c:pt>
                <c:pt idx="5">
                  <c:v>0</c:v>
                </c:pt>
                <c:pt idx="6">
                  <c:v>0</c:v>
                </c:pt>
                <c:pt idx="7">
                  <c:v>0</c:v>
                </c:pt>
                <c:pt idx="8">
                  <c:v>0</c:v>
                </c:pt>
                <c:pt idx="9" formatCode="#,##0">
                  <c:v>0</c:v>
                </c:pt>
                <c:pt idx="10" formatCode="#,##0">
                  <c:v>0</c:v>
                </c:pt>
                <c:pt idx="11" formatCode="#,##0">
                  <c:v>0</c:v>
                </c:pt>
                <c:pt idx="12" formatCode="#,##0">
                  <c:v>0</c:v>
                </c:pt>
                <c:pt idx="13" formatCode="#,##0">
                  <c:v>0</c:v>
                </c:pt>
                <c:pt idx="14" formatCode="#,##0">
                  <c:v>0</c:v>
                </c:pt>
                <c:pt idx="15" formatCode="#,##0">
                  <c:v>0</c:v>
                </c:pt>
                <c:pt idx="16" formatCode="#,##0">
                  <c:v>61.527000000000001</c:v>
                </c:pt>
                <c:pt idx="17" formatCode="#,##0">
                  <c:v>75.055999999999997</c:v>
                </c:pt>
                <c:pt idx="18" formatCode="#,##0">
                  <c:v>80.328999999999994</c:v>
                </c:pt>
                <c:pt idx="19" formatCode="#,##0">
                  <c:v>143.57300000000001</c:v>
                </c:pt>
                <c:pt idx="20" formatCode="#,##0">
                  <c:v>1521.162</c:v>
                </c:pt>
                <c:pt idx="21" formatCode="#,##0">
                  <c:v>942.279</c:v>
                </c:pt>
                <c:pt idx="22" formatCode="#,##0">
                  <c:v>1632.787</c:v>
                </c:pt>
                <c:pt idx="23" formatCode="#,##0">
                  <c:v>2469.81</c:v>
                </c:pt>
                <c:pt idx="24" formatCode="#,##0">
                  <c:v>2546.2330000000002</c:v>
                </c:pt>
                <c:pt idx="25" formatCode="#,##0">
                  <c:v>4242.585</c:v>
                </c:pt>
                <c:pt idx="26" formatCode="#,##0">
                  <c:v>5616.4979999999996</c:v>
                </c:pt>
                <c:pt idx="27" formatCode="#,##0">
                  <c:v>6880.2539999999999</c:v>
                </c:pt>
                <c:pt idx="28" formatCode="#,##0">
                  <c:v>9280.67</c:v>
                </c:pt>
                <c:pt idx="29" formatCode="#,##0">
                  <c:v>8244.7610000000004</c:v>
                </c:pt>
                <c:pt idx="30" formatCode="#,##0">
                  <c:v>8881.8850000000002</c:v>
                </c:pt>
                <c:pt idx="31" formatCode="#,##0">
                  <c:v>9880.1620000000003</c:v>
                </c:pt>
                <c:pt idx="32" formatCode="#,##0">
                  <c:v>10093.074000000001</c:v>
                </c:pt>
              </c:numCache>
            </c:numRef>
          </c:val>
        </c:ser>
        <c:dLbls>
          <c:showLegendKey val="0"/>
          <c:showVal val="0"/>
          <c:showCatName val="0"/>
          <c:showSerName val="0"/>
          <c:showPercent val="0"/>
          <c:showBubbleSize val="0"/>
        </c:dLbls>
        <c:gapWidth val="16"/>
        <c:overlap val="100"/>
        <c:axId val="103017472"/>
        <c:axId val="116654848"/>
      </c:barChart>
      <c:lineChart>
        <c:grouping val="standard"/>
        <c:varyColors val="0"/>
        <c:ser>
          <c:idx val="0"/>
          <c:order val="0"/>
          <c:tx>
            <c:strRef>
              <c:f>'Book value and investment'!$B$3</c:f>
              <c:strCache>
                <c:ptCount val="1"/>
                <c:pt idx="0">
                  <c:v>Book value</c:v>
                </c:pt>
              </c:strCache>
            </c:strRef>
          </c:tx>
          <c:marker>
            <c:symbol val="none"/>
          </c:marker>
          <c:cat>
            <c:numRef>
              <c:f>'Book value and investment'!$A$4:$A$36</c:f>
              <c:numCache>
                <c:formatCode>General</c:formatCode>
                <c:ptCount val="33"/>
                <c:pt idx="0">
                  <c:v>1979</c:v>
                </c:pt>
                <c:pt idx="1">
                  <c:v>1980</c:v>
                </c:pt>
                <c:pt idx="2">
                  <c:v>1981</c:v>
                </c:pt>
                <c:pt idx="3">
                  <c:v>1982</c:v>
                </c:pt>
                <c:pt idx="4">
                  <c:v>1983</c:v>
                </c:pt>
                <c:pt idx="5">
                  <c:v>1984</c:v>
                </c:pt>
                <c:pt idx="6">
                  <c:v>1985</c:v>
                </c:pt>
                <c:pt idx="7">
                  <c:v>1986</c:v>
                </c:pt>
                <c:pt idx="8">
                  <c:v>1987</c:v>
                </c:pt>
                <c:pt idx="9">
                  <c:v>1988</c:v>
                </c:pt>
                <c:pt idx="10">
                  <c:v>1989</c:v>
                </c:pt>
                <c:pt idx="11">
                  <c:v>1990</c:v>
                </c:pt>
                <c:pt idx="12">
                  <c:v>1991</c:v>
                </c:pt>
                <c:pt idx="13">
                  <c:v>1992</c:v>
                </c:pt>
                <c:pt idx="14">
                  <c:v>1993</c:v>
                </c:pt>
                <c:pt idx="15">
                  <c:v>1994</c:v>
                </c:pt>
                <c:pt idx="16">
                  <c:v>1995</c:v>
                </c:pt>
                <c:pt idx="17">
                  <c:v>1996</c:v>
                </c:pt>
                <c:pt idx="18">
                  <c:v>1997</c:v>
                </c:pt>
                <c:pt idx="19">
                  <c:v>1998</c:v>
                </c:pt>
                <c:pt idx="20">
                  <c:v>1999</c:v>
                </c:pt>
                <c:pt idx="21">
                  <c:v>2000</c:v>
                </c:pt>
                <c:pt idx="22">
                  <c:v>2001</c:v>
                </c:pt>
                <c:pt idx="23">
                  <c:v>2002</c:v>
                </c:pt>
                <c:pt idx="24">
                  <c:v>2003</c:v>
                </c:pt>
                <c:pt idx="25">
                  <c:v>2004</c:v>
                </c:pt>
                <c:pt idx="26">
                  <c:v>2005</c:v>
                </c:pt>
                <c:pt idx="27">
                  <c:v>2006</c:v>
                </c:pt>
                <c:pt idx="28">
                  <c:v>2007</c:v>
                </c:pt>
                <c:pt idx="29">
                  <c:v>2008</c:v>
                </c:pt>
                <c:pt idx="30">
                  <c:v>2009</c:v>
                </c:pt>
                <c:pt idx="31">
                  <c:v>2010</c:v>
                </c:pt>
                <c:pt idx="32">
                  <c:v>2011</c:v>
                </c:pt>
              </c:numCache>
            </c:numRef>
          </c:cat>
          <c:val>
            <c:numRef>
              <c:f>'Book value and investment'!$B$4:$B$36</c:f>
              <c:numCache>
                <c:formatCode>#,##0</c:formatCode>
                <c:ptCount val="33"/>
                <c:pt idx="0">
                  <c:v>1529.5731249999999</c:v>
                </c:pt>
                <c:pt idx="1">
                  <c:v>1743.3746540000002</c:v>
                </c:pt>
                <c:pt idx="2">
                  <c:v>1905.8416569999999</c:v>
                </c:pt>
                <c:pt idx="3">
                  <c:v>1918.874996</c:v>
                </c:pt>
                <c:pt idx="4">
                  <c:v>1937.7528480000001</c:v>
                </c:pt>
                <c:pt idx="5">
                  <c:v>2784.155346</c:v>
                </c:pt>
                <c:pt idx="6">
                  <c:v>3261.7556209999998</c:v>
                </c:pt>
                <c:pt idx="7">
                  <c:v>3481.6540010000003</c:v>
                </c:pt>
                <c:pt idx="8">
                  <c:v>3604.6973110000004</c:v>
                </c:pt>
                <c:pt idx="9">
                  <c:v>3608.038</c:v>
                </c:pt>
                <c:pt idx="10">
                  <c:v>3546.797</c:v>
                </c:pt>
                <c:pt idx="11">
                  <c:v>3559.5549999999998</c:v>
                </c:pt>
                <c:pt idx="12">
                  <c:v>3499.78</c:v>
                </c:pt>
                <c:pt idx="13">
                  <c:v>3372.2730000000001</c:v>
                </c:pt>
                <c:pt idx="14">
                  <c:v>3989.837</c:v>
                </c:pt>
                <c:pt idx="15">
                  <c:v>3933.9140000000002</c:v>
                </c:pt>
                <c:pt idx="16">
                  <c:v>4012.527</c:v>
                </c:pt>
                <c:pt idx="17">
                  <c:v>4455.8509999999997</c:v>
                </c:pt>
                <c:pt idx="18">
                  <c:v>4583.9189999999999</c:v>
                </c:pt>
                <c:pt idx="19">
                  <c:v>4617.3649999999998</c:v>
                </c:pt>
                <c:pt idx="20">
                  <c:v>5669.8180000000002</c:v>
                </c:pt>
                <c:pt idx="21">
                  <c:v>6225.4309999999996</c:v>
                </c:pt>
                <c:pt idx="22">
                  <c:v>6371.665</c:v>
                </c:pt>
                <c:pt idx="23">
                  <c:v>7008.6890000000003</c:v>
                </c:pt>
                <c:pt idx="24">
                  <c:v>8678.4259999999995</c:v>
                </c:pt>
                <c:pt idx="25">
                  <c:v>9735.7199999999993</c:v>
                </c:pt>
                <c:pt idx="26">
                  <c:v>11627.831</c:v>
                </c:pt>
                <c:pt idx="27">
                  <c:v>12757.103999999999</c:v>
                </c:pt>
                <c:pt idx="28">
                  <c:v>16876.423999999999</c:v>
                </c:pt>
                <c:pt idx="29">
                  <c:v>17675.010999999999</c:v>
                </c:pt>
                <c:pt idx="30">
                  <c:v>17866.383999999998</c:v>
                </c:pt>
                <c:pt idx="31">
                  <c:v>19236.643</c:v>
                </c:pt>
                <c:pt idx="32">
                  <c:v>20753.704000000002</c:v>
                </c:pt>
              </c:numCache>
            </c:numRef>
          </c:val>
          <c:smooth val="0"/>
        </c:ser>
        <c:dLbls>
          <c:showLegendKey val="0"/>
          <c:showVal val="0"/>
          <c:showCatName val="0"/>
          <c:showSerName val="0"/>
          <c:showPercent val="0"/>
          <c:showBubbleSize val="0"/>
        </c:dLbls>
        <c:marker val="1"/>
        <c:smooth val="0"/>
        <c:axId val="103017472"/>
        <c:axId val="116654848"/>
      </c:lineChart>
      <c:catAx>
        <c:axId val="103017472"/>
        <c:scaling>
          <c:orientation val="minMax"/>
        </c:scaling>
        <c:delete val="0"/>
        <c:axPos val="b"/>
        <c:numFmt formatCode="General" sourceLinked="1"/>
        <c:majorTickMark val="out"/>
        <c:minorTickMark val="none"/>
        <c:tickLblPos val="nextTo"/>
        <c:crossAx val="116654848"/>
        <c:crosses val="autoZero"/>
        <c:auto val="1"/>
        <c:lblAlgn val="ctr"/>
        <c:lblOffset val="100"/>
        <c:noMultiLvlLbl val="0"/>
      </c:catAx>
      <c:valAx>
        <c:axId val="116654848"/>
        <c:scaling>
          <c:orientation val="minMax"/>
        </c:scaling>
        <c:delete val="0"/>
        <c:axPos val="l"/>
        <c:majorGridlines/>
        <c:title>
          <c:tx>
            <c:rich>
              <a:bodyPr rot="-5400000" vert="horz"/>
              <a:lstStyle/>
              <a:p>
                <a:pPr>
                  <a:defRPr sz="1400"/>
                </a:pPr>
                <a:r>
                  <a:rPr lang="en-US" sz="1400"/>
                  <a:t>$ million</a:t>
                </a:r>
              </a:p>
            </c:rich>
          </c:tx>
          <c:layout/>
          <c:overlay val="0"/>
        </c:title>
        <c:numFmt formatCode="#,##0" sourceLinked="1"/>
        <c:majorTickMark val="out"/>
        <c:minorTickMark val="none"/>
        <c:tickLblPos val="nextTo"/>
        <c:crossAx val="10301747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N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a:pPr>
            <a:r>
              <a:rPr lang="en-US" sz="2000" b="1" dirty="0"/>
              <a:t>Book value of </a:t>
            </a:r>
            <a:r>
              <a:rPr lang="en-US" sz="2000" b="1" dirty="0" smtClean="0"/>
              <a:t>Mighty River Power </a:t>
            </a:r>
            <a:r>
              <a:rPr lang="en-US" sz="2000" b="1" dirty="0"/>
              <a:t>fixed assets in generation</a:t>
            </a:r>
          </a:p>
        </c:rich>
      </c:tx>
      <c:layout/>
      <c:overlay val="0"/>
    </c:title>
    <c:autoTitleDeleted val="0"/>
    <c:plotArea>
      <c:layout>
        <c:manualLayout>
          <c:layoutTarget val="inner"/>
          <c:xMode val="edge"/>
          <c:yMode val="edge"/>
          <c:x val="0.14691965794032932"/>
          <c:y val="6.4732213409656431E-2"/>
          <c:w val="0.66192835136556971"/>
          <c:h val="0.80134015910574674"/>
        </c:manualLayout>
      </c:layout>
      <c:barChart>
        <c:barDir val="col"/>
        <c:grouping val="clustered"/>
        <c:varyColors val="0"/>
        <c:ser>
          <c:idx val="1"/>
          <c:order val="0"/>
          <c:tx>
            <c:v>Total book value</c:v>
          </c:tx>
          <c:spPr>
            <a:solidFill>
              <a:srgbClr val="FF0000"/>
            </a:solidFill>
            <a:ln w="12700">
              <a:solidFill>
                <a:srgbClr val="000000"/>
              </a:solidFill>
              <a:prstDash val="solid"/>
            </a:ln>
          </c:spPr>
          <c:invertIfNegative val="0"/>
          <c:cat>
            <c:numRef>
              <c:f>'Assembled story'!$C$14:$AA$14</c:f>
              <c:numCache>
                <c:formatCode>General</c:formatCode>
                <c:ptCount val="25"/>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numCache>
            </c:numRef>
          </c:cat>
          <c:val>
            <c:numRef>
              <c:f>'Assembled story'!$C$7:$AA$7</c:f>
              <c:numCache>
                <c:formatCode>General</c:formatCode>
                <c:ptCount val="25"/>
                <c:pt idx="12" formatCode="#,##0">
                  <c:v>1117819</c:v>
                </c:pt>
                <c:pt idx="13" formatCode="#,##0">
                  <c:v>1111200</c:v>
                </c:pt>
                <c:pt idx="14" formatCode="#,##0">
                  <c:v>1091794</c:v>
                </c:pt>
                <c:pt idx="15" formatCode="#,##0">
                  <c:v>1056522</c:v>
                </c:pt>
                <c:pt idx="16" formatCode="#,##0">
                  <c:v>1079488</c:v>
                </c:pt>
                <c:pt idx="17" formatCode="#,##0">
                  <c:v>1056208</c:v>
                </c:pt>
                <c:pt idx="18" formatCode="#,##0">
                  <c:v>2289979</c:v>
                </c:pt>
                <c:pt idx="19" formatCode="#,##0">
                  <c:v>2258616</c:v>
                </c:pt>
                <c:pt idx="20" formatCode="#,##0">
                  <c:v>2232932</c:v>
                </c:pt>
                <c:pt idx="21" formatCode="#,##0">
                  <c:v>3041280</c:v>
                </c:pt>
                <c:pt idx="22" formatCode="#,##0">
                  <c:v>3476241</c:v>
                </c:pt>
                <c:pt idx="23" formatCode="#,##0">
                  <c:v>4061048</c:v>
                </c:pt>
                <c:pt idx="24" formatCode="#,##0">
                  <c:v>4418121</c:v>
                </c:pt>
              </c:numCache>
            </c:numRef>
          </c:val>
        </c:ser>
        <c:ser>
          <c:idx val="2"/>
          <c:order val="1"/>
          <c:tx>
            <c:v>Revaluation reserves</c:v>
          </c:tx>
          <c:spPr>
            <a:solidFill>
              <a:srgbClr val="00FF00"/>
            </a:solidFill>
            <a:ln w="12700">
              <a:solidFill>
                <a:srgbClr val="000000"/>
              </a:solidFill>
              <a:prstDash val="solid"/>
            </a:ln>
          </c:spPr>
          <c:invertIfNegative val="0"/>
          <c:cat>
            <c:numRef>
              <c:f>'Assembled story'!$C$14:$AA$14</c:f>
              <c:numCache>
                <c:formatCode>General</c:formatCode>
                <c:ptCount val="25"/>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numCache>
            </c:numRef>
          </c:cat>
          <c:val>
            <c:numRef>
              <c:f>'Assembled story'!$C$18:$AA$18</c:f>
              <c:numCache>
                <c:formatCode>General</c:formatCode>
                <c:ptCount val="25"/>
                <c:pt idx="12" formatCode="#,##0">
                  <c:v>226829</c:v>
                </c:pt>
                <c:pt idx="13" formatCode="#,##0">
                  <c:v>244953</c:v>
                </c:pt>
                <c:pt idx="14" formatCode="#,##0">
                  <c:v>244953</c:v>
                </c:pt>
                <c:pt idx="15" formatCode="#,##0">
                  <c:v>244953</c:v>
                </c:pt>
                <c:pt idx="16" formatCode="#,##0">
                  <c:v>244953</c:v>
                </c:pt>
                <c:pt idx="17" formatCode="#,##0">
                  <c:v>244953</c:v>
                </c:pt>
                <c:pt idx="18" formatCode="#,##0">
                  <c:v>1300517</c:v>
                </c:pt>
                <c:pt idx="19" formatCode="#,##0">
                  <c:v>1300000</c:v>
                </c:pt>
                <c:pt idx="20" formatCode="#,##0">
                  <c:v>1301459</c:v>
                </c:pt>
                <c:pt idx="21" formatCode="#,##0">
                  <c:v>1363115</c:v>
                </c:pt>
                <c:pt idx="22" formatCode="#,##0">
                  <c:v>1534035</c:v>
                </c:pt>
                <c:pt idx="23" formatCode="#,##0">
                  <c:v>1865749</c:v>
                </c:pt>
                <c:pt idx="24" formatCode="#,##0">
                  <c:v>2159494</c:v>
                </c:pt>
              </c:numCache>
            </c:numRef>
          </c:val>
        </c:ser>
        <c:dLbls>
          <c:showLegendKey val="0"/>
          <c:showVal val="0"/>
          <c:showCatName val="0"/>
          <c:showSerName val="0"/>
          <c:showPercent val="0"/>
          <c:showBubbleSize val="0"/>
        </c:dLbls>
        <c:gapWidth val="0"/>
        <c:overlap val="100"/>
        <c:axId val="116716672"/>
        <c:axId val="116718208"/>
      </c:barChart>
      <c:catAx>
        <c:axId val="116716672"/>
        <c:scaling>
          <c:orientation val="minMax"/>
        </c:scaling>
        <c:delete val="0"/>
        <c:axPos val="b"/>
        <c:numFmt formatCode="General" sourceLinked="1"/>
        <c:majorTickMark val="out"/>
        <c:minorTickMark val="none"/>
        <c:tickLblPos val="nextTo"/>
        <c:spPr>
          <a:ln w="3175">
            <a:solidFill>
              <a:srgbClr val="000000"/>
            </a:solidFill>
            <a:prstDash val="solid"/>
          </a:ln>
        </c:spPr>
        <c:txPr>
          <a:bodyPr rot="-5400000" vert="horz"/>
          <a:lstStyle/>
          <a:p>
            <a:pPr>
              <a:defRPr sz="1200" b="0" i="0" u="none" strike="noStrike" baseline="0">
                <a:solidFill>
                  <a:srgbClr val="000000"/>
                </a:solidFill>
                <a:latin typeface="Times New Roman"/>
                <a:ea typeface="Times New Roman"/>
                <a:cs typeface="Times New Roman"/>
              </a:defRPr>
            </a:pPr>
            <a:endParaRPr lang="en-US"/>
          </a:p>
        </c:txPr>
        <c:crossAx val="116718208"/>
        <c:crosses val="autoZero"/>
        <c:auto val="1"/>
        <c:lblAlgn val="ctr"/>
        <c:lblOffset val="100"/>
        <c:tickLblSkip val="2"/>
        <c:tickMarkSkip val="1"/>
        <c:noMultiLvlLbl val="0"/>
      </c:catAx>
      <c:valAx>
        <c:axId val="116718208"/>
        <c:scaling>
          <c:orientation val="minMax"/>
        </c:scaling>
        <c:delete val="0"/>
        <c:axPos val="l"/>
        <c:majorGridlines>
          <c:spPr>
            <a:ln w="3175">
              <a:solidFill>
                <a:srgbClr val="000000"/>
              </a:solidFill>
              <a:prstDash val="sysDash"/>
            </a:ln>
          </c:spPr>
        </c:majorGridlines>
        <c:title>
          <c:tx>
            <c:rich>
              <a:bodyPr rot="-5400000" vert="horz"/>
              <a:lstStyle/>
              <a:p>
                <a:pPr>
                  <a:defRPr/>
                </a:pPr>
                <a:r>
                  <a:rPr lang="en-US"/>
                  <a:t>$OOO</a:t>
                </a:r>
              </a:p>
            </c:rich>
          </c:tx>
          <c:layout/>
          <c:overlay val="0"/>
        </c:title>
        <c:numFmt formatCode="#,##0"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116716672"/>
        <c:crosses val="autoZero"/>
        <c:crossBetween val="between"/>
      </c:valAx>
      <c:spPr>
        <a:solidFill>
          <a:srgbClr val="FFFFFF"/>
        </a:solidFill>
        <a:ln w="12700">
          <a:solidFill>
            <a:srgbClr val="808080"/>
          </a:solidFill>
          <a:prstDash val="solid"/>
        </a:ln>
      </c:spPr>
    </c:plotArea>
    <c:legend>
      <c:legendPos val="r"/>
      <c:layout>
        <c:manualLayout>
          <c:xMode val="edge"/>
          <c:yMode val="edge"/>
          <c:x val="0.82622572178477693"/>
          <c:y val="0.30357172809020172"/>
          <c:w val="0.17377427821522307"/>
          <c:h val="0.35796507685060075"/>
        </c:manualLayout>
      </c:layout>
      <c:overlay val="0"/>
      <c:spPr>
        <a:solidFill>
          <a:srgbClr val="FFFFFF"/>
        </a:solidFill>
        <a:ln w="3175">
          <a:solidFill>
            <a:srgbClr val="000000"/>
          </a:solidFill>
          <a:prstDash val="solid"/>
        </a:ln>
      </c:spPr>
      <c:txPr>
        <a:bodyPr/>
        <a:lstStyle/>
        <a:p>
          <a:pPr>
            <a:defRPr sz="2000" b="0" i="0" u="none" strike="noStrike" baseline="0">
              <a:solidFill>
                <a:srgbClr val="000000"/>
              </a:solidFill>
              <a:latin typeface="Times New Roman"/>
              <a:ea typeface="Times New Roman"/>
              <a:cs typeface="Times New Roman"/>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200" b="0"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0.52807</cdr:x>
      <cdr:y>0.18869</cdr:y>
    </cdr:from>
    <cdr:to>
      <cdr:x>0.71807</cdr:x>
      <cdr:y>0.40944</cdr:y>
    </cdr:to>
    <cdr:sp macro="" textlink="">
      <cdr:nvSpPr>
        <cdr:cNvPr id="2" name="TextBox 1"/>
        <cdr:cNvSpPr txBox="1"/>
      </cdr:nvSpPr>
      <cdr:spPr>
        <a:xfrm xmlns:a="http://schemas.openxmlformats.org/drawingml/2006/main">
          <a:off x="4828651" y="1182065"/>
          <a:ext cx="1737408" cy="1382961"/>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lstStyle xmlns:a="http://schemas.openxmlformats.org/drawingml/2006/main"/>
        <a:p xmlns:a="http://schemas.openxmlformats.org/drawingml/2006/main">
          <a:pPr algn="ctr"/>
          <a:r>
            <a:rPr lang="en-NZ" sz="1800" dirty="0" smtClean="0"/>
            <a:t>Meridian, </a:t>
          </a:r>
        </a:p>
        <a:p xmlns:a="http://schemas.openxmlformats.org/drawingml/2006/main">
          <a:pPr algn="ctr"/>
          <a:r>
            <a:rPr lang="en-NZ" sz="1800" dirty="0" smtClean="0"/>
            <a:t>Genesis and </a:t>
          </a:r>
        </a:p>
        <a:p xmlns:a="http://schemas.openxmlformats.org/drawingml/2006/main">
          <a:pPr algn="ctr"/>
          <a:r>
            <a:rPr lang="en-NZ" sz="1800" dirty="0" smtClean="0"/>
            <a:t>Mighty River </a:t>
          </a:r>
        </a:p>
        <a:p xmlns:a="http://schemas.openxmlformats.org/drawingml/2006/main">
          <a:pPr algn="ctr"/>
          <a:r>
            <a:rPr lang="en-NZ" sz="1800" dirty="0" smtClean="0"/>
            <a:t>separated </a:t>
          </a:r>
        </a:p>
        <a:p xmlns:a="http://schemas.openxmlformats.org/drawingml/2006/main">
          <a:pPr algn="ctr"/>
          <a:r>
            <a:rPr lang="en-NZ" sz="1800" dirty="0" smtClean="0"/>
            <a:t>from ECNZ</a:t>
          </a:r>
          <a:endParaRPr lang="en-NZ" sz="18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917CB171-A4C5-4771-BBD3-D02DDEAA79DE}" type="datetimeFigureOut">
              <a:rPr lang="en-NZ" smtClean="0"/>
              <a:t>18/07/2012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1812698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917CB171-A4C5-4771-BBD3-D02DDEAA79DE}" type="datetimeFigureOut">
              <a:rPr lang="en-NZ" smtClean="0"/>
              <a:t>18/07/2012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2442453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7CB171-A4C5-4771-BBD3-D02DDEAA79DE}" type="datetimeFigureOut">
              <a:rPr lang="en-NZ" smtClean="0"/>
              <a:t>18/07/2012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1476864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917CB171-A4C5-4771-BBD3-D02DDEAA79DE}" type="datetimeFigureOut">
              <a:rPr lang="en-NZ" smtClean="0"/>
              <a:t>18/07/2012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2399055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917CB171-A4C5-4771-BBD3-D02DDEAA79DE}" type="datetimeFigureOut">
              <a:rPr lang="en-NZ" smtClean="0"/>
              <a:t>18/07/2012</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226196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917CB171-A4C5-4771-BBD3-D02DDEAA79DE}" type="datetimeFigureOut">
              <a:rPr lang="en-NZ" smtClean="0"/>
              <a:t>18/07/2012</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1211149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7CB171-A4C5-4771-BBD3-D02DDEAA79DE}" type="datetimeFigureOut">
              <a:rPr lang="en-NZ" smtClean="0"/>
              <a:t>18/07/2012</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4096790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7CB171-A4C5-4771-BBD3-D02DDEAA79DE}" type="datetimeFigureOut">
              <a:rPr lang="en-NZ" smtClean="0"/>
              <a:t>18/07/2012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1449278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7CB171-A4C5-4771-BBD3-D02DDEAA79DE}" type="datetimeFigureOut">
              <a:rPr lang="en-NZ" smtClean="0"/>
              <a:t>18/07/2012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3917397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917CB171-A4C5-4771-BBD3-D02DDEAA79DE}" type="datetimeFigureOut">
              <a:rPr lang="en-NZ" smtClean="0"/>
              <a:t>18/07/2012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3947293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917CB171-A4C5-4771-BBD3-D02DDEAA79DE}" type="datetimeFigureOut">
              <a:rPr lang="en-NZ" smtClean="0"/>
              <a:t>18/07/2012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A6ACD084-74B1-4B00-A952-9B757BB8D57B}" type="slidenum">
              <a:rPr lang="en-NZ" smtClean="0"/>
              <a:t>‹#›</a:t>
            </a:fld>
            <a:endParaRPr lang="en-NZ"/>
          </a:p>
        </p:txBody>
      </p:sp>
    </p:spTree>
    <p:extLst>
      <p:ext uri="{BB962C8B-B14F-4D97-AF65-F5344CB8AC3E}">
        <p14:creationId xmlns:p14="http://schemas.microsoft.com/office/powerpoint/2010/main" val="3032735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7CB171-A4C5-4771-BBD3-D02DDEAA79DE}" type="datetimeFigureOut">
              <a:rPr lang="en-NZ" smtClean="0"/>
              <a:t>18/07/2012</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CD084-74B1-4B00-A952-9B757BB8D57B}" type="slidenum">
              <a:rPr lang="en-NZ" smtClean="0"/>
              <a:t>‹#›</a:t>
            </a:fld>
            <a:endParaRPr lang="en-NZ"/>
          </a:p>
        </p:txBody>
      </p:sp>
    </p:spTree>
    <p:extLst>
      <p:ext uri="{BB962C8B-B14F-4D97-AF65-F5344CB8AC3E}">
        <p14:creationId xmlns:p14="http://schemas.microsoft.com/office/powerpoint/2010/main" val="2442291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ww.med.govt.nz/sectors-industries/energy/electricity/industry/chronology-of-new-zealand-electricity-reform/electricity-market-review-2006" TargetMode="External"/><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med.govt.nz/sectors-industries/energy/electricity/industry/chronology-of-new-zealand-electricity-reform/electricity-market-review-2006" TargetMode="External"/><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parliament.nz/NR/rdonlyres/396F0E95-BD04-48E6-9190-579C3791D3B3/69524/Departmentalreport1.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412777"/>
            <a:ext cx="7846640" cy="2187674"/>
          </a:xfrm>
        </p:spPr>
        <p:txBody>
          <a:bodyPr>
            <a:normAutofit/>
          </a:bodyPr>
          <a:lstStyle/>
          <a:p>
            <a:r>
              <a:rPr lang="en-NZ" b="1" dirty="0" smtClean="0"/>
              <a:t>Electricity prices, asset values, </a:t>
            </a:r>
            <a:r>
              <a:rPr lang="en-NZ" b="1" dirty="0" smtClean="0"/>
              <a:t>regulation, and renewables</a:t>
            </a:r>
            <a:endParaRPr lang="en-NZ" b="1" dirty="0"/>
          </a:p>
        </p:txBody>
      </p:sp>
      <p:sp>
        <p:nvSpPr>
          <p:cNvPr id="3" name="Subtitle 2"/>
          <p:cNvSpPr>
            <a:spLocks noGrp="1"/>
          </p:cNvSpPr>
          <p:nvPr>
            <p:ph type="subTitle" idx="1"/>
          </p:nvPr>
        </p:nvSpPr>
        <p:spPr>
          <a:xfrm>
            <a:off x="1371600" y="4077072"/>
            <a:ext cx="6400800" cy="1561728"/>
          </a:xfrm>
        </p:spPr>
        <p:txBody>
          <a:bodyPr/>
          <a:lstStyle/>
          <a:p>
            <a:r>
              <a:rPr lang="en-NZ" dirty="0" smtClean="0"/>
              <a:t>SEF </a:t>
            </a:r>
            <a:r>
              <a:rPr lang="en-NZ" dirty="0" smtClean="0"/>
              <a:t>presentation</a:t>
            </a:r>
          </a:p>
          <a:p>
            <a:r>
              <a:rPr lang="en-NZ" dirty="0" smtClean="0"/>
              <a:t>20 </a:t>
            </a:r>
            <a:r>
              <a:rPr lang="en-NZ" dirty="0" smtClean="0"/>
              <a:t>July 2012</a:t>
            </a:r>
            <a:endParaRPr lang="en-NZ" dirty="0"/>
          </a:p>
        </p:txBody>
      </p:sp>
    </p:spTree>
    <p:extLst>
      <p:ext uri="{BB962C8B-B14F-4D97-AF65-F5344CB8AC3E}">
        <p14:creationId xmlns:p14="http://schemas.microsoft.com/office/powerpoint/2010/main" val="34959232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Quick potted history</a:t>
            </a:r>
            <a:endParaRPr lang="en-NZ" dirty="0"/>
          </a:p>
        </p:txBody>
      </p:sp>
      <p:sp>
        <p:nvSpPr>
          <p:cNvPr id="3" name="Content Placeholder 2"/>
          <p:cNvSpPr>
            <a:spLocks noGrp="1"/>
          </p:cNvSpPr>
          <p:nvPr>
            <p:ph idx="1"/>
          </p:nvPr>
        </p:nvSpPr>
        <p:spPr/>
        <p:txBody>
          <a:bodyPr>
            <a:normAutofit fontScale="92500" lnSpcReduction="20000"/>
          </a:bodyPr>
          <a:lstStyle/>
          <a:p>
            <a:r>
              <a:rPr lang="en-NZ" dirty="0" smtClean="0"/>
              <a:t>Late nineteenth and early twentieth centuries: local initiatives, “islanded” markets </a:t>
            </a:r>
          </a:p>
          <a:p>
            <a:endParaRPr lang="en-NZ" dirty="0" smtClean="0"/>
          </a:p>
          <a:p>
            <a:r>
              <a:rPr lang="en-NZ" dirty="0" smtClean="0"/>
              <a:t>WWI to 1986: state-controlled generation and transmission; local-government distribution and retail</a:t>
            </a:r>
          </a:p>
          <a:p>
            <a:endParaRPr lang="en-NZ" dirty="0" smtClean="0"/>
          </a:p>
          <a:p>
            <a:r>
              <a:rPr lang="en-NZ" dirty="0" smtClean="0"/>
              <a:t>1986 – present: series of structural changes pushing towards corporate management and profit motivation</a:t>
            </a:r>
            <a:endParaRPr lang="en-NZ" dirty="0"/>
          </a:p>
        </p:txBody>
      </p:sp>
    </p:spTree>
    <p:extLst>
      <p:ext uri="{BB962C8B-B14F-4D97-AF65-F5344CB8AC3E}">
        <p14:creationId xmlns:p14="http://schemas.microsoft.com/office/powerpoint/2010/main" val="3455227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13136" y="-17839"/>
            <a:ext cx="8229600" cy="418058"/>
          </a:xfrm>
        </p:spPr>
        <p:txBody>
          <a:bodyPr>
            <a:noAutofit/>
          </a:bodyPr>
          <a:lstStyle/>
          <a:p>
            <a:r>
              <a:rPr lang="en-NZ" sz="2400" dirty="0" smtClean="0"/>
              <a:t>Evolving industry structure</a:t>
            </a:r>
            <a:endParaRPr lang="en-NZ" sz="2400" dirty="0"/>
          </a:p>
        </p:txBody>
      </p:sp>
      <p:sp>
        <p:nvSpPr>
          <p:cNvPr id="4" name="Slide Number Placeholder 3"/>
          <p:cNvSpPr>
            <a:spLocks noGrp="1"/>
          </p:cNvSpPr>
          <p:nvPr>
            <p:ph type="sldNum" sz="quarter" idx="12"/>
          </p:nvPr>
        </p:nvSpPr>
        <p:spPr/>
        <p:txBody>
          <a:bodyPr/>
          <a:lstStyle/>
          <a:p>
            <a:fld id="{1DF6A404-C9CA-450A-876C-3BF81BFE80C3}" type="slidenum">
              <a:rPr lang="en-NZ" smtClean="0"/>
              <a:t>3</a:t>
            </a:fld>
            <a:endParaRPr lang="en-NZ"/>
          </a:p>
        </p:txBody>
      </p:sp>
      <p:sp>
        <p:nvSpPr>
          <p:cNvPr id="10" name="TextBox 9"/>
          <p:cNvSpPr txBox="1"/>
          <p:nvPr/>
        </p:nvSpPr>
        <p:spPr>
          <a:xfrm>
            <a:off x="-17759" y="455589"/>
            <a:ext cx="492443" cy="2287595"/>
          </a:xfrm>
          <a:prstGeom prst="rect">
            <a:avLst/>
          </a:prstGeom>
          <a:noFill/>
        </p:spPr>
        <p:txBody>
          <a:bodyPr vert="vert270" wrap="square" rtlCol="0">
            <a:spAutoFit/>
          </a:bodyPr>
          <a:lstStyle/>
          <a:p>
            <a:r>
              <a:rPr lang="en-NZ" sz="2000" dirty="0" smtClean="0"/>
              <a:t>R</a:t>
            </a:r>
            <a:r>
              <a:rPr lang="en-NZ" sz="2000" dirty="0" smtClean="0"/>
              <a:t>etail    Distribution</a:t>
            </a:r>
            <a:endParaRPr lang="en-NZ" sz="2000" dirty="0"/>
          </a:p>
        </p:txBody>
      </p:sp>
      <p:sp>
        <p:nvSpPr>
          <p:cNvPr id="11" name="TextBox 10"/>
          <p:cNvSpPr txBox="1"/>
          <p:nvPr/>
        </p:nvSpPr>
        <p:spPr>
          <a:xfrm>
            <a:off x="-41848" y="2847146"/>
            <a:ext cx="492443" cy="1266116"/>
          </a:xfrm>
          <a:prstGeom prst="rect">
            <a:avLst/>
          </a:prstGeom>
          <a:noFill/>
        </p:spPr>
        <p:txBody>
          <a:bodyPr vert="vert270" wrap="none" rtlCol="0">
            <a:spAutoFit/>
          </a:bodyPr>
          <a:lstStyle/>
          <a:p>
            <a:r>
              <a:rPr lang="en-NZ" sz="2000" dirty="0" smtClean="0"/>
              <a:t>Generation</a:t>
            </a:r>
            <a:endParaRPr lang="en-NZ" sz="2000" dirty="0"/>
          </a:p>
        </p:txBody>
      </p:sp>
      <p:sp>
        <p:nvSpPr>
          <p:cNvPr id="12" name="TextBox 11"/>
          <p:cNvSpPr txBox="1"/>
          <p:nvPr/>
        </p:nvSpPr>
        <p:spPr>
          <a:xfrm>
            <a:off x="-69440" y="4274487"/>
            <a:ext cx="492443" cy="1440138"/>
          </a:xfrm>
          <a:prstGeom prst="rect">
            <a:avLst/>
          </a:prstGeom>
          <a:noFill/>
        </p:spPr>
        <p:txBody>
          <a:bodyPr vert="vert270" wrap="none" rtlCol="0">
            <a:spAutoFit/>
          </a:bodyPr>
          <a:lstStyle/>
          <a:p>
            <a:r>
              <a:rPr lang="en-NZ" sz="2000" dirty="0" smtClean="0"/>
              <a:t>Transmission</a:t>
            </a:r>
            <a:endParaRPr lang="en-NZ" sz="2000" dirty="0"/>
          </a:p>
        </p:txBody>
      </p:sp>
      <p:cxnSp>
        <p:nvCxnSpPr>
          <p:cNvPr id="14" name="Straight Connector 13"/>
          <p:cNvCxnSpPr/>
          <p:nvPr/>
        </p:nvCxnSpPr>
        <p:spPr>
          <a:xfrm>
            <a:off x="15708" y="455589"/>
            <a:ext cx="9006905" cy="31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304118" y="1628797"/>
            <a:ext cx="4718495" cy="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5065" y="2781685"/>
            <a:ext cx="4272701" cy="279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714198" y="4209861"/>
            <a:ext cx="6308415" cy="115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0" y="5769260"/>
            <a:ext cx="9022613" cy="31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515024" y="6128419"/>
            <a:ext cx="652743" cy="369332"/>
          </a:xfrm>
          <a:prstGeom prst="rect">
            <a:avLst/>
          </a:prstGeom>
          <a:noFill/>
          <a:ln>
            <a:noFill/>
          </a:ln>
        </p:spPr>
        <p:txBody>
          <a:bodyPr wrap="none" rtlCol="0">
            <a:spAutoFit/>
          </a:bodyPr>
          <a:lstStyle/>
          <a:p>
            <a:r>
              <a:rPr lang="en-NZ" dirty="0" smtClean="0"/>
              <a:t>1987</a:t>
            </a:r>
            <a:endParaRPr lang="en-NZ" dirty="0"/>
          </a:p>
        </p:txBody>
      </p:sp>
      <p:cxnSp>
        <p:nvCxnSpPr>
          <p:cNvPr id="26" name="Straight Connector 25"/>
          <p:cNvCxnSpPr/>
          <p:nvPr/>
        </p:nvCxnSpPr>
        <p:spPr>
          <a:xfrm flipV="1">
            <a:off x="1862303" y="476305"/>
            <a:ext cx="0" cy="5668562"/>
          </a:xfrm>
          <a:prstGeom prst="line">
            <a:avLst/>
          </a:prstGeom>
          <a:ln w="381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819862" y="1327805"/>
            <a:ext cx="736100" cy="646331"/>
          </a:xfrm>
          <a:prstGeom prst="rect">
            <a:avLst/>
          </a:prstGeom>
          <a:noFill/>
        </p:spPr>
        <p:txBody>
          <a:bodyPr wrap="none" rtlCol="0">
            <a:spAutoFit/>
          </a:bodyPr>
          <a:lstStyle/>
          <a:p>
            <a:pPr algn="ctr"/>
            <a:r>
              <a:rPr lang="en-NZ" b="1" dirty="0" smtClean="0"/>
              <a:t>ESAs</a:t>
            </a:r>
          </a:p>
          <a:p>
            <a:pPr algn="ctr"/>
            <a:r>
              <a:rPr lang="en-NZ" b="1" dirty="0" smtClean="0"/>
              <a:t>MEDs</a:t>
            </a:r>
            <a:endParaRPr lang="en-NZ" b="1" dirty="0"/>
          </a:p>
        </p:txBody>
      </p:sp>
      <p:sp>
        <p:nvSpPr>
          <p:cNvPr id="31" name="TextBox 30"/>
          <p:cNvSpPr txBox="1"/>
          <p:nvPr/>
        </p:nvSpPr>
        <p:spPr>
          <a:xfrm>
            <a:off x="848337" y="4036727"/>
            <a:ext cx="705642" cy="369332"/>
          </a:xfrm>
          <a:prstGeom prst="rect">
            <a:avLst/>
          </a:prstGeom>
          <a:noFill/>
        </p:spPr>
        <p:txBody>
          <a:bodyPr wrap="none" rtlCol="0">
            <a:spAutoFit/>
          </a:bodyPr>
          <a:lstStyle/>
          <a:p>
            <a:r>
              <a:rPr lang="en-NZ" b="1" dirty="0" smtClean="0"/>
              <a:t>NZED</a:t>
            </a:r>
            <a:endParaRPr lang="en-NZ" b="1" dirty="0"/>
          </a:p>
        </p:txBody>
      </p:sp>
      <p:sp>
        <p:nvSpPr>
          <p:cNvPr id="32" name="TextBox 31"/>
          <p:cNvSpPr txBox="1"/>
          <p:nvPr/>
        </p:nvSpPr>
        <p:spPr>
          <a:xfrm>
            <a:off x="1897034" y="4036727"/>
            <a:ext cx="674095" cy="369332"/>
          </a:xfrm>
          <a:prstGeom prst="rect">
            <a:avLst/>
          </a:prstGeom>
          <a:noFill/>
        </p:spPr>
        <p:txBody>
          <a:bodyPr wrap="none" rtlCol="0">
            <a:spAutoFit/>
          </a:bodyPr>
          <a:lstStyle/>
          <a:p>
            <a:r>
              <a:rPr lang="en-NZ" b="1" dirty="0" smtClean="0"/>
              <a:t>ECNZ</a:t>
            </a:r>
            <a:endParaRPr lang="en-NZ" b="1" dirty="0"/>
          </a:p>
        </p:txBody>
      </p:sp>
      <p:cxnSp>
        <p:nvCxnSpPr>
          <p:cNvPr id="33" name="Straight Connector 32"/>
          <p:cNvCxnSpPr/>
          <p:nvPr/>
        </p:nvCxnSpPr>
        <p:spPr>
          <a:xfrm flipV="1">
            <a:off x="2860362" y="476305"/>
            <a:ext cx="0" cy="5668562"/>
          </a:xfrm>
          <a:prstGeom prst="line">
            <a:avLst/>
          </a:prstGeom>
          <a:ln w="381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533990" y="6113115"/>
            <a:ext cx="652743" cy="369332"/>
          </a:xfrm>
          <a:prstGeom prst="rect">
            <a:avLst/>
          </a:prstGeom>
          <a:noFill/>
          <a:ln>
            <a:noFill/>
          </a:ln>
        </p:spPr>
        <p:txBody>
          <a:bodyPr wrap="none" rtlCol="0">
            <a:spAutoFit/>
          </a:bodyPr>
          <a:lstStyle/>
          <a:p>
            <a:r>
              <a:rPr lang="en-NZ" dirty="0" smtClean="0"/>
              <a:t>1994</a:t>
            </a:r>
            <a:endParaRPr lang="en-NZ" dirty="0"/>
          </a:p>
        </p:txBody>
      </p:sp>
      <p:sp>
        <p:nvSpPr>
          <p:cNvPr id="36" name="TextBox 35"/>
          <p:cNvSpPr txBox="1"/>
          <p:nvPr/>
        </p:nvSpPr>
        <p:spPr>
          <a:xfrm>
            <a:off x="3102446" y="3310586"/>
            <a:ext cx="674095" cy="369332"/>
          </a:xfrm>
          <a:prstGeom prst="rect">
            <a:avLst/>
          </a:prstGeom>
          <a:noFill/>
        </p:spPr>
        <p:txBody>
          <a:bodyPr wrap="none" rtlCol="0">
            <a:spAutoFit/>
          </a:bodyPr>
          <a:lstStyle/>
          <a:p>
            <a:r>
              <a:rPr lang="en-NZ" dirty="0" smtClean="0"/>
              <a:t>ECNZ</a:t>
            </a:r>
            <a:endParaRPr lang="en-NZ" dirty="0"/>
          </a:p>
        </p:txBody>
      </p:sp>
      <p:cxnSp>
        <p:nvCxnSpPr>
          <p:cNvPr id="40" name="Straight Connector 39"/>
          <p:cNvCxnSpPr/>
          <p:nvPr/>
        </p:nvCxnSpPr>
        <p:spPr>
          <a:xfrm flipV="1">
            <a:off x="2714198" y="1628798"/>
            <a:ext cx="1663071" cy="1"/>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467977" y="682705"/>
            <a:ext cx="492443" cy="622927"/>
          </a:xfrm>
          <a:prstGeom prst="rect">
            <a:avLst/>
          </a:prstGeom>
          <a:noFill/>
        </p:spPr>
        <p:txBody>
          <a:bodyPr vert="vert270" wrap="none" rtlCol="0">
            <a:spAutoFit/>
          </a:bodyPr>
          <a:lstStyle/>
          <a:p>
            <a:r>
              <a:rPr lang="en-NZ" sz="2000" dirty="0" smtClean="0"/>
              <a:t>Lines</a:t>
            </a:r>
            <a:endParaRPr lang="en-NZ" sz="2000" dirty="0"/>
          </a:p>
        </p:txBody>
      </p:sp>
      <p:sp>
        <p:nvSpPr>
          <p:cNvPr id="43" name="TextBox 42"/>
          <p:cNvSpPr txBox="1"/>
          <p:nvPr/>
        </p:nvSpPr>
        <p:spPr>
          <a:xfrm>
            <a:off x="2466586" y="1810529"/>
            <a:ext cx="492443" cy="802143"/>
          </a:xfrm>
          <a:prstGeom prst="rect">
            <a:avLst/>
          </a:prstGeom>
          <a:noFill/>
        </p:spPr>
        <p:txBody>
          <a:bodyPr vert="vert270" wrap="none" rtlCol="0">
            <a:spAutoFit/>
          </a:bodyPr>
          <a:lstStyle/>
          <a:p>
            <a:r>
              <a:rPr lang="en-NZ" sz="2000" dirty="0" smtClean="0"/>
              <a:t>Energy</a:t>
            </a:r>
            <a:endParaRPr lang="en-NZ" sz="2000" dirty="0"/>
          </a:p>
        </p:txBody>
      </p:sp>
      <p:sp>
        <p:nvSpPr>
          <p:cNvPr id="44" name="TextBox 43"/>
          <p:cNvSpPr txBox="1"/>
          <p:nvPr/>
        </p:nvSpPr>
        <p:spPr>
          <a:xfrm>
            <a:off x="1835029" y="1332908"/>
            <a:ext cx="736100" cy="646331"/>
          </a:xfrm>
          <a:prstGeom prst="rect">
            <a:avLst/>
          </a:prstGeom>
          <a:noFill/>
        </p:spPr>
        <p:txBody>
          <a:bodyPr wrap="none" rtlCol="0">
            <a:spAutoFit/>
          </a:bodyPr>
          <a:lstStyle/>
          <a:p>
            <a:pPr algn="ctr"/>
            <a:r>
              <a:rPr lang="en-NZ" b="1" dirty="0" smtClean="0"/>
              <a:t>ESAs</a:t>
            </a:r>
          </a:p>
          <a:p>
            <a:pPr algn="ctr"/>
            <a:r>
              <a:rPr lang="en-NZ" b="1" dirty="0" smtClean="0"/>
              <a:t>MEDs</a:t>
            </a:r>
            <a:endParaRPr lang="en-NZ" b="1" dirty="0"/>
          </a:p>
        </p:txBody>
      </p:sp>
      <p:cxnSp>
        <p:nvCxnSpPr>
          <p:cNvPr id="45" name="Straight Connector 44"/>
          <p:cNvCxnSpPr/>
          <p:nvPr/>
        </p:nvCxnSpPr>
        <p:spPr>
          <a:xfrm flipV="1">
            <a:off x="4304118" y="458741"/>
            <a:ext cx="0" cy="3751120"/>
          </a:xfrm>
          <a:prstGeom prst="line">
            <a:avLst/>
          </a:prstGeom>
          <a:ln w="381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995007" y="6113115"/>
            <a:ext cx="652743" cy="369332"/>
          </a:xfrm>
          <a:prstGeom prst="rect">
            <a:avLst/>
          </a:prstGeom>
          <a:noFill/>
          <a:ln>
            <a:noFill/>
          </a:ln>
        </p:spPr>
        <p:txBody>
          <a:bodyPr wrap="none" rtlCol="0">
            <a:spAutoFit/>
          </a:bodyPr>
          <a:lstStyle/>
          <a:p>
            <a:r>
              <a:rPr lang="en-NZ" dirty="0" smtClean="0"/>
              <a:t>1999</a:t>
            </a:r>
            <a:endParaRPr lang="en-NZ" dirty="0"/>
          </a:p>
        </p:txBody>
      </p:sp>
      <p:sp>
        <p:nvSpPr>
          <p:cNvPr id="47" name="TextBox 46"/>
          <p:cNvSpPr txBox="1"/>
          <p:nvPr/>
        </p:nvSpPr>
        <p:spPr>
          <a:xfrm>
            <a:off x="5161102" y="907096"/>
            <a:ext cx="2901243" cy="369332"/>
          </a:xfrm>
          <a:prstGeom prst="rect">
            <a:avLst/>
          </a:prstGeom>
          <a:noFill/>
        </p:spPr>
        <p:txBody>
          <a:bodyPr wrap="none" rtlCol="0">
            <a:spAutoFit/>
          </a:bodyPr>
          <a:lstStyle/>
          <a:p>
            <a:r>
              <a:rPr lang="en-NZ" b="1" dirty="0" smtClean="0"/>
              <a:t>Distribution lines </a:t>
            </a:r>
            <a:r>
              <a:rPr lang="en-NZ" b="1" dirty="0" smtClean="0"/>
              <a:t>companies</a:t>
            </a:r>
            <a:endParaRPr lang="en-NZ" b="1" dirty="0"/>
          </a:p>
        </p:txBody>
      </p:sp>
      <p:sp>
        <p:nvSpPr>
          <p:cNvPr id="48" name="TextBox 47"/>
          <p:cNvSpPr txBox="1"/>
          <p:nvPr/>
        </p:nvSpPr>
        <p:spPr>
          <a:xfrm>
            <a:off x="4260323" y="1919212"/>
            <a:ext cx="1103765" cy="584775"/>
          </a:xfrm>
          <a:prstGeom prst="rect">
            <a:avLst/>
          </a:prstGeom>
          <a:noFill/>
        </p:spPr>
        <p:txBody>
          <a:bodyPr wrap="none" rtlCol="0">
            <a:spAutoFit/>
          </a:bodyPr>
          <a:lstStyle/>
          <a:p>
            <a:pPr algn="ctr"/>
            <a:r>
              <a:rPr lang="en-NZ" sz="1600" b="1" dirty="0" smtClean="0"/>
              <a:t>Retail </a:t>
            </a:r>
          </a:p>
          <a:p>
            <a:pPr algn="ctr"/>
            <a:r>
              <a:rPr lang="en-NZ" sz="1600" b="1" dirty="0" smtClean="0"/>
              <a:t>companies</a:t>
            </a:r>
            <a:endParaRPr lang="en-NZ" sz="1600" b="1" dirty="0"/>
          </a:p>
        </p:txBody>
      </p:sp>
      <p:sp>
        <p:nvSpPr>
          <p:cNvPr id="49" name="TextBox 48"/>
          <p:cNvSpPr txBox="1"/>
          <p:nvPr/>
        </p:nvSpPr>
        <p:spPr>
          <a:xfrm>
            <a:off x="4304118" y="2850776"/>
            <a:ext cx="1492018" cy="1415772"/>
          </a:xfrm>
          <a:prstGeom prst="rect">
            <a:avLst/>
          </a:prstGeom>
          <a:noFill/>
        </p:spPr>
        <p:txBody>
          <a:bodyPr wrap="square" rtlCol="0">
            <a:spAutoFit/>
          </a:bodyPr>
          <a:lstStyle/>
          <a:p>
            <a:r>
              <a:rPr lang="en-NZ" sz="1400" b="1" dirty="0" smtClean="0"/>
              <a:t>Generators:</a:t>
            </a:r>
          </a:p>
          <a:p>
            <a:pPr algn="r"/>
            <a:r>
              <a:rPr lang="en-NZ" sz="1200" dirty="0" smtClean="0"/>
              <a:t>Contact</a:t>
            </a:r>
          </a:p>
          <a:p>
            <a:pPr algn="r"/>
            <a:r>
              <a:rPr lang="en-NZ" sz="1200" dirty="0" smtClean="0"/>
              <a:t>Meridian</a:t>
            </a:r>
          </a:p>
          <a:p>
            <a:pPr algn="r"/>
            <a:r>
              <a:rPr lang="en-NZ" sz="1200" dirty="0" smtClean="0"/>
              <a:t>Genesis</a:t>
            </a:r>
          </a:p>
          <a:p>
            <a:pPr algn="r"/>
            <a:r>
              <a:rPr lang="en-NZ" sz="1200" dirty="0" smtClean="0"/>
              <a:t>Mighty River</a:t>
            </a:r>
          </a:p>
          <a:p>
            <a:pPr algn="r"/>
            <a:r>
              <a:rPr lang="en-NZ" sz="1200" dirty="0" err="1" smtClean="0"/>
              <a:t>Trustpower</a:t>
            </a:r>
            <a:endParaRPr lang="en-NZ" sz="1200" dirty="0" smtClean="0"/>
          </a:p>
          <a:p>
            <a:pPr algn="r"/>
            <a:r>
              <a:rPr lang="en-NZ" sz="1200" dirty="0" err="1" smtClean="0"/>
              <a:t>TransAlta</a:t>
            </a:r>
            <a:r>
              <a:rPr lang="en-NZ" sz="1200" dirty="0" smtClean="0"/>
              <a:t>/</a:t>
            </a:r>
            <a:r>
              <a:rPr lang="en-NZ" sz="1200" dirty="0" err="1" smtClean="0"/>
              <a:t>OnEnergy</a:t>
            </a:r>
            <a:r>
              <a:rPr lang="en-NZ" sz="1200" dirty="0" smtClean="0"/>
              <a:t> </a:t>
            </a:r>
            <a:endParaRPr lang="en-NZ" sz="1200" dirty="0"/>
          </a:p>
        </p:txBody>
      </p:sp>
      <p:cxnSp>
        <p:nvCxnSpPr>
          <p:cNvPr id="51" name="Straight Connector 50"/>
          <p:cNvCxnSpPr/>
          <p:nvPr/>
        </p:nvCxnSpPr>
        <p:spPr>
          <a:xfrm flipV="1">
            <a:off x="5796136" y="1552661"/>
            <a:ext cx="0" cy="2668732"/>
          </a:xfrm>
          <a:prstGeom prst="line">
            <a:avLst/>
          </a:prstGeom>
          <a:ln w="381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343928" y="2816025"/>
            <a:ext cx="1452208" cy="34751"/>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5941487" y="1919212"/>
            <a:ext cx="1798865" cy="2031325"/>
          </a:xfrm>
          <a:prstGeom prst="rect">
            <a:avLst/>
          </a:prstGeom>
          <a:noFill/>
        </p:spPr>
        <p:txBody>
          <a:bodyPr wrap="square" rtlCol="0">
            <a:spAutoFit/>
          </a:bodyPr>
          <a:lstStyle/>
          <a:p>
            <a:r>
              <a:rPr lang="en-NZ" b="1" dirty="0" err="1" smtClean="0"/>
              <a:t>Gentailer</a:t>
            </a:r>
            <a:r>
              <a:rPr lang="en-NZ" b="1" dirty="0" err="1"/>
              <a:t>s</a:t>
            </a:r>
            <a:r>
              <a:rPr lang="en-NZ" b="1" dirty="0" smtClean="0"/>
              <a:t>:</a:t>
            </a:r>
            <a:endParaRPr lang="en-NZ" b="1" dirty="0" smtClean="0"/>
          </a:p>
          <a:p>
            <a:pPr algn="r"/>
            <a:endParaRPr lang="en-NZ" dirty="0" smtClean="0"/>
          </a:p>
          <a:p>
            <a:pPr algn="r"/>
            <a:r>
              <a:rPr lang="en-NZ" dirty="0" smtClean="0"/>
              <a:t>Contact</a:t>
            </a:r>
          </a:p>
          <a:p>
            <a:pPr algn="r"/>
            <a:r>
              <a:rPr lang="en-NZ" dirty="0" smtClean="0"/>
              <a:t>Meridian</a:t>
            </a:r>
          </a:p>
          <a:p>
            <a:pPr algn="r"/>
            <a:r>
              <a:rPr lang="en-NZ" dirty="0" smtClean="0"/>
              <a:t>Genesis</a:t>
            </a:r>
          </a:p>
          <a:p>
            <a:pPr algn="r"/>
            <a:r>
              <a:rPr lang="en-NZ" dirty="0" smtClean="0"/>
              <a:t>Mighty River</a:t>
            </a:r>
          </a:p>
          <a:p>
            <a:pPr algn="r"/>
            <a:r>
              <a:rPr lang="en-NZ" dirty="0" err="1" smtClean="0"/>
              <a:t>Trustpower</a:t>
            </a:r>
            <a:endParaRPr lang="en-NZ" dirty="0" smtClean="0"/>
          </a:p>
        </p:txBody>
      </p:sp>
      <p:sp>
        <p:nvSpPr>
          <p:cNvPr id="58" name="TextBox 57"/>
          <p:cNvSpPr txBox="1"/>
          <p:nvPr/>
        </p:nvSpPr>
        <p:spPr>
          <a:xfrm>
            <a:off x="5471445" y="6076567"/>
            <a:ext cx="652743" cy="369332"/>
          </a:xfrm>
          <a:prstGeom prst="rect">
            <a:avLst/>
          </a:prstGeom>
          <a:noFill/>
          <a:ln>
            <a:noFill/>
          </a:ln>
        </p:spPr>
        <p:txBody>
          <a:bodyPr wrap="none" rtlCol="0">
            <a:spAutoFit/>
          </a:bodyPr>
          <a:lstStyle/>
          <a:p>
            <a:r>
              <a:rPr lang="en-NZ" dirty="0" smtClean="0"/>
              <a:t>2001</a:t>
            </a:r>
            <a:endParaRPr lang="en-NZ" dirty="0"/>
          </a:p>
        </p:txBody>
      </p:sp>
      <p:sp>
        <p:nvSpPr>
          <p:cNvPr id="59" name="TextBox 58"/>
          <p:cNvSpPr txBox="1"/>
          <p:nvPr/>
        </p:nvSpPr>
        <p:spPr>
          <a:xfrm>
            <a:off x="4968389" y="4851617"/>
            <a:ext cx="1281569" cy="369332"/>
          </a:xfrm>
          <a:prstGeom prst="rec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en-NZ" dirty="0" err="1" smtClean="0"/>
              <a:t>Transpower</a:t>
            </a:r>
            <a:endParaRPr lang="en-NZ" dirty="0"/>
          </a:p>
        </p:txBody>
      </p:sp>
      <p:sp>
        <p:nvSpPr>
          <p:cNvPr id="61" name="TextBox 60"/>
          <p:cNvSpPr txBox="1"/>
          <p:nvPr/>
        </p:nvSpPr>
        <p:spPr>
          <a:xfrm>
            <a:off x="2967589" y="1303816"/>
            <a:ext cx="1376339" cy="646331"/>
          </a:xfrm>
          <a:prstGeom prst="rect">
            <a:avLst/>
          </a:prstGeom>
          <a:noFill/>
        </p:spPr>
        <p:txBody>
          <a:bodyPr wrap="none" rtlCol="0">
            <a:spAutoFit/>
          </a:bodyPr>
          <a:lstStyle/>
          <a:p>
            <a:r>
              <a:rPr lang="en-NZ" b="1" dirty="0" smtClean="0"/>
              <a:t>Distribution </a:t>
            </a:r>
          </a:p>
          <a:p>
            <a:r>
              <a:rPr lang="en-NZ" b="1" dirty="0" smtClean="0"/>
              <a:t>companies</a:t>
            </a:r>
            <a:endParaRPr lang="en-NZ" b="1" dirty="0"/>
          </a:p>
        </p:txBody>
      </p:sp>
      <p:sp>
        <p:nvSpPr>
          <p:cNvPr id="63" name="TextBox 62"/>
          <p:cNvSpPr txBox="1"/>
          <p:nvPr/>
        </p:nvSpPr>
        <p:spPr>
          <a:xfrm>
            <a:off x="2182552" y="6457890"/>
            <a:ext cx="1705660" cy="400110"/>
          </a:xfrm>
          <a:prstGeom prst="rect">
            <a:avLst/>
          </a:prstGeom>
          <a:noFill/>
        </p:spPr>
        <p:txBody>
          <a:bodyPr wrap="none" rtlCol="0">
            <a:spAutoFit/>
          </a:bodyPr>
          <a:lstStyle/>
          <a:p>
            <a:r>
              <a:rPr lang="en-NZ" sz="2000" dirty="0" smtClean="0"/>
              <a:t>Change events</a:t>
            </a:r>
            <a:endParaRPr lang="en-NZ" sz="2000" dirty="0"/>
          </a:p>
        </p:txBody>
      </p:sp>
      <p:sp>
        <p:nvSpPr>
          <p:cNvPr id="60" name="TextBox 59"/>
          <p:cNvSpPr txBox="1"/>
          <p:nvPr/>
        </p:nvSpPr>
        <p:spPr>
          <a:xfrm>
            <a:off x="2460251" y="4238903"/>
            <a:ext cx="800219" cy="1594760"/>
          </a:xfrm>
          <a:prstGeom prst="rect">
            <a:avLst/>
          </a:prstGeom>
          <a:noFill/>
        </p:spPr>
        <p:txBody>
          <a:bodyPr vert="vert270" wrap="square" rtlCol="0">
            <a:spAutoFit/>
          </a:bodyPr>
          <a:lstStyle/>
          <a:p>
            <a:pPr algn="ctr"/>
            <a:r>
              <a:rPr lang="en-NZ" sz="2000" dirty="0" smtClean="0"/>
              <a:t>Grid &amp; System Operator</a:t>
            </a:r>
            <a:endParaRPr lang="en-NZ" sz="2000" dirty="0"/>
          </a:p>
        </p:txBody>
      </p:sp>
      <p:cxnSp>
        <p:nvCxnSpPr>
          <p:cNvPr id="41" name="Straight Connector 40"/>
          <p:cNvCxnSpPr>
            <a:endCxn id="46" idx="0"/>
          </p:cNvCxnSpPr>
          <p:nvPr/>
        </p:nvCxnSpPr>
        <p:spPr>
          <a:xfrm>
            <a:off x="4312693" y="5773003"/>
            <a:ext cx="8686" cy="340112"/>
          </a:xfrm>
          <a:prstGeom prst="line">
            <a:avLst/>
          </a:prstGeom>
          <a:ln w="381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5797817" y="5789451"/>
            <a:ext cx="0" cy="355416"/>
          </a:xfrm>
          <a:prstGeom prst="line">
            <a:avLst/>
          </a:prstGeom>
          <a:ln w="38100">
            <a:solidFill>
              <a:schemeClr val="tx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6500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764704"/>
          </a:xfrm>
        </p:spPr>
        <p:txBody>
          <a:bodyPr/>
          <a:lstStyle/>
          <a:p>
            <a:r>
              <a:rPr lang="en-NZ" dirty="0" smtClean="0"/>
              <a:t>Technology is changing</a:t>
            </a:r>
            <a:endParaRPr lang="en-NZ" dirty="0"/>
          </a:p>
        </p:txBody>
      </p:sp>
      <p:sp>
        <p:nvSpPr>
          <p:cNvPr id="3" name="Content Placeholder 2"/>
          <p:cNvSpPr>
            <a:spLocks noGrp="1"/>
          </p:cNvSpPr>
          <p:nvPr>
            <p:ph idx="1"/>
          </p:nvPr>
        </p:nvSpPr>
        <p:spPr>
          <a:xfrm>
            <a:off x="107504" y="908720"/>
            <a:ext cx="8579296" cy="5688632"/>
          </a:xfrm>
        </p:spPr>
        <p:txBody>
          <a:bodyPr>
            <a:normAutofit fontScale="85000" lnSpcReduction="20000"/>
          </a:bodyPr>
          <a:lstStyle/>
          <a:p>
            <a:r>
              <a:rPr lang="en-NZ" dirty="0" smtClean="0"/>
              <a:t>Economies of scope and scale in C20 =&gt; state ownership made good sense and not much scope for fringe competition</a:t>
            </a:r>
          </a:p>
          <a:p>
            <a:endParaRPr lang="en-NZ" dirty="0" smtClean="0"/>
          </a:p>
          <a:p>
            <a:r>
              <a:rPr lang="en-NZ" dirty="0" smtClean="0"/>
              <a:t>Now, only a small part of the next generation projects will be giants.  Solar, wind, wave, geothermal, </a:t>
            </a:r>
            <a:r>
              <a:rPr lang="en-NZ" dirty="0" err="1" smtClean="0"/>
              <a:t>microhydro</a:t>
            </a:r>
            <a:r>
              <a:rPr lang="en-NZ" dirty="0" smtClean="0"/>
              <a:t> </a:t>
            </a:r>
            <a:r>
              <a:rPr lang="en-NZ" dirty="0" err="1" smtClean="0"/>
              <a:t>etc</a:t>
            </a:r>
            <a:r>
              <a:rPr lang="en-NZ" dirty="0" smtClean="0"/>
              <a:t> are modular</a:t>
            </a:r>
          </a:p>
          <a:p>
            <a:endParaRPr lang="en-NZ" dirty="0" smtClean="0"/>
          </a:p>
          <a:p>
            <a:r>
              <a:rPr lang="en-NZ" dirty="0" smtClean="0"/>
              <a:t>Not only no need the state to undertake investment now – need is to facilitate new entry of distributed and renewables</a:t>
            </a:r>
          </a:p>
          <a:p>
            <a:endParaRPr lang="en-NZ" dirty="0" smtClean="0"/>
          </a:p>
          <a:p>
            <a:r>
              <a:rPr lang="en-NZ" dirty="0" smtClean="0"/>
              <a:t>But the commanding height (scope economies) is still the market operator – unless local networks replace the grid</a:t>
            </a:r>
            <a:endParaRPr lang="en-NZ" dirty="0"/>
          </a:p>
        </p:txBody>
      </p:sp>
    </p:spTree>
    <p:extLst>
      <p:ext uri="{BB962C8B-B14F-4D97-AF65-F5344CB8AC3E}">
        <p14:creationId xmlns:p14="http://schemas.microsoft.com/office/powerpoint/2010/main" val="2631298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341"/>
            <a:ext cx="8229600" cy="1143000"/>
          </a:xfrm>
        </p:spPr>
        <p:txBody>
          <a:bodyPr>
            <a:normAutofit/>
          </a:bodyPr>
          <a:lstStyle/>
          <a:p>
            <a:r>
              <a:rPr lang="en-NZ" sz="3200" dirty="0" smtClean="0"/>
              <a:t>The present industry structure does not match the new situation</a:t>
            </a:r>
            <a:endParaRPr lang="en-NZ" sz="3200" dirty="0"/>
          </a:p>
        </p:txBody>
      </p:sp>
      <p:sp>
        <p:nvSpPr>
          <p:cNvPr id="3" name="Content Placeholder 2"/>
          <p:cNvSpPr>
            <a:spLocks noGrp="1"/>
          </p:cNvSpPr>
          <p:nvPr>
            <p:ph idx="1"/>
          </p:nvPr>
        </p:nvSpPr>
        <p:spPr>
          <a:xfrm>
            <a:off x="457200" y="1268760"/>
            <a:ext cx="8229600" cy="4857403"/>
          </a:xfrm>
        </p:spPr>
        <p:txBody>
          <a:bodyPr>
            <a:normAutofit fontScale="92500" lnSpcReduction="10000"/>
          </a:bodyPr>
          <a:lstStyle/>
          <a:p>
            <a:r>
              <a:rPr lang="en-NZ" dirty="0" smtClean="0"/>
              <a:t>Cartel of five generators locks in dominance of C20 technologies and locks out efficiently-scaled new generation and smart metering</a:t>
            </a:r>
          </a:p>
          <a:p>
            <a:endParaRPr lang="en-NZ" dirty="0" smtClean="0"/>
          </a:p>
          <a:p>
            <a:r>
              <a:rPr lang="en-NZ" dirty="0" smtClean="0"/>
              <a:t>Incentive and ownership structure of lines companies locks out real-time pricing, peak-load control, smart metering</a:t>
            </a:r>
          </a:p>
          <a:p>
            <a:endParaRPr lang="en-NZ" dirty="0" smtClean="0"/>
          </a:p>
          <a:p>
            <a:r>
              <a:rPr lang="en-NZ" dirty="0" smtClean="0"/>
              <a:t>Regulation is effectively non-existent in any serious sense</a:t>
            </a:r>
          </a:p>
          <a:p>
            <a:endParaRPr lang="en-NZ" dirty="0"/>
          </a:p>
        </p:txBody>
      </p:sp>
    </p:spTree>
    <p:extLst>
      <p:ext uri="{BB962C8B-B14F-4D97-AF65-F5344CB8AC3E}">
        <p14:creationId xmlns:p14="http://schemas.microsoft.com/office/powerpoint/2010/main" val="28859799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48072"/>
          </a:xfrm>
        </p:spPr>
        <p:txBody>
          <a:bodyPr>
            <a:normAutofit fontScale="90000"/>
          </a:bodyPr>
          <a:lstStyle/>
          <a:p>
            <a:r>
              <a:rPr lang="en-NZ" dirty="0" smtClean="0"/>
              <a:t>Change in the aims of state ownership</a:t>
            </a:r>
            <a:endParaRPr lang="en-NZ" dirty="0"/>
          </a:p>
        </p:txBody>
      </p:sp>
      <p:sp>
        <p:nvSpPr>
          <p:cNvPr id="3" name="Content Placeholder 2"/>
          <p:cNvSpPr>
            <a:spLocks noGrp="1"/>
          </p:cNvSpPr>
          <p:nvPr>
            <p:ph idx="1"/>
          </p:nvPr>
        </p:nvSpPr>
        <p:spPr>
          <a:xfrm>
            <a:off x="251520" y="980728"/>
            <a:ext cx="8435280" cy="5400600"/>
          </a:xfrm>
        </p:spPr>
        <p:txBody>
          <a:bodyPr>
            <a:normAutofit fontScale="85000" lnSpcReduction="10000"/>
          </a:bodyPr>
          <a:lstStyle/>
          <a:p>
            <a:r>
              <a:rPr lang="en-NZ" dirty="0" smtClean="0"/>
              <a:t>Until 1986 it was to make electricity available to all at lowest possible cost, with emphasis on meeting household needs</a:t>
            </a:r>
          </a:p>
          <a:p>
            <a:endParaRPr lang="en-NZ" dirty="0" smtClean="0"/>
          </a:p>
          <a:p>
            <a:r>
              <a:rPr lang="en-NZ" dirty="0" smtClean="0"/>
              <a:t>After 1986 it was to extract profit (“maximise value”) and treat households as taxable captive customers</a:t>
            </a:r>
          </a:p>
          <a:p>
            <a:endParaRPr lang="en-NZ" dirty="0" smtClean="0"/>
          </a:p>
          <a:p>
            <a:r>
              <a:rPr lang="en-NZ" dirty="0" smtClean="0"/>
              <a:t>Transformation to the “predator-state” model has brought energy poverty back</a:t>
            </a:r>
          </a:p>
          <a:p>
            <a:endParaRPr lang="en-NZ" dirty="0" smtClean="0"/>
          </a:p>
          <a:p>
            <a:r>
              <a:rPr lang="en-NZ" dirty="0" smtClean="0"/>
              <a:t>The companies now to be privatised have been fattened for sale to bring in early cash rather than waiting to collect it over time</a:t>
            </a:r>
            <a:endParaRPr lang="en-NZ" dirty="0"/>
          </a:p>
        </p:txBody>
      </p:sp>
    </p:spTree>
    <p:extLst>
      <p:ext uri="{BB962C8B-B14F-4D97-AF65-F5344CB8AC3E}">
        <p14:creationId xmlns:p14="http://schemas.microsoft.com/office/powerpoint/2010/main" val="39361962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674203414"/>
              </p:ext>
            </p:extLst>
          </p:nvPr>
        </p:nvGraphicFramePr>
        <p:xfrm>
          <a:off x="-22884" y="523220"/>
          <a:ext cx="9143999" cy="626469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987824" y="0"/>
            <a:ext cx="3141501" cy="523220"/>
          </a:xfrm>
          <a:prstGeom prst="rect">
            <a:avLst/>
          </a:prstGeom>
          <a:noFill/>
        </p:spPr>
        <p:txBody>
          <a:bodyPr wrap="none" rtlCol="0">
            <a:spAutoFit/>
          </a:bodyPr>
          <a:lstStyle/>
          <a:p>
            <a:r>
              <a:rPr lang="en-NZ" sz="2800" dirty="0" smtClean="0"/>
              <a:t>Here’s how it’s done</a:t>
            </a:r>
            <a:endParaRPr lang="en-NZ" sz="2800" dirty="0"/>
          </a:p>
        </p:txBody>
      </p:sp>
      <p:sp>
        <p:nvSpPr>
          <p:cNvPr id="6" name="TextBox 5"/>
          <p:cNvSpPr txBox="1"/>
          <p:nvPr/>
        </p:nvSpPr>
        <p:spPr>
          <a:xfrm>
            <a:off x="1907704" y="1632331"/>
            <a:ext cx="1440160" cy="1200329"/>
          </a:xfrm>
          <a:prstGeom prst="rect">
            <a:avLst/>
          </a:prstGeom>
          <a:solidFill>
            <a:schemeClr val="bg1"/>
          </a:solidFill>
        </p:spPr>
        <p:txBody>
          <a:bodyPr wrap="square" rtlCol="0">
            <a:spAutoFit/>
          </a:bodyPr>
          <a:lstStyle/>
          <a:p>
            <a:pPr algn="ctr"/>
            <a:r>
              <a:rPr lang="en-NZ" dirty="0" smtClean="0"/>
              <a:t>Contact Energy separated from ECNZ</a:t>
            </a:r>
            <a:endParaRPr lang="en-NZ" dirty="0"/>
          </a:p>
        </p:txBody>
      </p:sp>
      <p:cxnSp>
        <p:nvCxnSpPr>
          <p:cNvPr id="8" name="Straight Arrow Connector 7"/>
          <p:cNvCxnSpPr/>
          <p:nvPr/>
        </p:nvCxnSpPr>
        <p:spPr>
          <a:xfrm>
            <a:off x="2843808" y="2840162"/>
            <a:ext cx="360040" cy="71974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530108" y="2919404"/>
            <a:ext cx="936104" cy="56125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3438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48072"/>
          </a:xfrm>
        </p:spPr>
        <p:txBody>
          <a:bodyPr>
            <a:normAutofit fontScale="90000"/>
          </a:bodyPr>
          <a:lstStyle/>
          <a:p>
            <a:r>
              <a:rPr lang="en-NZ" dirty="0" smtClean="0"/>
              <a:t>What sustains the valuations?</a:t>
            </a:r>
            <a:endParaRPr lang="en-NZ" dirty="0"/>
          </a:p>
        </p:txBody>
      </p:sp>
      <p:sp>
        <p:nvSpPr>
          <p:cNvPr id="3" name="Content Placeholder 2"/>
          <p:cNvSpPr>
            <a:spLocks noGrp="1"/>
          </p:cNvSpPr>
          <p:nvPr>
            <p:ph idx="1"/>
          </p:nvPr>
        </p:nvSpPr>
        <p:spPr>
          <a:xfrm>
            <a:off x="107504" y="908720"/>
            <a:ext cx="8784976" cy="5760640"/>
          </a:xfrm>
        </p:spPr>
        <p:txBody>
          <a:bodyPr>
            <a:normAutofit fontScale="77500" lnSpcReduction="20000"/>
          </a:bodyPr>
          <a:lstStyle/>
          <a:p>
            <a:r>
              <a:rPr lang="en-NZ" dirty="0" smtClean="0"/>
              <a:t>Around half of the book value of electricity companies is accounting fiction, as distinct from real costs actually incurred to supply the product</a:t>
            </a:r>
          </a:p>
          <a:p>
            <a:endParaRPr lang="en-NZ" dirty="0" smtClean="0"/>
          </a:p>
          <a:p>
            <a:r>
              <a:rPr lang="en-NZ" dirty="0" smtClean="0"/>
              <a:t>“Revaluation” is self-help capital gains</a:t>
            </a:r>
          </a:p>
          <a:p>
            <a:endParaRPr lang="en-NZ" dirty="0" smtClean="0"/>
          </a:p>
          <a:p>
            <a:r>
              <a:rPr lang="en-NZ" dirty="0" smtClean="0"/>
              <a:t>Accountants and economists provide impressive-sounding explanations but they are hollow: the process is circular</a:t>
            </a:r>
          </a:p>
          <a:p>
            <a:endParaRPr lang="en-NZ" dirty="0" smtClean="0"/>
          </a:p>
          <a:p>
            <a:r>
              <a:rPr lang="en-NZ" dirty="0" smtClean="0"/>
              <a:t>Capital gains are untaxed but only turn into cash when the enterprise is sold off</a:t>
            </a:r>
          </a:p>
          <a:p>
            <a:endParaRPr lang="en-NZ" dirty="0" smtClean="0"/>
          </a:p>
          <a:p>
            <a:r>
              <a:rPr lang="en-NZ" dirty="0" smtClean="0"/>
              <a:t>Hence the prevalence of mergers and acquisitions, especially in the lines businesses but also in generation</a:t>
            </a:r>
          </a:p>
          <a:p>
            <a:endParaRPr lang="en-NZ" dirty="0"/>
          </a:p>
          <a:p>
            <a:r>
              <a:rPr lang="en-NZ" dirty="0" smtClean="0"/>
              <a:t>The Mixed Ownership Model is geared to this process</a:t>
            </a:r>
          </a:p>
          <a:p>
            <a:endParaRPr lang="en-NZ" dirty="0" smtClean="0"/>
          </a:p>
        </p:txBody>
      </p:sp>
    </p:spTree>
    <p:extLst>
      <p:ext uri="{BB962C8B-B14F-4D97-AF65-F5344CB8AC3E}">
        <p14:creationId xmlns:p14="http://schemas.microsoft.com/office/powerpoint/2010/main" val="7177044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17E2D38-8A2B-4B70-A7E9-013B1BCD51C9}" type="datetime1">
              <a:rPr lang="en-NZ" smtClean="0"/>
              <a:t>18/07/2012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9</a:t>
            </a:fld>
            <a:endParaRPr lang="en-NZ"/>
          </a:p>
        </p:txBody>
      </p:sp>
      <p:graphicFrame>
        <p:nvGraphicFramePr>
          <p:cNvPr id="7" name="Chart 6"/>
          <p:cNvGraphicFramePr>
            <a:graphicFrameLocks/>
          </p:cNvGraphicFramePr>
          <p:nvPr>
            <p:extLst>
              <p:ext uri="{D42A27DB-BD31-4B8C-83A1-F6EECF244321}">
                <p14:modId xmlns:p14="http://schemas.microsoft.com/office/powerpoint/2010/main" val="2898178095"/>
              </p:ext>
            </p:extLst>
          </p:nvPr>
        </p:nvGraphicFramePr>
        <p:xfrm>
          <a:off x="251520" y="404664"/>
          <a:ext cx="8496944" cy="547260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5436096" y="6065456"/>
            <a:ext cx="3614451" cy="276999"/>
          </a:xfrm>
          <a:prstGeom prst="rect">
            <a:avLst/>
          </a:prstGeom>
          <a:noFill/>
        </p:spPr>
        <p:txBody>
          <a:bodyPr wrap="none" rtlCol="0">
            <a:spAutoFit/>
          </a:bodyPr>
          <a:lstStyle/>
          <a:p>
            <a:r>
              <a:rPr lang="en-NZ" sz="1200" dirty="0" smtClean="0"/>
              <a:t>Source: company accounts and information disclosures</a:t>
            </a:r>
            <a:endParaRPr lang="en-NZ" sz="1200" dirty="0"/>
          </a:p>
        </p:txBody>
      </p:sp>
    </p:spTree>
    <p:extLst>
      <p:ext uri="{BB962C8B-B14F-4D97-AF65-F5344CB8AC3E}">
        <p14:creationId xmlns:p14="http://schemas.microsoft.com/office/powerpoint/2010/main" val="29755221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NZ" dirty="0" smtClean="0"/>
              <a:t>Two quite separate sets of revaluations</a:t>
            </a:r>
            <a:endParaRPr lang="en-NZ" dirty="0"/>
          </a:p>
        </p:txBody>
      </p:sp>
      <p:sp>
        <p:nvSpPr>
          <p:cNvPr id="3" name="Content Placeholder 2"/>
          <p:cNvSpPr>
            <a:spLocks noGrp="1"/>
          </p:cNvSpPr>
          <p:nvPr>
            <p:ph idx="1"/>
          </p:nvPr>
        </p:nvSpPr>
        <p:spPr>
          <a:xfrm>
            <a:off x="179512" y="1196752"/>
            <a:ext cx="8568952" cy="5544616"/>
          </a:xfrm>
        </p:spPr>
        <p:txBody>
          <a:bodyPr>
            <a:normAutofit fontScale="85000" lnSpcReduction="20000"/>
          </a:bodyPr>
          <a:lstStyle/>
          <a:p>
            <a:r>
              <a:rPr lang="en-NZ" dirty="0" smtClean="0"/>
              <a:t>Distribution companies under “light-handed regulation” from 1994 on were told to value their assets at “optimised deprival value” which in practice meant replacement cost..  That doubled their value, and drove up their charges, with no compensation to the consumers thereby expropriated.  It was “just a wealth transfer”</a:t>
            </a:r>
          </a:p>
          <a:p>
            <a:endParaRPr lang="en-NZ" dirty="0" smtClean="0"/>
          </a:p>
          <a:p>
            <a:r>
              <a:rPr lang="en-NZ" dirty="0" smtClean="0"/>
              <a:t>Then generator-retailers (unregulated) were allowed to do “fair value” revaluations which roughly doubled their book values compared with historic cost. Again this was a transfer of wealth from consumers to the companies</a:t>
            </a:r>
          </a:p>
          <a:p>
            <a:endParaRPr lang="en-NZ" dirty="0" smtClean="0"/>
          </a:p>
          <a:p>
            <a:r>
              <a:rPr lang="en-NZ" dirty="0" smtClean="0"/>
              <a:t>Because domestic consumers were captive and had no effective voice, the burden fell almost entirely on them – industry and commerce got off lightly</a:t>
            </a:r>
            <a:endParaRPr lang="en-NZ" dirty="0"/>
          </a:p>
        </p:txBody>
      </p:sp>
    </p:spTree>
    <p:extLst>
      <p:ext uri="{BB962C8B-B14F-4D97-AF65-F5344CB8AC3E}">
        <p14:creationId xmlns:p14="http://schemas.microsoft.com/office/powerpoint/2010/main" val="1843672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NZ" sz="2400" dirty="0" smtClean="0"/>
              <a:t>The lines companies were first onto the bandwagon, with ODV</a:t>
            </a:r>
            <a:endParaRPr lang="en-NZ" sz="2400" dirty="0"/>
          </a:p>
        </p:txBody>
      </p:sp>
      <p:sp>
        <p:nvSpPr>
          <p:cNvPr id="3" name="Date Placeholder 2"/>
          <p:cNvSpPr>
            <a:spLocks noGrp="1"/>
          </p:cNvSpPr>
          <p:nvPr>
            <p:ph type="dt" sz="half" idx="10"/>
          </p:nvPr>
        </p:nvSpPr>
        <p:spPr/>
        <p:txBody>
          <a:bodyPr/>
          <a:lstStyle/>
          <a:p>
            <a:fld id="{017E2D38-8A2B-4B70-A7E9-013B1BCD51C9}" type="datetime1">
              <a:rPr lang="en-NZ" smtClean="0"/>
              <a:t>18/07/2012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11</a:t>
            </a:fld>
            <a:endParaRPr lang="en-NZ"/>
          </a:p>
        </p:txBody>
      </p:sp>
      <p:graphicFrame>
        <p:nvGraphicFramePr>
          <p:cNvPr id="6" name="Chart 5"/>
          <p:cNvGraphicFramePr>
            <a:graphicFrameLocks/>
          </p:cNvGraphicFramePr>
          <p:nvPr>
            <p:extLst>
              <p:ext uri="{D42A27DB-BD31-4B8C-83A1-F6EECF244321}">
                <p14:modId xmlns:p14="http://schemas.microsoft.com/office/powerpoint/2010/main" val="1176821689"/>
              </p:ext>
            </p:extLst>
          </p:nvPr>
        </p:nvGraphicFramePr>
        <p:xfrm>
          <a:off x="827584" y="836712"/>
          <a:ext cx="7416824" cy="54006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5436096" y="6065456"/>
            <a:ext cx="3614451" cy="276999"/>
          </a:xfrm>
          <a:prstGeom prst="rect">
            <a:avLst/>
          </a:prstGeom>
          <a:noFill/>
        </p:spPr>
        <p:txBody>
          <a:bodyPr wrap="none" rtlCol="0">
            <a:spAutoFit/>
          </a:bodyPr>
          <a:lstStyle/>
          <a:p>
            <a:r>
              <a:rPr lang="en-NZ" sz="1200" dirty="0" smtClean="0"/>
              <a:t>Source: company accounts and information disclosures</a:t>
            </a:r>
            <a:endParaRPr lang="en-NZ" sz="1200" dirty="0"/>
          </a:p>
        </p:txBody>
      </p:sp>
      <p:sp>
        <p:nvSpPr>
          <p:cNvPr id="8" name="TextBox 7"/>
          <p:cNvSpPr txBox="1"/>
          <p:nvPr/>
        </p:nvSpPr>
        <p:spPr>
          <a:xfrm>
            <a:off x="2483769" y="2204864"/>
            <a:ext cx="1728192" cy="646331"/>
          </a:xfrm>
          <a:prstGeom prst="rect">
            <a:avLst/>
          </a:prstGeom>
          <a:solidFill>
            <a:schemeClr val="bg1"/>
          </a:solidFill>
        </p:spPr>
        <p:txBody>
          <a:bodyPr wrap="square" rtlCol="0">
            <a:spAutoFit/>
          </a:bodyPr>
          <a:lstStyle/>
          <a:p>
            <a:pPr algn="ctr"/>
            <a:r>
              <a:rPr lang="en-NZ" dirty="0" smtClean="0"/>
              <a:t>The ODV boom 1994-2003</a:t>
            </a:r>
            <a:endParaRPr lang="en-NZ" dirty="0"/>
          </a:p>
        </p:txBody>
      </p:sp>
      <p:cxnSp>
        <p:nvCxnSpPr>
          <p:cNvPr id="10" name="Straight Arrow Connector 9"/>
          <p:cNvCxnSpPr>
            <a:stCxn id="8" idx="2"/>
          </p:cNvCxnSpPr>
          <p:nvPr/>
        </p:nvCxnSpPr>
        <p:spPr>
          <a:xfrm>
            <a:off x="3347865" y="2851195"/>
            <a:ext cx="360039" cy="122587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3374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48072"/>
          </a:xfrm>
        </p:spPr>
        <p:txBody>
          <a:bodyPr>
            <a:normAutofit/>
          </a:bodyPr>
          <a:lstStyle/>
          <a:p>
            <a:r>
              <a:rPr lang="en-NZ" sz="2400" dirty="0" smtClean="0"/>
              <a:t>Then the </a:t>
            </a:r>
            <a:r>
              <a:rPr lang="en-NZ" sz="2400" dirty="0" err="1" smtClean="0"/>
              <a:t>gentailers</a:t>
            </a:r>
            <a:r>
              <a:rPr lang="en-NZ" sz="2400" dirty="0" smtClean="0"/>
              <a:t> got into an orgy of “fair value” revaluation…</a:t>
            </a:r>
            <a:endParaRPr lang="en-NZ" sz="2400" dirty="0"/>
          </a:p>
        </p:txBody>
      </p:sp>
      <p:sp>
        <p:nvSpPr>
          <p:cNvPr id="3" name="Date Placeholder 2"/>
          <p:cNvSpPr>
            <a:spLocks noGrp="1"/>
          </p:cNvSpPr>
          <p:nvPr>
            <p:ph type="dt" sz="half" idx="10"/>
          </p:nvPr>
        </p:nvSpPr>
        <p:spPr/>
        <p:txBody>
          <a:bodyPr/>
          <a:lstStyle/>
          <a:p>
            <a:fld id="{017E2D38-8A2B-4B70-A7E9-013B1BCD51C9}" type="datetime1">
              <a:rPr lang="en-NZ" smtClean="0"/>
              <a:t>18/07/2012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12</a:t>
            </a:fld>
            <a:endParaRPr lang="en-NZ"/>
          </a:p>
        </p:txBody>
      </p:sp>
      <p:graphicFrame>
        <p:nvGraphicFramePr>
          <p:cNvPr id="6" name="Chart 5"/>
          <p:cNvGraphicFramePr>
            <a:graphicFrameLocks/>
          </p:cNvGraphicFramePr>
          <p:nvPr>
            <p:extLst>
              <p:ext uri="{D42A27DB-BD31-4B8C-83A1-F6EECF244321}">
                <p14:modId xmlns:p14="http://schemas.microsoft.com/office/powerpoint/2010/main" val="2507431504"/>
              </p:ext>
            </p:extLst>
          </p:nvPr>
        </p:nvGraphicFramePr>
        <p:xfrm>
          <a:off x="683569" y="764704"/>
          <a:ext cx="7531744" cy="519318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5436096" y="6065456"/>
            <a:ext cx="3614451" cy="276999"/>
          </a:xfrm>
          <a:prstGeom prst="rect">
            <a:avLst/>
          </a:prstGeom>
          <a:noFill/>
        </p:spPr>
        <p:txBody>
          <a:bodyPr wrap="none" rtlCol="0">
            <a:spAutoFit/>
          </a:bodyPr>
          <a:lstStyle/>
          <a:p>
            <a:r>
              <a:rPr lang="en-NZ" sz="1200" dirty="0" smtClean="0"/>
              <a:t>Source: company accounts and information disclosures</a:t>
            </a:r>
            <a:endParaRPr lang="en-NZ" sz="1200" dirty="0"/>
          </a:p>
        </p:txBody>
      </p:sp>
      <p:sp>
        <p:nvSpPr>
          <p:cNvPr id="7" name="TextBox 6"/>
          <p:cNvSpPr txBox="1"/>
          <p:nvPr/>
        </p:nvSpPr>
        <p:spPr>
          <a:xfrm>
            <a:off x="3275856" y="1844824"/>
            <a:ext cx="1438022" cy="936104"/>
          </a:xfrm>
          <a:prstGeom prst="rect">
            <a:avLst/>
          </a:prstGeom>
          <a:solidFill>
            <a:schemeClr val="bg1"/>
          </a:solidFill>
        </p:spPr>
        <p:txBody>
          <a:bodyPr wrap="square" rtlCol="0">
            <a:spAutoFit/>
          </a:bodyPr>
          <a:lstStyle/>
          <a:p>
            <a:pPr algn="ctr"/>
            <a:r>
              <a:rPr lang="en-NZ" dirty="0" smtClean="0"/>
              <a:t>“Fair value” revaluations 2001-</a:t>
            </a:r>
            <a:endParaRPr lang="en-NZ" dirty="0"/>
          </a:p>
        </p:txBody>
      </p:sp>
      <p:cxnSp>
        <p:nvCxnSpPr>
          <p:cNvPr id="9" name="Straight Arrow Connector 8"/>
          <p:cNvCxnSpPr/>
          <p:nvPr/>
        </p:nvCxnSpPr>
        <p:spPr>
          <a:xfrm>
            <a:off x="3994867" y="2780928"/>
            <a:ext cx="719011" cy="10081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7378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114575061"/>
              </p:ext>
            </p:extLst>
          </p:nvPr>
        </p:nvGraphicFramePr>
        <p:xfrm>
          <a:off x="0" y="188640"/>
          <a:ext cx="9143999" cy="66693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44735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692696"/>
          </a:xfrm>
        </p:spPr>
        <p:txBody>
          <a:bodyPr>
            <a:normAutofit/>
          </a:bodyPr>
          <a:lstStyle/>
          <a:p>
            <a:r>
              <a:rPr lang="en-NZ" sz="2800" dirty="0" smtClean="0"/>
              <a:t>US lesson: “fair value” is not historic cost and is not fair</a:t>
            </a:r>
            <a:endParaRPr lang="en-NZ" sz="2800" dirty="0"/>
          </a:p>
        </p:txBody>
      </p:sp>
      <p:sp>
        <p:nvSpPr>
          <p:cNvPr id="3" name="Content Placeholder 2"/>
          <p:cNvSpPr>
            <a:spLocks noGrp="1"/>
          </p:cNvSpPr>
          <p:nvPr>
            <p:ph idx="1"/>
          </p:nvPr>
        </p:nvSpPr>
        <p:spPr>
          <a:xfrm>
            <a:off x="251520" y="764704"/>
            <a:ext cx="8363272" cy="5832648"/>
          </a:xfrm>
        </p:spPr>
        <p:txBody>
          <a:bodyPr>
            <a:normAutofit fontScale="70000" lnSpcReduction="20000"/>
          </a:bodyPr>
          <a:lstStyle/>
          <a:p>
            <a:r>
              <a:rPr lang="en-NZ" dirty="0" smtClean="0"/>
              <a:t>New Zealand failed to learn from the USA’s experience.</a:t>
            </a:r>
          </a:p>
          <a:p>
            <a:r>
              <a:rPr lang="en-NZ" dirty="0" smtClean="0"/>
              <a:t>After the antitrust laws were passed in the USA around 1900 it took four decades to sort out the propensity of businesses and their accountants to puff up their asset values in order to justify inflated prices</a:t>
            </a:r>
          </a:p>
          <a:p>
            <a:r>
              <a:rPr lang="en-NZ" dirty="0" smtClean="0"/>
              <a:t>All the economists’ and accountants’ rhetoric seen here since 1987 was on show in the USA regulatory hearings of the 1920s and 1930s.</a:t>
            </a:r>
          </a:p>
          <a:p>
            <a:r>
              <a:rPr lang="en-NZ" dirty="0" smtClean="0"/>
              <a:t>In the “Hope” case 1944 the Supreme Court put a stop to that by decreeing that asset values must be based on historic cost with revaluations not allowed.  </a:t>
            </a:r>
            <a:endParaRPr lang="en-NZ" dirty="0"/>
          </a:p>
          <a:p>
            <a:r>
              <a:rPr lang="en-NZ" dirty="0" smtClean="0"/>
              <a:t>As actual costs rise, companies reflect these in their balance sheets by recording the value of new assets at cost</a:t>
            </a:r>
          </a:p>
          <a:p>
            <a:r>
              <a:rPr lang="en-NZ" dirty="0" smtClean="0"/>
              <a:t>But pre-existing assets stay at their historic actual cost</a:t>
            </a:r>
          </a:p>
          <a:p>
            <a:r>
              <a:rPr lang="en-NZ" dirty="0" smtClean="0"/>
              <a:t>This rule still holds in the USA</a:t>
            </a:r>
          </a:p>
          <a:p>
            <a:r>
              <a:rPr lang="en-NZ" dirty="0" smtClean="0"/>
              <a:t>New Zealand took no notice. Hence the current mess.</a:t>
            </a:r>
          </a:p>
          <a:p>
            <a:r>
              <a:rPr lang="en-NZ" dirty="0" smtClean="0"/>
              <a:t>Here, generator-retailers project high prices and profits, then write up asset values to reflect the present value of their dreams, then charge prices to recover a return on the inflated values, and so make their dreams come true.</a:t>
            </a:r>
            <a:endParaRPr lang="en-NZ" dirty="0"/>
          </a:p>
        </p:txBody>
      </p:sp>
    </p:spTree>
    <p:extLst>
      <p:ext uri="{BB962C8B-B14F-4D97-AF65-F5344CB8AC3E}">
        <p14:creationId xmlns:p14="http://schemas.microsoft.com/office/powerpoint/2010/main" val="40872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r>
              <a:rPr lang="en-NZ" dirty="0" smtClean="0"/>
              <a:t>The balance-sheet </a:t>
            </a:r>
            <a:r>
              <a:rPr lang="en-NZ" dirty="0"/>
              <a:t>revaluations that the SOEs (</a:t>
            </a:r>
            <a:r>
              <a:rPr lang="en-NZ" dirty="0" smtClean="0"/>
              <a:t>and Contact/</a:t>
            </a:r>
            <a:r>
              <a:rPr lang="en-NZ" dirty="0" err="1" smtClean="0"/>
              <a:t>Trustpower</a:t>
            </a:r>
            <a:r>
              <a:rPr lang="en-NZ" dirty="0"/>
              <a:t>) have been banking on are only "fair value" exercises, which means fiction </a:t>
            </a:r>
            <a:r>
              <a:rPr lang="en-NZ" dirty="0" smtClean="0"/>
              <a:t>– CEO profit and bonus dreams </a:t>
            </a:r>
            <a:r>
              <a:rPr lang="en-NZ" dirty="0"/>
              <a:t>translated into price gouging of residential consumers.  </a:t>
            </a:r>
            <a:endParaRPr lang="en-NZ" dirty="0" smtClean="0"/>
          </a:p>
          <a:p>
            <a:endParaRPr lang="en-NZ" dirty="0" smtClean="0"/>
          </a:p>
          <a:p>
            <a:r>
              <a:rPr lang="en-NZ" dirty="0" smtClean="0"/>
              <a:t>They </a:t>
            </a:r>
            <a:r>
              <a:rPr lang="en-NZ" dirty="0"/>
              <a:t>do not reflect any genuine costs actually incurred by the companies and hence lack any defensible moral basis whatever outside the theology of Wall Street.  </a:t>
            </a:r>
            <a:endParaRPr lang="en-NZ" dirty="0" smtClean="0"/>
          </a:p>
          <a:p>
            <a:endParaRPr lang="en-NZ" dirty="0" smtClean="0"/>
          </a:p>
          <a:p>
            <a:r>
              <a:rPr lang="en-NZ" dirty="0" smtClean="0"/>
              <a:t>Bear </a:t>
            </a:r>
            <a:r>
              <a:rPr lang="en-NZ" dirty="0"/>
              <a:t>in mind the contrast with the ODV/replacement-cost valuations that have been given </a:t>
            </a:r>
            <a:r>
              <a:rPr lang="en-NZ" dirty="0" smtClean="0"/>
              <a:t>regulatory </a:t>
            </a:r>
            <a:r>
              <a:rPr lang="en-NZ" dirty="0"/>
              <a:t>approval for lines companies and gas transmission (over my strong principled objections, since these are not reflecting genuine costs actually incurred either - but the theology is different).  </a:t>
            </a:r>
            <a:endParaRPr lang="en-NZ" dirty="0" smtClean="0"/>
          </a:p>
          <a:p>
            <a:endParaRPr lang="en-NZ" dirty="0" smtClean="0"/>
          </a:p>
          <a:p>
            <a:r>
              <a:rPr lang="en-NZ" dirty="0" smtClean="0"/>
              <a:t>The </a:t>
            </a:r>
            <a:r>
              <a:rPr lang="en-NZ" dirty="0"/>
              <a:t>central point about "fair value" is that it rests on nothing more substantial than "expectations" - i.e. hot </a:t>
            </a:r>
            <a:r>
              <a:rPr lang="en-NZ" dirty="0" smtClean="0"/>
              <a:t>air, accompanied by government inaction. </a:t>
            </a:r>
          </a:p>
          <a:p>
            <a:endParaRPr lang="en-NZ" dirty="0" smtClean="0"/>
          </a:p>
          <a:p>
            <a:r>
              <a:rPr lang="en-NZ" dirty="0" smtClean="0"/>
              <a:t>That </a:t>
            </a:r>
            <a:r>
              <a:rPr lang="en-NZ" dirty="0"/>
              <a:t>means that over half the book value of the SOEs is at risk from a deflation of expectations.  Even a hint of </a:t>
            </a:r>
            <a:r>
              <a:rPr lang="en-NZ" dirty="0" smtClean="0"/>
              <a:t>willingness </a:t>
            </a:r>
            <a:r>
              <a:rPr lang="en-NZ" dirty="0"/>
              <a:t>to regulate prices and/or profits would cause jitters.  </a:t>
            </a:r>
            <a:r>
              <a:rPr lang="en-NZ" dirty="0" smtClean="0"/>
              <a:t>This is potentially a </a:t>
            </a:r>
            <a:r>
              <a:rPr lang="en-NZ" dirty="0"/>
              <a:t>house of cards..... </a:t>
            </a:r>
          </a:p>
        </p:txBody>
      </p:sp>
    </p:spTree>
    <p:extLst>
      <p:ext uri="{BB962C8B-B14F-4D97-AF65-F5344CB8AC3E}">
        <p14:creationId xmlns:p14="http://schemas.microsoft.com/office/powerpoint/2010/main" val="2611081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65EEBF6-2A4D-4A01-A374-BA4BB17687F6}" type="datetime1">
              <a:rPr lang="en-NZ" smtClean="0"/>
              <a:t>18/07/2012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16</a:t>
            </a:fld>
            <a:endParaRPr lang="en-NZ"/>
          </a:p>
        </p:txBody>
      </p:sp>
      <p:sp>
        <p:nvSpPr>
          <p:cNvPr id="8" name="TextBox 7"/>
          <p:cNvSpPr txBox="1"/>
          <p:nvPr/>
        </p:nvSpPr>
        <p:spPr>
          <a:xfrm>
            <a:off x="3148064" y="6037204"/>
            <a:ext cx="5617435" cy="307777"/>
          </a:xfrm>
          <a:prstGeom prst="rect">
            <a:avLst/>
          </a:prstGeom>
          <a:noFill/>
        </p:spPr>
        <p:txBody>
          <a:bodyPr wrap="none" rtlCol="0">
            <a:spAutoFit/>
          </a:bodyPr>
          <a:lstStyle/>
          <a:p>
            <a:r>
              <a:rPr lang="en-NZ" sz="1400" dirty="0" smtClean="0"/>
              <a:t>Compiled from company annual reports.  This  table updated 15 June 2012</a:t>
            </a:r>
            <a:endParaRPr lang="en-NZ" sz="1400" dirty="0"/>
          </a:p>
        </p:txBody>
      </p:sp>
      <p:graphicFrame>
        <p:nvGraphicFramePr>
          <p:cNvPr id="2" name="Table 1"/>
          <p:cNvGraphicFramePr>
            <a:graphicFrameLocks noGrp="1"/>
          </p:cNvGraphicFramePr>
          <p:nvPr>
            <p:extLst>
              <p:ext uri="{D42A27DB-BD31-4B8C-83A1-F6EECF244321}">
                <p14:modId xmlns:p14="http://schemas.microsoft.com/office/powerpoint/2010/main" val="4039592286"/>
              </p:ext>
            </p:extLst>
          </p:nvPr>
        </p:nvGraphicFramePr>
        <p:xfrm>
          <a:off x="251520" y="188634"/>
          <a:ext cx="8424938" cy="5833318"/>
        </p:xfrm>
        <a:graphic>
          <a:graphicData uri="http://schemas.openxmlformats.org/drawingml/2006/table">
            <a:tbl>
              <a:tblPr firstRow="1" firstCol="1" bandRow="1">
                <a:tableStyleId>{5C22544A-7EE6-4342-B048-85BDC9FD1C3A}</a:tableStyleId>
              </a:tblPr>
              <a:tblGrid>
                <a:gridCol w="267013"/>
                <a:gridCol w="3049561"/>
                <a:gridCol w="832656"/>
                <a:gridCol w="832656"/>
                <a:gridCol w="674557"/>
                <a:gridCol w="674557"/>
                <a:gridCol w="674557"/>
                <a:gridCol w="744824"/>
                <a:gridCol w="674557"/>
              </a:tblGrid>
              <a:tr h="358858">
                <a:tc>
                  <a:txBody>
                    <a:bodyPr/>
                    <a:lstStyle/>
                    <a:p>
                      <a:pPr algn="l" fontAlgn="b"/>
                      <a:r>
                        <a:rPr lang="en-NZ" sz="1600" u="none" strike="noStrike" dirty="0">
                          <a:effectLst/>
                        </a:rPr>
                        <a:t> </a:t>
                      </a:r>
                      <a:endParaRPr lang="en-NZ" sz="1600" b="0" i="0" u="none" strike="noStrike" dirty="0">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r" rtl="0" fontAlgn="ctr"/>
                      <a:r>
                        <a:rPr lang="en-NZ" sz="1600" u="none" strike="noStrike" dirty="0">
                          <a:effectLst/>
                        </a:rPr>
                        <a:t>2005</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2006</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2007</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2008</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2009</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2010</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2011</a:t>
                      </a:r>
                      <a:endParaRPr lang="en-NZ" sz="1600" b="1" i="0" u="none" strike="noStrike" dirty="0">
                        <a:solidFill>
                          <a:srgbClr val="FFFFFF"/>
                        </a:solidFill>
                        <a:effectLst/>
                        <a:latin typeface="Calibri"/>
                      </a:endParaRPr>
                    </a:p>
                  </a:txBody>
                  <a:tcPr marL="0" marR="0" marT="0" marB="0" anchor="ctr"/>
                </a:tc>
              </a:tr>
              <a:tr h="358858">
                <a:tc gridSpan="6">
                  <a:txBody>
                    <a:bodyPr/>
                    <a:lstStyle/>
                    <a:p>
                      <a:pPr algn="l" rtl="0" fontAlgn="ctr"/>
                      <a:r>
                        <a:rPr lang="en-NZ" sz="1600" u="none" strike="noStrike" dirty="0">
                          <a:effectLst/>
                        </a:rPr>
                        <a:t>Book value at which generation fixed assets are carried</a:t>
                      </a:r>
                      <a:endParaRPr lang="en-NZ" sz="1600" b="1" i="0" u="none" strike="noStrike" dirty="0">
                        <a:solidFill>
                          <a:srgbClr val="FFFFFF"/>
                        </a:solidFill>
                        <a:effectLst/>
                        <a:latin typeface="Calibri"/>
                      </a:endParaRPr>
                    </a:p>
                  </a:txBody>
                  <a:tcPr marL="0" marR="0" marT="0" marB="0" anchor="ct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dirty="0">
                          <a:effectLst/>
                        </a:rPr>
                        <a:t> </a:t>
                      </a:r>
                      <a:endParaRPr lang="en-NZ" sz="1600" b="0" i="0" u="none" strike="noStrike" dirty="0">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Contact</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dirty="0">
                          <a:effectLst/>
                        </a:rPr>
                        <a:t>3.66</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dirty="0">
                          <a:effectLst/>
                        </a:rPr>
                        <a:t>3.65</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4.03</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4.05</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4.07</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3.70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4.14</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Genesis</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1.02</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1.02</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1.51</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1.46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1.48</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1.42</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2.54</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Meridian</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3.44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4.61</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dirty="0">
                          <a:effectLst/>
                        </a:rPr>
                        <a:t>6.12</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6.01</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5.90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7.75</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7.28</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Mighty River</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2.29</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2.26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2.09</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2.98</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3.48</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4.06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4.42</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err="1">
                          <a:effectLst/>
                        </a:rPr>
                        <a:t>Trustpower</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1.22</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1.22</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1.85</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2.01</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2.31</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2.30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2.37</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Total</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11.63</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12.76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15.60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b="1" u="none" strike="noStrike" dirty="0">
                          <a:solidFill>
                            <a:srgbClr val="FF0000"/>
                          </a:solidFill>
                          <a:effectLst/>
                        </a:rPr>
                        <a:t>16.51</a:t>
                      </a:r>
                      <a:endParaRPr lang="en-NZ" sz="1600" b="1" i="0" u="none" strike="noStrike" dirty="0">
                        <a:solidFill>
                          <a:srgbClr val="FF0000"/>
                        </a:solidFill>
                        <a:effectLst/>
                        <a:latin typeface="Calibri"/>
                      </a:endParaRPr>
                    </a:p>
                  </a:txBody>
                  <a:tcPr marL="0" marR="0" marT="0" marB="0" anchor="ctr"/>
                </a:tc>
                <a:tc>
                  <a:txBody>
                    <a:bodyPr/>
                    <a:lstStyle/>
                    <a:p>
                      <a:pPr algn="r" rtl="0" fontAlgn="ctr"/>
                      <a:r>
                        <a:rPr lang="en-NZ" sz="1600" b="1" u="none" strike="noStrike" dirty="0">
                          <a:solidFill>
                            <a:srgbClr val="FF0000"/>
                          </a:solidFill>
                          <a:effectLst/>
                        </a:rPr>
                        <a:t>17.24</a:t>
                      </a:r>
                      <a:endParaRPr lang="en-NZ" sz="1600" b="1" i="0" u="none" strike="noStrike" dirty="0">
                        <a:solidFill>
                          <a:srgbClr val="FF0000"/>
                        </a:solidFill>
                        <a:effectLst/>
                        <a:latin typeface="Calibri"/>
                      </a:endParaRPr>
                    </a:p>
                  </a:txBody>
                  <a:tcPr marL="0" marR="0" marT="0" marB="0" anchor="ctr"/>
                </a:tc>
                <a:tc>
                  <a:txBody>
                    <a:bodyPr/>
                    <a:lstStyle/>
                    <a:p>
                      <a:pPr algn="r" rtl="0" fontAlgn="ctr"/>
                      <a:r>
                        <a:rPr lang="en-NZ" sz="1600" u="none" strike="noStrike">
                          <a:effectLst/>
                        </a:rPr>
                        <a:t>19.24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20.75</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400" u="none" strike="noStrike" dirty="0">
                          <a:effectLst/>
                        </a:rPr>
                        <a:t>Total excluding Contact</a:t>
                      </a:r>
                      <a:endParaRPr lang="en-NZ" sz="1400" b="0" i="0" u="none" strike="noStrike" dirty="0">
                        <a:solidFill>
                          <a:srgbClr val="000000"/>
                        </a:solidFill>
                        <a:effectLst/>
                        <a:latin typeface="Calibri"/>
                      </a:endParaRPr>
                    </a:p>
                  </a:txBody>
                  <a:tcPr marL="0" marR="0" marT="0" marB="0" anchor="b"/>
                </a:tc>
                <a:tc>
                  <a:txBody>
                    <a:bodyPr/>
                    <a:lstStyle/>
                    <a:p>
                      <a:pPr algn="r" fontAlgn="b"/>
                      <a:r>
                        <a:rPr lang="en-NZ" sz="1600" u="none" strike="noStrike">
                          <a:effectLst/>
                        </a:rPr>
                        <a:t>7.97</a:t>
                      </a:r>
                      <a:endParaRPr lang="en-NZ" sz="1600" b="0" i="0" u="none" strike="noStrike">
                        <a:solidFill>
                          <a:srgbClr val="000000"/>
                        </a:solidFill>
                        <a:effectLst/>
                        <a:latin typeface="Calibri"/>
                      </a:endParaRPr>
                    </a:p>
                  </a:txBody>
                  <a:tcPr marL="0" marR="0" marT="0" marB="0" anchor="b"/>
                </a:tc>
                <a:tc>
                  <a:txBody>
                    <a:bodyPr/>
                    <a:lstStyle/>
                    <a:p>
                      <a:pPr algn="r" fontAlgn="b"/>
                      <a:r>
                        <a:rPr lang="en-NZ" sz="1600" u="none" strike="noStrike">
                          <a:effectLst/>
                        </a:rPr>
                        <a:t>9.11</a:t>
                      </a:r>
                      <a:endParaRPr lang="en-NZ" sz="1600" b="0" i="0" u="none" strike="noStrike">
                        <a:solidFill>
                          <a:srgbClr val="000000"/>
                        </a:solidFill>
                        <a:effectLst/>
                        <a:latin typeface="Calibri"/>
                      </a:endParaRPr>
                    </a:p>
                  </a:txBody>
                  <a:tcPr marL="0" marR="0" marT="0" marB="0" anchor="b"/>
                </a:tc>
                <a:tc>
                  <a:txBody>
                    <a:bodyPr/>
                    <a:lstStyle/>
                    <a:p>
                      <a:pPr algn="r" fontAlgn="b"/>
                      <a:r>
                        <a:rPr lang="en-NZ" sz="1600" u="none" strike="noStrike">
                          <a:effectLst/>
                        </a:rPr>
                        <a:t>11.57</a:t>
                      </a:r>
                      <a:endParaRPr lang="en-NZ" sz="1600" b="0" i="0" u="none" strike="noStrike">
                        <a:solidFill>
                          <a:srgbClr val="00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12.46</a:t>
                      </a:r>
                      <a:endParaRPr lang="en-NZ" sz="1600" b="1" i="0" u="none" strike="noStrike" dirty="0">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13.17</a:t>
                      </a:r>
                      <a:endParaRPr lang="en-NZ" sz="1600" b="1" i="0" u="none" strike="noStrike" dirty="0">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15.53</a:t>
                      </a:r>
                      <a:endParaRPr lang="en-NZ" sz="1600" b="1" i="0" u="none" strike="noStrike" dirty="0">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16.61</a:t>
                      </a:r>
                      <a:endParaRPr lang="en-NZ" sz="1600" b="1" i="0" u="none" strike="noStrike" dirty="0">
                        <a:solidFill>
                          <a:srgbClr val="FF0000"/>
                        </a:solidFill>
                        <a:effectLst/>
                        <a:latin typeface="Calibri"/>
                      </a:endParaRPr>
                    </a:p>
                  </a:txBody>
                  <a:tcPr marL="0" marR="0" marT="0" marB="0" anchor="b"/>
                </a:tc>
              </a:tr>
              <a:tr h="347983">
                <a:tc gridSpan="3">
                  <a:txBody>
                    <a:bodyPr/>
                    <a:lstStyle/>
                    <a:p>
                      <a:pPr algn="l" rtl="0" fontAlgn="ctr"/>
                      <a:r>
                        <a:rPr lang="en-NZ" sz="1600" u="none" strike="noStrike">
                          <a:effectLst/>
                        </a:rPr>
                        <a:t>Value if a cost basis were used</a:t>
                      </a:r>
                      <a:endParaRPr lang="en-NZ" sz="1600" b="1" i="0" u="none" strike="noStrike">
                        <a:solidFill>
                          <a:srgbClr val="FFFFFF"/>
                        </a:solidFill>
                        <a:effectLst/>
                        <a:latin typeface="Calibri"/>
                      </a:endParaRPr>
                    </a:p>
                  </a:txBody>
                  <a:tcPr marL="0" marR="0" marT="0" marB="0" anchor="ctr"/>
                </a:tc>
                <a:tc hMerge="1">
                  <a:txBody>
                    <a:bodyPr/>
                    <a:lstStyle/>
                    <a:p>
                      <a:endParaRPr lang="en-NZ"/>
                    </a:p>
                  </a:txBody>
                  <a:tcPr/>
                </a:tc>
                <a:tc hMerge="1">
                  <a:txBody>
                    <a:bodyPr/>
                    <a:lstStyle/>
                    <a:p>
                      <a:endParaRPr lang="en-NZ"/>
                    </a:p>
                  </a:txBody>
                  <a:tcP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dirty="0">
                          <a:effectLst/>
                        </a:rPr>
                        <a:t> </a:t>
                      </a:r>
                      <a:endParaRPr lang="en-NZ" sz="1600" b="0" i="0" u="none" strike="noStrike" dirty="0">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Contact</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1.70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1.71</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1.86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1.56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1.61</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Genesis</a:t>
                      </a:r>
                      <a:endParaRPr lang="en-NZ" sz="1400" b="0" i="0" u="none" strike="noStrike" dirty="0">
                        <a:solidFill>
                          <a:srgbClr val="000000"/>
                        </a:solidFill>
                        <a:effectLst/>
                        <a:latin typeface="Calibri"/>
                      </a:endParaRPr>
                    </a:p>
                  </a:txBody>
                  <a:tcPr marL="0" marR="0" marT="0" marB="0" anchor="ct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r" rtl="0" fontAlgn="ctr"/>
                      <a:r>
                        <a:rPr lang="en-NZ" sz="1600" u="none" strike="noStrike">
                          <a:effectLst/>
                        </a:rPr>
                        <a:t>1.17</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1.19</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0.92</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1.65</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Meridian</a:t>
                      </a:r>
                      <a:endParaRPr lang="en-NZ" sz="1400" b="0" i="0" u="none" strike="noStrike" dirty="0">
                        <a:solidFill>
                          <a:srgbClr val="000000"/>
                        </a:solidFill>
                        <a:effectLst/>
                        <a:latin typeface="Calibri"/>
                      </a:endParaRPr>
                    </a:p>
                  </a:txBody>
                  <a:tcPr marL="0" marR="0" marT="0" marB="0" anchor="ct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r" rtl="0" fontAlgn="ctr"/>
                      <a:r>
                        <a:rPr lang="en-NZ" sz="1600" u="none" strike="noStrike">
                          <a:effectLst/>
                        </a:rPr>
                        <a:t>2.34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2.28</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2.23</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2.90</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2.90</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Mighty River</a:t>
                      </a:r>
                      <a:endParaRPr lang="en-NZ" sz="1400" b="0" i="0" u="none" strike="noStrike" dirty="0">
                        <a:solidFill>
                          <a:srgbClr val="000000"/>
                        </a:solidFill>
                        <a:effectLst/>
                        <a:latin typeface="Calibri"/>
                      </a:endParaRPr>
                    </a:p>
                  </a:txBody>
                  <a:tcPr marL="0" marR="0" marT="0" marB="0" anchor="ct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r" rtl="0" fontAlgn="ctr"/>
                      <a:r>
                        <a:rPr lang="en-NZ" sz="1600" u="none" strike="noStrike">
                          <a:effectLst/>
                        </a:rPr>
                        <a:t>1.24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1.24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1.46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1.71</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dirty="0">
                          <a:effectLst/>
                        </a:rPr>
                        <a:t>1.72</a:t>
                      </a:r>
                      <a:endParaRPr lang="en-NZ" sz="1600" b="0" i="0" u="none" strike="noStrike" dirty="0">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err="1">
                          <a:effectLst/>
                        </a:rPr>
                        <a:t>Trustpower</a:t>
                      </a:r>
                      <a:endParaRPr lang="en-NZ" sz="1400" b="0" i="0" u="none" strike="noStrike" dirty="0">
                        <a:solidFill>
                          <a:srgbClr val="000000"/>
                        </a:solidFill>
                        <a:effectLst/>
                        <a:latin typeface="Calibri"/>
                      </a:endParaRPr>
                    </a:p>
                  </a:txBody>
                  <a:tcPr marL="0" marR="0" marT="0" marB="0" anchor="ct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r" rtl="0" fontAlgn="ctr"/>
                      <a:r>
                        <a:rPr lang="en-NZ" sz="1600" u="none" strike="noStrike">
                          <a:effectLst/>
                        </a:rPr>
                        <a:t>1.00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1.14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1.18</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1.17</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1.23</a:t>
                      </a:r>
                      <a:endParaRPr lang="en-NZ" sz="1600" b="0" i="0" u="none" strike="noStrike" dirty="0">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gridSpan="4">
                  <a:txBody>
                    <a:bodyPr/>
                    <a:lstStyle/>
                    <a:p>
                      <a:pPr algn="l" rtl="0" fontAlgn="ctr"/>
                      <a:r>
                        <a:rPr lang="en-NZ" sz="1600" u="none" strike="noStrike" dirty="0">
                          <a:effectLst/>
                        </a:rPr>
                        <a:t>Total where available</a:t>
                      </a:r>
                      <a:endParaRPr lang="en-NZ" sz="1600" b="0" i="0" u="none" strike="noStrike" dirty="0">
                        <a:solidFill>
                          <a:srgbClr val="000000"/>
                        </a:solidFill>
                        <a:effectLst/>
                        <a:latin typeface="Calibri"/>
                      </a:endParaRPr>
                    </a:p>
                  </a:txBody>
                  <a:tcPr marL="0" marR="0" marT="0" marB="0" anchor="ctr"/>
                </a:tc>
                <a:tc hMerge="1">
                  <a:txBody>
                    <a:bodyPr/>
                    <a:lstStyle/>
                    <a:p>
                      <a:endParaRPr lang="en-NZ"/>
                    </a:p>
                  </a:txBody>
                  <a:tcPr/>
                </a:tc>
                <a:tc hMerge="1">
                  <a:txBody>
                    <a:bodyPr/>
                    <a:lstStyle/>
                    <a:p>
                      <a:endParaRPr lang="en-NZ"/>
                    </a:p>
                  </a:txBody>
                  <a:tcPr/>
                </a:tc>
                <a:tc hMerge="1">
                  <a:txBody>
                    <a:bodyPr/>
                    <a:lstStyle/>
                    <a:p>
                      <a:endParaRPr lang="en-NZ"/>
                    </a:p>
                  </a:txBody>
                  <a:tcPr/>
                </a:tc>
                <a:tc>
                  <a:txBody>
                    <a:bodyPr/>
                    <a:lstStyle/>
                    <a:p>
                      <a:pPr algn="r" rtl="0" fontAlgn="ctr"/>
                      <a:r>
                        <a:rPr lang="en-NZ" sz="1600" b="1" u="none" strike="noStrike" dirty="0">
                          <a:solidFill>
                            <a:srgbClr val="FF0000"/>
                          </a:solidFill>
                          <a:effectLst/>
                        </a:rPr>
                        <a:t>7.38</a:t>
                      </a:r>
                      <a:endParaRPr lang="en-NZ" sz="1600" b="1" i="0" u="none" strike="noStrike" dirty="0">
                        <a:solidFill>
                          <a:srgbClr val="FF0000"/>
                        </a:solidFill>
                        <a:effectLst/>
                        <a:latin typeface="Calibri"/>
                      </a:endParaRPr>
                    </a:p>
                  </a:txBody>
                  <a:tcPr marL="0" marR="0" marT="0" marB="0" anchor="ctr"/>
                </a:tc>
                <a:tc>
                  <a:txBody>
                    <a:bodyPr/>
                    <a:lstStyle/>
                    <a:p>
                      <a:pPr algn="r" rtl="0" fontAlgn="ctr"/>
                      <a:r>
                        <a:rPr lang="en-NZ" sz="1600" b="1" u="none" strike="noStrike" dirty="0">
                          <a:solidFill>
                            <a:srgbClr val="FF0000"/>
                          </a:solidFill>
                          <a:effectLst/>
                        </a:rPr>
                        <a:t>7.67</a:t>
                      </a:r>
                      <a:endParaRPr lang="en-NZ" sz="1600" b="1" i="0" u="none" strike="noStrike" dirty="0">
                        <a:solidFill>
                          <a:srgbClr val="FF0000"/>
                        </a:solidFill>
                        <a:effectLst/>
                        <a:latin typeface="Calibri"/>
                      </a:endParaRPr>
                    </a:p>
                  </a:txBody>
                  <a:tcPr marL="0" marR="0" marT="0" marB="0" anchor="ct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dirty="0">
                          <a:effectLst/>
                        </a:rPr>
                        <a:t> </a:t>
                      </a:r>
                      <a:endParaRPr lang="en-NZ" sz="1600" b="0" i="0" u="none" strike="noStrike" dirty="0">
                        <a:solidFill>
                          <a:srgbClr val="000000"/>
                        </a:solidFill>
                        <a:effectLst/>
                        <a:latin typeface="Arial"/>
                      </a:endParaRPr>
                    </a:p>
                  </a:txBody>
                  <a:tcPr marL="0" marR="0" marT="0" marB="0" anchor="b"/>
                </a:tc>
              </a:tr>
              <a:tr h="228364">
                <a:tc>
                  <a:txBody>
                    <a:bodyPr/>
                    <a:lstStyle/>
                    <a:p>
                      <a:pPr algn="l" fontAlgn="b"/>
                      <a:endParaRPr lang="en-NZ" sz="1600" b="0" i="0" u="none" strike="noStrike">
                        <a:solidFill>
                          <a:srgbClr val="000000"/>
                        </a:solidFill>
                        <a:effectLst/>
                        <a:latin typeface="Calibri"/>
                      </a:endParaRPr>
                    </a:p>
                  </a:txBody>
                  <a:tcPr marL="0" marR="0" marT="0" marB="0" anchor="b"/>
                </a:tc>
                <a:tc>
                  <a:txBody>
                    <a:bodyPr/>
                    <a:lstStyle/>
                    <a:p>
                      <a:pPr algn="l" fontAlgn="b"/>
                      <a:r>
                        <a:rPr lang="en-NZ" sz="1600" u="none" strike="noStrike" dirty="0">
                          <a:effectLst/>
                        </a:rPr>
                        <a:t>Total excluding Contact</a:t>
                      </a:r>
                      <a:endParaRPr lang="en-NZ" sz="1600" b="0" i="0" u="none" strike="noStrike" dirty="0">
                        <a:solidFill>
                          <a:srgbClr val="000000"/>
                        </a:solidFill>
                        <a:effectLst/>
                        <a:latin typeface="Calibri"/>
                      </a:endParaRPr>
                    </a:p>
                  </a:txBody>
                  <a:tcPr marL="0" marR="0" marT="0" marB="0" anchor="b"/>
                </a:tc>
                <a:tc>
                  <a:txBody>
                    <a:bodyPr/>
                    <a:lstStyle/>
                    <a:p>
                      <a:pPr algn="l" fontAlgn="b"/>
                      <a:endParaRPr lang="en-NZ" sz="1600" b="0" i="0" u="none" strike="noStrike">
                        <a:solidFill>
                          <a:srgbClr val="000000"/>
                        </a:solidFill>
                        <a:effectLst/>
                        <a:latin typeface="Calibri"/>
                      </a:endParaRPr>
                    </a:p>
                  </a:txBody>
                  <a:tcPr marL="0" marR="0" marT="0" marB="0" anchor="b"/>
                </a:tc>
                <a:tc>
                  <a:txBody>
                    <a:bodyPr/>
                    <a:lstStyle/>
                    <a:p>
                      <a:pPr algn="l" fontAlgn="b"/>
                      <a:endParaRPr lang="en-NZ" sz="1600" b="0" i="0" u="none" strike="noStrike">
                        <a:solidFill>
                          <a:srgbClr val="000000"/>
                        </a:solidFill>
                        <a:effectLst/>
                        <a:latin typeface="Calibri"/>
                      </a:endParaRPr>
                    </a:p>
                  </a:txBody>
                  <a:tcPr marL="0" marR="0" marT="0" marB="0" anchor="b"/>
                </a:tc>
                <a:tc>
                  <a:txBody>
                    <a:bodyPr/>
                    <a:lstStyle/>
                    <a:p>
                      <a:pPr algn="l" fontAlgn="b"/>
                      <a:endParaRPr lang="en-NZ" sz="1600" b="0" i="0" u="none" strike="noStrike">
                        <a:solidFill>
                          <a:srgbClr val="000000"/>
                        </a:solidFill>
                        <a:effectLst/>
                        <a:latin typeface="Calibri"/>
                      </a:endParaRPr>
                    </a:p>
                  </a:txBody>
                  <a:tcPr marL="0" marR="0" marT="0" marB="0" anchor="b"/>
                </a:tc>
                <a:tc>
                  <a:txBody>
                    <a:bodyPr/>
                    <a:lstStyle/>
                    <a:p>
                      <a:pPr algn="r" fontAlgn="b"/>
                      <a:r>
                        <a:rPr lang="en-NZ" sz="1600" b="1" u="none" strike="noStrike">
                          <a:solidFill>
                            <a:srgbClr val="FF0000"/>
                          </a:solidFill>
                          <a:effectLst/>
                        </a:rPr>
                        <a:t>5.82</a:t>
                      </a:r>
                      <a:endParaRPr lang="en-NZ" sz="1600" b="1" i="0" u="none" strike="noStrike">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6.06</a:t>
                      </a:r>
                      <a:endParaRPr lang="en-NZ" sz="1600" b="1" i="0" u="none" strike="noStrike" dirty="0">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6.70</a:t>
                      </a:r>
                      <a:endParaRPr lang="en-NZ" sz="1600" b="1" i="0" u="none" strike="noStrike" dirty="0">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7.50</a:t>
                      </a:r>
                      <a:endParaRPr lang="en-NZ" sz="1600" b="1" i="0" u="none" strike="noStrike" dirty="0">
                        <a:solidFill>
                          <a:srgbClr val="FF0000"/>
                        </a:solidFill>
                        <a:effectLst/>
                        <a:latin typeface="Calibri"/>
                      </a:endParaRPr>
                    </a:p>
                  </a:txBody>
                  <a:tcPr marL="0" marR="0" marT="0" marB="0" anchor="b"/>
                </a:tc>
              </a:tr>
            </a:tbl>
          </a:graphicData>
        </a:graphic>
      </p:graphicFrame>
      <p:sp>
        <p:nvSpPr>
          <p:cNvPr id="3" name="Oval 2"/>
          <p:cNvSpPr/>
          <p:nvPr/>
        </p:nvSpPr>
        <p:spPr>
          <a:xfrm>
            <a:off x="5916626" y="2568155"/>
            <a:ext cx="1440160" cy="57606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Oval 8"/>
          <p:cNvSpPr/>
          <p:nvPr/>
        </p:nvSpPr>
        <p:spPr>
          <a:xfrm>
            <a:off x="5956782" y="5290812"/>
            <a:ext cx="1440160" cy="57606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8457192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65EEBF6-2A4D-4A01-A374-BA4BB17687F6}" type="datetime1">
              <a:rPr lang="en-NZ" smtClean="0"/>
              <a:t>18/07/2012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17</a:t>
            </a:fld>
            <a:endParaRPr lang="en-NZ"/>
          </a:p>
        </p:txBody>
      </p:sp>
      <p:sp>
        <p:nvSpPr>
          <p:cNvPr id="8" name="TextBox 7"/>
          <p:cNvSpPr txBox="1"/>
          <p:nvPr/>
        </p:nvSpPr>
        <p:spPr>
          <a:xfrm>
            <a:off x="3923928" y="6166293"/>
            <a:ext cx="4835747" cy="276999"/>
          </a:xfrm>
          <a:prstGeom prst="rect">
            <a:avLst/>
          </a:prstGeom>
          <a:noFill/>
        </p:spPr>
        <p:txBody>
          <a:bodyPr wrap="none" rtlCol="0">
            <a:spAutoFit/>
          </a:bodyPr>
          <a:lstStyle/>
          <a:p>
            <a:r>
              <a:rPr lang="en-NZ" sz="1200" dirty="0" smtClean="0"/>
              <a:t>Compiled from company annual reports.  This  table updated 15 June 2012</a:t>
            </a:r>
            <a:endParaRPr lang="en-NZ" sz="1200" dirty="0"/>
          </a:p>
        </p:txBody>
      </p:sp>
      <p:graphicFrame>
        <p:nvGraphicFramePr>
          <p:cNvPr id="2" name="Table 1"/>
          <p:cNvGraphicFramePr>
            <a:graphicFrameLocks noGrp="1"/>
          </p:cNvGraphicFramePr>
          <p:nvPr>
            <p:extLst>
              <p:ext uri="{D42A27DB-BD31-4B8C-83A1-F6EECF244321}">
                <p14:modId xmlns:p14="http://schemas.microsoft.com/office/powerpoint/2010/main" val="3306889321"/>
              </p:ext>
            </p:extLst>
          </p:nvPr>
        </p:nvGraphicFramePr>
        <p:xfrm>
          <a:off x="251520" y="188634"/>
          <a:ext cx="8424938" cy="5833318"/>
        </p:xfrm>
        <a:graphic>
          <a:graphicData uri="http://schemas.openxmlformats.org/drawingml/2006/table">
            <a:tbl>
              <a:tblPr firstRow="1" firstCol="1" bandRow="1">
                <a:tableStyleId>{5C22544A-7EE6-4342-B048-85BDC9FD1C3A}</a:tableStyleId>
              </a:tblPr>
              <a:tblGrid>
                <a:gridCol w="267013"/>
                <a:gridCol w="3049561"/>
                <a:gridCol w="832656"/>
                <a:gridCol w="832656"/>
                <a:gridCol w="674557"/>
                <a:gridCol w="674557"/>
                <a:gridCol w="674557"/>
                <a:gridCol w="744824"/>
                <a:gridCol w="674557"/>
              </a:tblGrid>
              <a:tr h="358858">
                <a:tc>
                  <a:txBody>
                    <a:bodyPr/>
                    <a:lstStyle/>
                    <a:p>
                      <a:pPr algn="l" fontAlgn="b"/>
                      <a:r>
                        <a:rPr lang="en-NZ" sz="1600" u="none" strike="noStrike" dirty="0">
                          <a:effectLst/>
                        </a:rPr>
                        <a:t> </a:t>
                      </a:r>
                      <a:endParaRPr lang="en-NZ" sz="1600" b="0" i="0" u="none" strike="noStrike" dirty="0">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r" rtl="0" fontAlgn="ctr"/>
                      <a:r>
                        <a:rPr lang="en-NZ" sz="1600" u="none" strike="noStrike" dirty="0">
                          <a:effectLst/>
                        </a:rPr>
                        <a:t>2005</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2006</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2007</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2008</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2009</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2010</a:t>
                      </a:r>
                      <a:endParaRPr lang="en-NZ" sz="1600" b="1" i="0" u="none" strike="noStrike" dirty="0">
                        <a:solidFill>
                          <a:srgbClr val="FFFFFF"/>
                        </a:solidFill>
                        <a:effectLst/>
                        <a:latin typeface="Calibri"/>
                      </a:endParaRPr>
                    </a:p>
                  </a:txBody>
                  <a:tcPr marL="0" marR="0" marT="0" marB="0" anchor="ctr"/>
                </a:tc>
                <a:tc>
                  <a:txBody>
                    <a:bodyPr/>
                    <a:lstStyle/>
                    <a:p>
                      <a:pPr algn="r" rtl="0" fontAlgn="ctr"/>
                      <a:r>
                        <a:rPr lang="en-NZ" sz="1600" u="none" strike="noStrike" dirty="0">
                          <a:effectLst/>
                        </a:rPr>
                        <a:t>2011</a:t>
                      </a:r>
                      <a:endParaRPr lang="en-NZ" sz="1600" b="1" i="0" u="none" strike="noStrike" dirty="0">
                        <a:solidFill>
                          <a:srgbClr val="FFFFFF"/>
                        </a:solidFill>
                        <a:effectLst/>
                        <a:latin typeface="Calibri"/>
                      </a:endParaRPr>
                    </a:p>
                  </a:txBody>
                  <a:tcPr marL="0" marR="0" marT="0" marB="0" anchor="ctr"/>
                </a:tc>
              </a:tr>
              <a:tr h="358858">
                <a:tc gridSpan="6">
                  <a:txBody>
                    <a:bodyPr/>
                    <a:lstStyle/>
                    <a:p>
                      <a:pPr algn="l" rtl="0" fontAlgn="ctr"/>
                      <a:r>
                        <a:rPr lang="en-NZ" sz="1600" u="none" strike="noStrike" dirty="0">
                          <a:effectLst/>
                        </a:rPr>
                        <a:t>Book value at which generation fixed assets are carried</a:t>
                      </a:r>
                      <a:endParaRPr lang="en-NZ" sz="1600" b="1" i="0" u="none" strike="noStrike" dirty="0">
                        <a:solidFill>
                          <a:srgbClr val="FFFFFF"/>
                        </a:solidFill>
                        <a:effectLst/>
                        <a:latin typeface="Calibri"/>
                      </a:endParaRPr>
                    </a:p>
                  </a:txBody>
                  <a:tcPr marL="0" marR="0" marT="0" marB="0" anchor="ct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dirty="0">
                          <a:effectLst/>
                        </a:rPr>
                        <a:t> </a:t>
                      </a:r>
                      <a:endParaRPr lang="en-NZ" sz="1600" b="0" i="0" u="none" strike="noStrike" dirty="0">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Contact</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dirty="0">
                          <a:effectLst/>
                        </a:rPr>
                        <a:t>3.66</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dirty="0">
                          <a:effectLst/>
                        </a:rPr>
                        <a:t>3.65</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4.03</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4.05</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4.07</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3.70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4.14</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Genesis</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1.02</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1.02</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1.51</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1.46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1.48</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1.42</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2.54</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Meridian</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3.44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4.61</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dirty="0">
                          <a:effectLst/>
                        </a:rPr>
                        <a:t>6.12</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6.01</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5.90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7.75</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7.28</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Mighty River</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2.29</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2.26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2.09</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2.98</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3.48</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4.06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4.42</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err="1">
                          <a:effectLst/>
                        </a:rPr>
                        <a:t>Trustpower</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1.22</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1.22</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1.85</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2.01</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2.31</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2.30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2.37</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Total</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11.63</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12.76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15.60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b="1" u="none" strike="noStrike" dirty="0">
                          <a:solidFill>
                            <a:srgbClr val="FF0000"/>
                          </a:solidFill>
                          <a:effectLst/>
                        </a:rPr>
                        <a:t>16.51</a:t>
                      </a:r>
                      <a:endParaRPr lang="en-NZ" sz="1600" b="1" i="0" u="none" strike="noStrike" dirty="0">
                        <a:solidFill>
                          <a:srgbClr val="FF0000"/>
                        </a:solidFill>
                        <a:effectLst/>
                        <a:latin typeface="Calibri"/>
                      </a:endParaRPr>
                    </a:p>
                  </a:txBody>
                  <a:tcPr marL="0" marR="0" marT="0" marB="0" anchor="ctr"/>
                </a:tc>
                <a:tc>
                  <a:txBody>
                    <a:bodyPr/>
                    <a:lstStyle/>
                    <a:p>
                      <a:pPr algn="r" rtl="0" fontAlgn="ctr"/>
                      <a:r>
                        <a:rPr lang="en-NZ" sz="1600" b="1" u="none" strike="noStrike" dirty="0">
                          <a:solidFill>
                            <a:srgbClr val="FF0000"/>
                          </a:solidFill>
                          <a:effectLst/>
                        </a:rPr>
                        <a:t>17.24</a:t>
                      </a:r>
                      <a:endParaRPr lang="en-NZ" sz="1600" b="1" i="0" u="none" strike="noStrike" dirty="0">
                        <a:solidFill>
                          <a:srgbClr val="FF0000"/>
                        </a:solidFill>
                        <a:effectLst/>
                        <a:latin typeface="Calibri"/>
                      </a:endParaRPr>
                    </a:p>
                  </a:txBody>
                  <a:tcPr marL="0" marR="0" marT="0" marB="0" anchor="ctr"/>
                </a:tc>
                <a:tc>
                  <a:txBody>
                    <a:bodyPr/>
                    <a:lstStyle/>
                    <a:p>
                      <a:pPr algn="r" rtl="0" fontAlgn="ctr"/>
                      <a:r>
                        <a:rPr lang="en-NZ" sz="1600" u="none" strike="noStrike">
                          <a:effectLst/>
                        </a:rPr>
                        <a:t>19.24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20.75</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400" u="none" strike="noStrike" dirty="0">
                          <a:effectLst/>
                        </a:rPr>
                        <a:t>Total excluding Contact</a:t>
                      </a:r>
                      <a:endParaRPr lang="en-NZ" sz="1400" b="0" i="0" u="none" strike="noStrike" dirty="0">
                        <a:solidFill>
                          <a:srgbClr val="000000"/>
                        </a:solidFill>
                        <a:effectLst/>
                        <a:latin typeface="Calibri"/>
                      </a:endParaRPr>
                    </a:p>
                  </a:txBody>
                  <a:tcPr marL="0" marR="0" marT="0" marB="0" anchor="b"/>
                </a:tc>
                <a:tc>
                  <a:txBody>
                    <a:bodyPr/>
                    <a:lstStyle/>
                    <a:p>
                      <a:pPr algn="r" fontAlgn="b"/>
                      <a:r>
                        <a:rPr lang="en-NZ" sz="1600" u="none" strike="noStrike">
                          <a:effectLst/>
                        </a:rPr>
                        <a:t>7.97</a:t>
                      </a:r>
                      <a:endParaRPr lang="en-NZ" sz="1600" b="0" i="0" u="none" strike="noStrike">
                        <a:solidFill>
                          <a:srgbClr val="000000"/>
                        </a:solidFill>
                        <a:effectLst/>
                        <a:latin typeface="Calibri"/>
                      </a:endParaRPr>
                    </a:p>
                  </a:txBody>
                  <a:tcPr marL="0" marR="0" marT="0" marB="0" anchor="b"/>
                </a:tc>
                <a:tc>
                  <a:txBody>
                    <a:bodyPr/>
                    <a:lstStyle/>
                    <a:p>
                      <a:pPr algn="r" fontAlgn="b"/>
                      <a:r>
                        <a:rPr lang="en-NZ" sz="1600" u="none" strike="noStrike">
                          <a:effectLst/>
                        </a:rPr>
                        <a:t>9.11</a:t>
                      </a:r>
                      <a:endParaRPr lang="en-NZ" sz="1600" b="0" i="0" u="none" strike="noStrike">
                        <a:solidFill>
                          <a:srgbClr val="000000"/>
                        </a:solidFill>
                        <a:effectLst/>
                        <a:latin typeface="Calibri"/>
                      </a:endParaRPr>
                    </a:p>
                  </a:txBody>
                  <a:tcPr marL="0" marR="0" marT="0" marB="0" anchor="b"/>
                </a:tc>
                <a:tc>
                  <a:txBody>
                    <a:bodyPr/>
                    <a:lstStyle/>
                    <a:p>
                      <a:pPr algn="r" fontAlgn="b"/>
                      <a:r>
                        <a:rPr lang="en-NZ" sz="1600" u="none" strike="noStrike">
                          <a:effectLst/>
                        </a:rPr>
                        <a:t>11.57</a:t>
                      </a:r>
                      <a:endParaRPr lang="en-NZ" sz="1600" b="0" i="0" u="none" strike="noStrike">
                        <a:solidFill>
                          <a:srgbClr val="00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12.46</a:t>
                      </a:r>
                      <a:endParaRPr lang="en-NZ" sz="1600" b="1" i="0" u="none" strike="noStrike" dirty="0">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13.17</a:t>
                      </a:r>
                      <a:endParaRPr lang="en-NZ" sz="1600" b="1" i="0" u="none" strike="noStrike" dirty="0">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15.53</a:t>
                      </a:r>
                      <a:endParaRPr lang="en-NZ" sz="1600" b="1" i="0" u="none" strike="noStrike" dirty="0">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16.61</a:t>
                      </a:r>
                      <a:endParaRPr lang="en-NZ" sz="1600" b="1" i="0" u="none" strike="noStrike" dirty="0">
                        <a:solidFill>
                          <a:srgbClr val="FF0000"/>
                        </a:solidFill>
                        <a:effectLst/>
                        <a:latin typeface="Calibri"/>
                      </a:endParaRPr>
                    </a:p>
                  </a:txBody>
                  <a:tcPr marL="0" marR="0" marT="0" marB="0" anchor="b"/>
                </a:tc>
              </a:tr>
              <a:tr h="347983">
                <a:tc gridSpan="3">
                  <a:txBody>
                    <a:bodyPr/>
                    <a:lstStyle/>
                    <a:p>
                      <a:pPr algn="l" rtl="0" fontAlgn="ctr"/>
                      <a:r>
                        <a:rPr lang="en-NZ" sz="1600" u="none" strike="noStrike">
                          <a:effectLst/>
                        </a:rPr>
                        <a:t>Value if a cost basis were used</a:t>
                      </a:r>
                      <a:endParaRPr lang="en-NZ" sz="1600" b="1" i="0" u="none" strike="noStrike">
                        <a:solidFill>
                          <a:srgbClr val="FFFFFF"/>
                        </a:solidFill>
                        <a:effectLst/>
                        <a:latin typeface="Calibri"/>
                      </a:endParaRPr>
                    </a:p>
                  </a:txBody>
                  <a:tcPr marL="0" marR="0" marT="0" marB="0" anchor="ctr"/>
                </a:tc>
                <a:tc hMerge="1">
                  <a:txBody>
                    <a:bodyPr/>
                    <a:lstStyle/>
                    <a:p>
                      <a:endParaRPr lang="en-NZ"/>
                    </a:p>
                  </a:txBody>
                  <a:tcPr/>
                </a:tc>
                <a:tc hMerge="1">
                  <a:txBody>
                    <a:bodyPr/>
                    <a:lstStyle/>
                    <a:p>
                      <a:endParaRPr lang="en-NZ"/>
                    </a:p>
                  </a:txBody>
                  <a:tcP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dirty="0">
                          <a:effectLst/>
                        </a:rPr>
                        <a:t> </a:t>
                      </a:r>
                      <a:endParaRPr lang="en-NZ" sz="1600" b="0" i="0" u="none" strike="noStrike" dirty="0">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Contact</a:t>
                      </a:r>
                      <a:endParaRPr lang="en-NZ" sz="14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1.70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1.71</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1.86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1.56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1.61</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Genesis</a:t>
                      </a:r>
                      <a:endParaRPr lang="en-NZ" sz="1400" b="0" i="0" u="none" strike="noStrike" dirty="0">
                        <a:solidFill>
                          <a:srgbClr val="000000"/>
                        </a:solidFill>
                        <a:effectLst/>
                        <a:latin typeface="Calibri"/>
                      </a:endParaRPr>
                    </a:p>
                  </a:txBody>
                  <a:tcPr marL="0" marR="0" marT="0" marB="0" anchor="ct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r" rtl="0" fontAlgn="ctr"/>
                      <a:r>
                        <a:rPr lang="en-NZ" sz="1600" u="none" strike="noStrike">
                          <a:effectLst/>
                        </a:rPr>
                        <a:t>1.17</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1.19</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0.92</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1.65</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Meridian</a:t>
                      </a:r>
                      <a:endParaRPr lang="en-NZ" sz="1400" b="0" i="0" u="none" strike="noStrike" dirty="0">
                        <a:solidFill>
                          <a:srgbClr val="000000"/>
                        </a:solidFill>
                        <a:effectLst/>
                        <a:latin typeface="Calibri"/>
                      </a:endParaRPr>
                    </a:p>
                  </a:txBody>
                  <a:tcPr marL="0" marR="0" marT="0" marB="0" anchor="ct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r" rtl="0" fontAlgn="ctr"/>
                      <a:r>
                        <a:rPr lang="en-NZ" sz="1600" u="none" strike="noStrike">
                          <a:effectLst/>
                        </a:rPr>
                        <a:t>2.34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2.28</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2.23</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2.90</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a:effectLst/>
                        </a:rPr>
                        <a:t>2.90</a:t>
                      </a:r>
                      <a:endParaRPr lang="en-NZ" sz="1600" b="0" i="0" u="none" strike="noStrike">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a:effectLst/>
                        </a:rPr>
                        <a:t>Mighty River</a:t>
                      </a:r>
                      <a:endParaRPr lang="en-NZ" sz="1400" b="0" i="0" u="none" strike="noStrike" dirty="0">
                        <a:solidFill>
                          <a:srgbClr val="000000"/>
                        </a:solidFill>
                        <a:effectLst/>
                        <a:latin typeface="Calibri"/>
                      </a:endParaRPr>
                    </a:p>
                  </a:txBody>
                  <a:tcPr marL="0" marR="0" marT="0" marB="0" anchor="ct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r" rtl="0" fontAlgn="ctr"/>
                      <a:r>
                        <a:rPr lang="en-NZ" sz="1600" u="none" strike="noStrike">
                          <a:effectLst/>
                        </a:rPr>
                        <a:t>1.24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1.24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1.46</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1.71</a:t>
                      </a:r>
                      <a:endParaRPr lang="en-NZ" sz="1600" b="0" i="0" u="none" strike="noStrike" dirty="0">
                        <a:solidFill>
                          <a:srgbClr val="000000"/>
                        </a:solidFill>
                        <a:effectLst/>
                        <a:latin typeface="Calibri"/>
                      </a:endParaRPr>
                    </a:p>
                  </a:txBody>
                  <a:tcPr marL="0" marR="0" marT="0" marB="0" anchor="ctr"/>
                </a:tc>
                <a:tc>
                  <a:txBody>
                    <a:bodyPr/>
                    <a:lstStyle/>
                    <a:p>
                      <a:pPr algn="r" rtl="0" fontAlgn="ctr"/>
                      <a:r>
                        <a:rPr lang="en-NZ" sz="1600" u="none" strike="noStrike" dirty="0">
                          <a:effectLst/>
                        </a:rPr>
                        <a:t>1.72</a:t>
                      </a:r>
                      <a:endParaRPr lang="en-NZ" sz="1600" b="0" i="0" u="none" strike="noStrike" dirty="0">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rtl="0" fontAlgn="ctr"/>
                      <a:r>
                        <a:rPr lang="en-NZ" sz="1400" u="none" strike="noStrike" dirty="0" err="1">
                          <a:effectLst/>
                        </a:rPr>
                        <a:t>Trustpower</a:t>
                      </a:r>
                      <a:endParaRPr lang="en-NZ" sz="1400" b="0" i="0" u="none" strike="noStrike" dirty="0">
                        <a:solidFill>
                          <a:srgbClr val="000000"/>
                        </a:solidFill>
                        <a:effectLst/>
                        <a:latin typeface="Calibri"/>
                      </a:endParaRPr>
                    </a:p>
                  </a:txBody>
                  <a:tcPr marL="0" marR="0" marT="0" marB="0" anchor="ct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r" rtl="0" fontAlgn="ctr"/>
                      <a:r>
                        <a:rPr lang="en-NZ" sz="1600" u="none" strike="noStrike">
                          <a:effectLst/>
                        </a:rPr>
                        <a:t>1.00</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1.14</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1.18</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a:effectLst/>
                        </a:rPr>
                        <a:t>1.17</a:t>
                      </a:r>
                      <a:endParaRPr lang="en-NZ" sz="1600" b="0" i="0" u="none" strike="noStrike">
                        <a:solidFill>
                          <a:srgbClr val="000000"/>
                        </a:solidFill>
                        <a:effectLst/>
                        <a:latin typeface="Calibri"/>
                      </a:endParaRPr>
                    </a:p>
                  </a:txBody>
                  <a:tcPr marL="0" marR="0" marT="0" marB="0" anchor="ctr"/>
                </a:tc>
                <a:tc>
                  <a:txBody>
                    <a:bodyPr/>
                    <a:lstStyle/>
                    <a:p>
                      <a:pPr algn="r" rtl="0" fontAlgn="ctr"/>
                      <a:r>
                        <a:rPr lang="en-NZ" sz="1600" u="none" strike="noStrike" dirty="0">
                          <a:effectLst/>
                        </a:rPr>
                        <a:t>1.23</a:t>
                      </a:r>
                      <a:endParaRPr lang="en-NZ" sz="1600" b="0" i="0" u="none" strike="noStrike" dirty="0">
                        <a:solidFill>
                          <a:srgbClr val="000000"/>
                        </a:solidFill>
                        <a:effectLst/>
                        <a:latin typeface="Calibri"/>
                      </a:endParaRPr>
                    </a:p>
                  </a:txBody>
                  <a:tcPr marL="0" marR="0" marT="0" marB="0" anchor="ctr"/>
                </a:tc>
              </a:tr>
              <a:tr h="347983">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gridSpan="4">
                  <a:txBody>
                    <a:bodyPr/>
                    <a:lstStyle/>
                    <a:p>
                      <a:pPr algn="l" rtl="0" fontAlgn="ctr"/>
                      <a:r>
                        <a:rPr lang="en-NZ" sz="1600" u="none" strike="noStrike" dirty="0">
                          <a:effectLst/>
                        </a:rPr>
                        <a:t>Total where available</a:t>
                      </a:r>
                      <a:endParaRPr lang="en-NZ" sz="1600" b="0" i="0" u="none" strike="noStrike" dirty="0">
                        <a:solidFill>
                          <a:srgbClr val="000000"/>
                        </a:solidFill>
                        <a:effectLst/>
                        <a:latin typeface="Calibri"/>
                      </a:endParaRPr>
                    </a:p>
                  </a:txBody>
                  <a:tcPr marL="0" marR="0" marT="0" marB="0" anchor="ctr"/>
                </a:tc>
                <a:tc hMerge="1">
                  <a:txBody>
                    <a:bodyPr/>
                    <a:lstStyle/>
                    <a:p>
                      <a:endParaRPr lang="en-NZ"/>
                    </a:p>
                  </a:txBody>
                  <a:tcPr/>
                </a:tc>
                <a:tc hMerge="1">
                  <a:txBody>
                    <a:bodyPr/>
                    <a:lstStyle/>
                    <a:p>
                      <a:endParaRPr lang="en-NZ"/>
                    </a:p>
                  </a:txBody>
                  <a:tcPr/>
                </a:tc>
                <a:tc hMerge="1">
                  <a:txBody>
                    <a:bodyPr/>
                    <a:lstStyle/>
                    <a:p>
                      <a:endParaRPr lang="en-NZ"/>
                    </a:p>
                  </a:txBody>
                  <a:tcPr/>
                </a:tc>
                <a:tc>
                  <a:txBody>
                    <a:bodyPr/>
                    <a:lstStyle/>
                    <a:p>
                      <a:pPr algn="r" rtl="0" fontAlgn="ctr"/>
                      <a:r>
                        <a:rPr lang="en-NZ" sz="1600" b="1" u="none" strike="noStrike" dirty="0">
                          <a:solidFill>
                            <a:srgbClr val="FF0000"/>
                          </a:solidFill>
                          <a:effectLst/>
                        </a:rPr>
                        <a:t>7.38</a:t>
                      </a:r>
                      <a:endParaRPr lang="en-NZ" sz="1600" b="1" i="0" u="none" strike="noStrike" dirty="0">
                        <a:solidFill>
                          <a:srgbClr val="FF0000"/>
                        </a:solidFill>
                        <a:effectLst/>
                        <a:latin typeface="Calibri"/>
                      </a:endParaRPr>
                    </a:p>
                  </a:txBody>
                  <a:tcPr marL="0" marR="0" marT="0" marB="0" anchor="ctr"/>
                </a:tc>
                <a:tc>
                  <a:txBody>
                    <a:bodyPr/>
                    <a:lstStyle/>
                    <a:p>
                      <a:pPr algn="r" rtl="0" fontAlgn="ctr"/>
                      <a:r>
                        <a:rPr lang="en-NZ" sz="1600" b="1" u="none" strike="noStrike" dirty="0">
                          <a:solidFill>
                            <a:srgbClr val="FF0000"/>
                          </a:solidFill>
                          <a:effectLst/>
                        </a:rPr>
                        <a:t>7.67</a:t>
                      </a:r>
                      <a:endParaRPr lang="en-NZ" sz="1600" b="1" i="0" u="none" strike="noStrike" dirty="0">
                        <a:solidFill>
                          <a:srgbClr val="FF0000"/>
                        </a:solidFill>
                        <a:effectLst/>
                        <a:latin typeface="Calibri"/>
                      </a:endParaRPr>
                    </a:p>
                  </a:txBody>
                  <a:tcPr marL="0" marR="0" marT="0" marB="0" anchor="ctr"/>
                </a:tc>
                <a:tc>
                  <a:txBody>
                    <a:bodyPr/>
                    <a:lstStyle/>
                    <a:p>
                      <a:pPr algn="l" fontAlgn="b"/>
                      <a:r>
                        <a:rPr lang="en-NZ" sz="1600" u="none" strike="noStrike">
                          <a:effectLst/>
                        </a:rPr>
                        <a:t> </a:t>
                      </a:r>
                      <a:endParaRPr lang="en-NZ" sz="1600" b="0" i="0" u="none" strike="noStrike">
                        <a:solidFill>
                          <a:srgbClr val="000000"/>
                        </a:solidFill>
                        <a:effectLst/>
                        <a:latin typeface="Arial"/>
                      </a:endParaRPr>
                    </a:p>
                  </a:txBody>
                  <a:tcPr marL="0" marR="0" marT="0" marB="0" anchor="b"/>
                </a:tc>
                <a:tc>
                  <a:txBody>
                    <a:bodyPr/>
                    <a:lstStyle/>
                    <a:p>
                      <a:pPr algn="l" fontAlgn="b"/>
                      <a:r>
                        <a:rPr lang="en-NZ" sz="1600" u="none" strike="noStrike" dirty="0">
                          <a:effectLst/>
                        </a:rPr>
                        <a:t> </a:t>
                      </a:r>
                      <a:endParaRPr lang="en-NZ" sz="1600" b="0" i="0" u="none" strike="noStrike" dirty="0">
                        <a:solidFill>
                          <a:srgbClr val="000000"/>
                        </a:solidFill>
                        <a:effectLst/>
                        <a:latin typeface="Arial"/>
                      </a:endParaRPr>
                    </a:p>
                  </a:txBody>
                  <a:tcPr marL="0" marR="0" marT="0" marB="0" anchor="b"/>
                </a:tc>
              </a:tr>
              <a:tr h="228364">
                <a:tc>
                  <a:txBody>
                    <a:bodyPr/>
                    <a:lstStyle/>
                    <a:p>
                      <a:pPr algn="l" fontAlgn="b"/>
                      <a:endParaRPr lang="en-NZ" sz="1600" b="0" i="0" u="none" strike="noStrike">
                        <a:solidFill>
                          <a:srgbClr val="000000"/>
                        </a:solidFill>
                        <a:effectLst/>
                        <a:latin typeface="Calibri"/>
                      </a:endParaRPr>
                    </a:p>
                  </a:txBody>
                  <a:tcPr marL="0" marR="0" marT="0" marB="0" anchor="b"/>
                </a:tc>
                <a:tc>
                  <a:txBody>
                    <a:bodyPr/>
                    <a:lstStyle/>
                    <a:p>
                      <a:pPr algn="l" fontAlgn="b"/>
                      <a:r>
                        <a:rPr lang="en-NZ" sz="1600" u="none" strike="noStrike" dirty="0">
                          <a:effectLst/>
                        </a:rPr>
                        <a:t>Total excluding Contact</a:t>
                      </a:r>
                      <a:endParaRPr lang="en-NZ" sz="1600" b="0" i="0" u="none" strike="noStrike" dirty="0">
                        <a:solidFill>
                          <a:srgbClr val="000000"/>
                        </a:solidFill>
                        <a:effectLst/>
                        <a:latin typeface="Calibri"/>
                      </a:endParaRPr>
                    </a:p>
                  </a:txBody>
                  <a:tcPr marL="0" marR="0" marT="0" marB="0" anchor="b"/>
                </a:tc>
                <a:tc>
                  <a:txBody>
                    <a:bodyPr/>
                    <a:lstStyle/>
                    <a:p>
                      <a:pPr algn="l" fontAlgn="b"/>
                      <a:endParaRPr lang="en-NZ" sz="1600" b="0" i="0" u="none" strike="noStrike">
                        <a:solidFill>
                          <a:srgbClr val="000000"/>
                        </a:solidFill>
                        <a:effectLst/>
                        <a:latin typeface="Calibri"/>
                      </a:endParaRPr>
                    </a:p>
                  </a:txBody>
                  <a:tcPr marL="0" marR="0" marT="0" marB="0" anchor="b"/>
                </a:tc>
                <a:tc>
                  <a:txBody>
                    <a:bodyPr/>
                    <a:lstStyle/>
                    <a:p>
                      <a:pPr algn="l" fontAlgn="b"/>
                      <a:endParaRPr lang="en-NZ" sz="1600" b="0" i="0" u="none" strike="noStrike">
                        <a:solidFill>
                          <a:srgbClr val="000000"/>
                        </a:solidFill>
                        <a:effectLst/>
                        <a:latin typeface="Calibri"/>
                      </a:endParaRPr>
                    </a:p>
                  </a:txBody>
                  <a:tcPr marL="0" marR="0" marT="0" marB="0" anchor="b"/>
                </a:tc>
                <a:tc>
                  <a:txBody>
                    <a:bodyPr/>
                    <a:lstStyle/>
                    <a:p>
                      <a:pPr algn="l" fontAlgn="b"/>
                      <a:endParaRPr lang="en-NZ" sz="1600" b="0" i="0" u="none" strike="noStrike">
                        <a:solidFill>
                          <a:srgbClr val="000000"/>
                        </a:solidFill>
                        <a:effectLst/>
                        <a:latin typeface="Calibri"/>
                      </a:endParaRPr>
                    </a:p>
                  </a:txBody>
                  <a:tcPr marL="0" marR="0" marT="0" marB="0" anchor="b"/>
                </a:tc>
                <a:tc>
                  <a:txBody>
                    <a:bodyPr/>
                    <a:lstStyle/>
                    <a:p>
                      <a:pPr algn="r" fontAlgn="b"/>
                      <a:r>
                        <a:rPr lang="en-NZ" sz="1600" b="1" u="none" strike="noStrike">
                          <a:solidFill>
                            <a:srgbClr val="FF0000"/>
                          </a:solidFill>
                          <a:effectLst/>
                        </a:rPr>
                        <a:t>5.82</a:t>
                      </a:r>
                      <a:endParaRPr lang="en-NZ" sz="1600" b="1" i="0" u="none" strike="noStrike">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6.06</a:t>
                      </a:r>
                      <a:endParaRPr lang="en-NZ" sz="1600" b="1" i="0" u="none" strike="noStrike" dirty="0">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6.70</a:t>
                      </a:r>
                      <a:endParaRPr lang="en-NZ" sz="1600" b="1" i="0" u="none" strike="noStrike" dirty="0">
                        <a:solidFill>
                          <a:srgbClr val="FF0000"/>
                        </a:solidFill>
                        <a:effectLst/>
                        <a:latin typeface="Calibri"/>
                      </a:endParaRPr>
                    </a:p>
                  </a:txBody>
                  <a:tcPr marL="0" marR="0" marT="0" marB="0" anchor="b"/>
                </a:tc>
                <a:tc>
                  <a:txBody>
                    <a:bodyPr/>
                    <a:lstStyle/>
                    <a:p>
                      <a:pPr algn="r" fontAlgn="b"/>
                      <a:r>
                        <a:rPr lang="en-NZ" sz="1600" b="1" u="none" strike="noStrike" dirty="0">
                          <a:solidFill>
                            <a:srgbClr val="FF0000"/>
                          </a:solidFill>
                          <a:effectLst/>
                        </a:rPr>
                        <a:t>7.50</a:t>
                      </a:r>
                      <a:endParaRPr lang="en-NZ" sz="1600" b="1" i="0" u="none" strike="noStrike" dirty="0">
                        <a:solidFill>
                          <a:srgbClr val="FF0000"/>
                        </a:solidFill>
                        <a:effectLst/>
                        <a:latin typeface="Calibri"/>
                      </a:endParaRPr>
                    </a:p>
                  </a:txBody>
                  <a:tcPr marL="0" marR="0" marT="0" marB="0" anchor="b"/>
                </a:tc>
              </a:tr>
            </a:tbl>
          </a:graphicData>
        </a:graphic>
      </p:graphicFrame>
      <p:sp>
        <p:nvSpPr>
          <p:cNvPr id="3" name="Oval 2"/>
          <p:cNvSpPr/>
          <p:nvPr/>
        </p:nvSpPr>
        <p:spPr>
          <a:xfrm>
            <a:off x="6012160" y="1844824"/>
            <a:ext cx="1440160" cy="57606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Oval 8"/>
          <p:cNvSpPr/>
          <p:nvPr/>
        </p:nvSpPr>
        <p:spPr>
          <a:xfrm>
            <a:off x="6011373" y="4581128"/>
            <a:ext cx="1440160" cy="576064"/>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836779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NZ" dirty="0" smtClean="0"/>
              <a:t>What is to be done?</a:t>
            </a:r>
            <a:endParaRPr lang="en-NZ" dirty="0"/>
          </a:p>
        </p:txBody>
      </p:sp>
      <p:sp>
        <p:nvSpPr>
          <p:cNvPr id="3" name="Content Placeholder 2"/>
          <p:cNvSpPr>
            <a:spLocks noGrp="1"/>
          </p:cNvSpPr>
          <p:nvPr>
            <p:ph idx="1"/>
          </p:nvPr>
        </p:nvSpPr>
        <p:spPr>
          <a:xfrm>
            <a:off x="0" y="908720"/>
            <a:ext cx="8686800" cy="5217443"/>
          </a:xfrm>
        </p:spPr>
        <p:txBody>
          <a:bodyPr/>
          <a:lstStyle/>
          <a:p>
            <a:r>
              <a:rPr lang="en-NZ" dirty="0" smtClean="0"/>
              <a:t>The big need is for proper regulation to prevent monopolistic price-gouging of consumers and opportunistic rent grabs, and to reinstate the common-law “consumer surplus standard” as the benchmark for the Commerce Commission, Electricity Authority, </a:t>
            </a:r>
            <a:r>
              <a:rPr lang="en-NZ" dirty="0" err="1" smtClean="0"/>
              <a:t>etc</a:t>
            </a:r>
            <a:endParaRPr lang="en-NZ" dirty="0" smtClean="0"/>
          </a:p>
          <a:p>
            <a:endParaRPr lang="en-NZ" dirty="0" smtClean="0"/>
          </a:p>
          <a:p>
            <a:r>
              <a:rPr lang="en-NZ" dirty="0" smtClean="0"/>
              <a:t>At the same time the market needs to be opened up for wider supply-side participation – small generation, demand-side response</a:t>
            </a:r>
            <a:endParaRPr lang="en-NZ" dirty="0"/>
          </a:p>
        </p:txBody>
      </p:sp>
    </p:spTree>
    <p:extLst>
      <p:ext uri="{BB962C8B-B14F-4D97-AF65-F5344CB8AC3E}">
        <p14:creationId xmlns:p14="http://schemas.microsoft.com/office/powerpoint/2010/main" val="7695245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792088"/>
          </a:xfrm>
        </p:spPr>
        <p:txBody>
          <a:bodyPr/>
          <a:lstStyle/>
          <a:p>
            <a:r>
              <a:rPr lang="en-NZ" dirty="0" smtClean="0"/>
              <a:t>My four initial areas to tackle</a:t>
            </a:r>
            <a:endParaRPr lang="en-NZ" dirty="0"/>
          </a:p>
        </p:txBody>
      </p:sp>
      <p:sp>
        <p:nvSpPr>
          <p:cNvPr id="3" name="Content Placeholder 2"/>
          <p:cNvSpPr>
            <a:spLocks noGrp="1"/>
          </p:cNvSpPr>
          <p:nvPr>
            <p:ph idx="1"/>
          </p:nvPr>
        </p:nvSpPr>
        <p:spPr>
          <a:xfrm>
            <a:off x="251520" y="1268760"/>
            <a:ext cx="8229600" cy="5145435"/>
          </a:xfrm>
        </p:spPr>
        <p:txBody>
          <a:bodyPr>
            <a:normAutofit fontScale="85000" lnSpcReduction="20000"/>
          </a:bodyPr>
          <a:lstStyle/>
          <a:p>
            <a:r>
              <a:rPr lang="en-NZ" dirty="0" smtClean="0"/>
              <a:t>Regulation to wind back asset values to historic cost for all generator-retailers, and require price cuts to match</a:t>
            </a:r>
          </a:p>
          <a:p>
            <a:endParaRPr lang="en-NZ" dirty="0" smtClean="0"/>
          </a:p>
          <a:p>
            <a:r>
              <a:rPr lang="en-NZ" dirty="0" smtClean="0"/>
              <a:t>Windfall profits tax to prevent profiteering from the Emissions Trading Scheme and its successors</a:t>
            </a:r>
          </a:p>
          <a:p>
            <a:pPr marL="0" indent="0">
              <a:buNone/>
            </a:pPr>
            <a:endParaRPr lang="en-NZ" dirty="0" smtClean="0"/>
          </a:p>
          <a:p>
            <a:r>
              <a:rPr lang="en-NZ" dirty="0" smtClean="0"/>
              <a:t>Progressive pricing to tackle energy poverty head-on and put ordinary household consumers back at the centre of policy.  E.g. the first 300 kWh per month free.</a:t>
            </a:r>
          </a:p>
          <a:p>
            <a:endParaRPr lang="en-NZ" dirty="0" smtClean="0"/>
          </a:p>
          <a:p>
            <a:r>
              <a:rPr lang="en-NZ" dirty="0" smtClean="0"/>
              <a:t>Incentives for new technology – feed-in tariffs, smart metering, guaranteed market access via a ‘single buyer’ or something similar</a:t>
            </a:r>
          </a:p>
          <a:p>
            <a:endParaRPr lang="en-NZ" dirty="0"/>
          </a:p>
        </p:txBody>
      </p:sp>
    </p:spTree>
    <p:extLst>
      <p:ext uri="{BB962C8B-B14F-4D97-AF65-F5344CB8AC3E}">
        <p14:creationId xmlns:p14="http://schemas.microsoft.com/office/powerpoint/2010/main" val="22302410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NZ" sz="3200" dirty="0" smtClean="0"/>
              <a:t>Investment and </a:t>
            </a:r>
            <a:r>
              <a:rPr lang="en-NZ" sz="3200" dirty="0" smtClean="0"/>
              <a:t>innovation needs/opportunities</a:t>
            </a:r>
            <a:endParaRPr lang="en-NZ" sz="3200" dirty="0"/>
          </a:p>
        </p:txBody>
      </p:sp>
      <p:sp>
        <p:nvSpPr>
          <p:cNvPr id="3" name="Content Placeholder 2"/>
          <p:cNvSpPr>
            <a:spLocks noGrp="1"/>
          </p:cNvSpPr>
          <p:nvPr>
            <p:ph idx="1"/>
          </p:nvPr>
        </p:nvSpPr>
        <p:spPr>
          <a:xfrm>
            <a:off x="457200" y="1124744"/>
            <a:ext cx="8229600" cy="5001419"/>
          </a:xfrm>
        </p:spPr>
        <p:txBody>
          <a:bodyPr>
            <a:normAutofit fontScale="62500" lnSpcReduction="20000"/>
          </a:bodyPr>
          <a:lstStyle/>
          <a:p>
            <a:r>
              <a:rPr lang="en-NZ" dirty="0" smtClean="0"/>
              <a:t>Performance prior to restructuring was up with world best practice</a:t>
            </a:r>
          </a:p>
          <a:p>
            <a:endParaRPr lang="en-NZ" dirty="0" smtClean="0"/>
          </a:p>
          <a:p>
            <a:r>
              <a:rPr lang="en-NZ" dirty="0" smtClean="0"/>
              <a:t>Performance since is far below, and worsening</a:t>
            </a:r>
          </a:p>
          <a:p>
            <a:endParaRPr lang="en-NZ" dirty="0" smtClean="0"/>
          </a:p>
          <a:p>
            <a:r>
              <a:rPr lang="en-NZ" dirty="0" smtClean="0"/>
              <a:t>Uncoordinated, volatile investment as animal spirit flop about</a:t>
            </a:r>
          </a:p>
          <a:p>
            <a:endParaRPr lang="en-NZ" dirty="0"/>
          </a:p>
          <a:p>
            <a:r>
              <a:rPr lang="en-NZ" dirty="0" smtClean="0"/>
              <a:t>Smart meters that aren’t smart</a:t>
            </a:r>
          </a:p>
          <a:p>
            <a:endParaRPr lang="en-NZ" dirty="0"/>
          </a:p>
          <a:p>
            <a:r>
              <a:rPr lang="en-NZ" dirty="0" smtClean="0"/>
              <a:t>Smart grid that isn’t there</a:t>
            </a:r>
          </a:p>
          <a:p>
            <a:endParaRPr lang="en-NZ" dirty="0" smtClean="0"/>
          </a:p>
          <a:p>
            <a:r>
              <a:rPr lang="en-NZ" dirty="0" smtClean="0"/>
              <a:t>No feed-in tariff or </a:t>
            </a:r>
            <a:r>
              <a:rPr lang="en-NZ" u="sng" dirty="0" smtClean="0"/>
              <a:t>any</a:t>
            </a:r>
            <a:r>
              <a:rPr lang="en-NZ" dirty="0" smtClean="0"/>
              <a:t> secure market access for new-entrant independent generators; and market rules designed by incumbents to protect incumbents</a:t>
            </a:r>
          </a:p>
          <a:p>
            <a:endParaRPr lang="en-NZ" dirty="0" smtClean="0"/>
          </a:p>
          <a:p>
            <a:r>
              <a:rPr lang="en-NZ" dirty="0" smtClean="0"/>
              <a:t>Zero planning or provision yet for electric vehicles, which are quite likely to be 40-50% of the light passenger fleet by 2030</a:t>
            </a:r>
            <a:endParaRPr lang="en-NZ" dirty="0"/>
          </a:p>
        </p:txBody>
      </p:sp>
      <p:sp>
        <p:nvSpPr>
          <p:cNvPr id="4" name="Date Placeholder 3"/>
          <p:cNvSpPr>
            <a:spLocks noGrp="1"/>
          </p:cNvSpPr>
          <p:nvPr>
            <p:ph type="dt" sz="half" idx="10"/>
          </p:nvPr>
        </p:nvSpPr>
        <p:spPr/>
        <p:txBody>
          <a:bodyPr/>
          <a:lstStyle/>
          <a:p>
            <a:fld id="{D65EEBF6-2A4D-4A01-A374-BA4BB17687F6}" type="datetime1">
              <a:rPr lang="en-NZ" smtClean="0"/>
              <a:t>18/07/2012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20</a:t>
            </a:fld>
            <a:endParaRPr lang="en-NZ"/>
          </a:p>
        </p:txBody>
      </p:sp>
    </p:spTree>
    <p:extLst>
      <p:ext uri="{BB962C8B-B14F-4D97-AF65-F5344CB8AC3E}">
        <p14:creationId xmlns:p14="http://schemas.microsoft.com/office/powerpoint/2010/main" val="70741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fontScale="90000"/>
          </a:bodyPr>
          <a:lstStyle/>
          <a:p>
            <a:r>
              <a:rPr lang="en-NZ" dirty="0" smtClean="0"/>
              <a:t>The essential requirement here is to bring on twilight of the gods…</a:t>
            </a:r>
            <a:endParaRPr lang="en-NZ" dirty="0"/>
          </a:p>
        </p:txBody>
      </p:sp>
      <p:sp>
        <p:nvSpPr>
          <p:cNvPr id="3" name="Content Placeholder 2"/>
          <p:cNvSpPr>
            <a:spLocks noGrp="1"/>
          </p:cNvSpPr>
          <p:nvPr>
            <p:ph idx="1"/>
          </p:nvPr>
        </p:nvSpPr>
        <p:spPr/>
        <p:txBody>
          <a:bodyPr>
            <a:normAutofit fontScale="92500"/>
          </a:bodyPr>
          <a:lstStyle/>
          <a:p>
            <a:r>
              <a:rPr lang="en-NZ" dirty="0" smtClean="0"/>
              <a:t>Break the cartel’s iron grip on market access</a:t>
            </a:r>
          </a:p>
          <a:p>
            <a:r>
              <a:rPr lang="en-NZ" dirty="0" smtClean="0"/>
              <a:t>That means the market must be genuinely open to small scale entry on fair and reasonable terms</a:t>
            </a:r>
          </a:p>
          <a:p>
            <a:r>
              <a:rPr lang="en-NZ" dirty="0" smtClean="0"/>
              <a:t>Coordination and hedging have to be provided on a system-wide scale which means a broker/provider is essential</a:t>
            </a:r>
          </a:p>
          <a:p>
            <a:r>
              <a:rPr lang="en-NZ" dirty="0" smtClean="0"/>
              <a:t>Separation between heritage assets and the new wave is required: vesting contracts, ring-fencing or divestment?</a:t>
            </a:r>
            <a:endParaRPr lang="en-NZ" dirty="0"/>
          </a:p>
        </p:txBody>
      </p:sp>
    </p:spTree>
    <p:extLst>
      <p:ext uri="{BB962C8B-B14F-4D97-AF65-F5344CB8AC3E}">
        <p14:creationId xmlns:p14="http://schemas.microsoft.com/office/powerpoint/2010/main" val="3716870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968"/>
            <a:ext cx="8229600" cy="634082"/>
          </a:xfrm>
        </p:spPr>
        <p:txBody>
          <a:bodyPr>
            <a:normAutofit fontScale="90000"/>
          </a:bodyPr>
          <a:lstStyle/>
          <a:p>
            <a:r>
              <a:rPr lang="en-NZ" sz="3200" dirty="0" smtClean="0"/>
              <a:t>Regulating prices and </a:t>
            </a:r>
            <a:r>
              <a:rPr lang="en-NZ" sz="3200" dirty="0" smtClean="0"/>
              <a:t>profits on the heritage assets</a:t>
            </a:r>
            <a:endParaRPr lang="en-NZ" sz="3200" dirty="0" smtClean="0"/>
          </a:p>
        </p:txBody>
      </p:sp>
      <p:sp>
        <p:nvSpPr>
          <p:cNvPr id="3" name="Content Placeholder 2"/>
          <p:cNvSpPr>
            <a:spLocks noGrp="1"/>
          </p:cNvSpPr>
          <p:nvPr>
            <p:ph idx="1"/>
          </p:nvPr>
        </p:nvSpPr>
        <p:spPr>
          <a:xfrm>
            <a:off x="0" y="692696"/>
            <a:ext cx="9036496" cy="6199138"/>
          </a:xfrm>
        </p:spPr>
        <p:txBody>
          <a:bodyPr>
            <a:noAutofit/>
          </a:bodyPr>
          <a:lstStyle/>
          <a:p>
            <a:r>
              <a:rPr lang="en-NZ" sz="2200" dirty="0" smtClean="0"/>
              <a:t>Much of </a:t>
            </a:r>
            <a:r>
              <a:rPr lang="en-NZ" sz="2200" dirty="0"/>
              <a:t>the generation sector’s operating surplus </a:t>
            </a:r>
            <a:r>
              <a:rPr lang="en-NZ" sz="2200" dirty="0" smtClean="0"/>
              <a:t>is rent </a:t>
            </a:r>
            <a:r>
              <a:rPr lang="en-NZ" sz="2200" dirty="0"/>
              <a:t>(unearned increment) on long-established hydro and geothermal plant whose capital costs are long </a:t>
            </a:r>
            <a:r>
              <a:rPr lang="en-NZ" sz="2200" dirty="0" smtClean="0"/>
              <a:t>sunk</a:t>
            </a:r>
          </a:p>
          <a:p>
            <a:endParaRPr lang="en-NZ" sz="2200" dirty="0" smtClean="0"/>
          </a:p>
          <a:p>
            <a:r>
              <a:rPr lang="en-NZ" sz="2200" dirty="0" smtClean="0"/>
              <a:t>The </a:t>
            </a:r>
            <a:r>
              <a:rPr lang="en-NZ" sz="2200" dirty="0"/>
              <a:t>generated electricity is sold at a </a:t>
            </a:r>
            <a:r>
              <a:rPr lang="en-NZ" sz="2200" dirty="0" smtClean="0"/>
              <a:t>wholesale price </a:t>
            </a:r>
            <a:r>
              <a:rPr lang="en-NZ" sz="2200" dirty="0"/>
              <a:t>determined at the margin of the </a:t>
            </a:r>
            <a:r>
              <a:rPr lang="en-NZ" sz="2200" dirty="0" smtClean="0"/>
              <a:t>market, then marked up massively for retail sale, raising serious issues in relation to energy poverty, income and wealth distribution, and basic fairness;</a:t>
            </a:r>
          </a:p>
          <a:p>
            <a:endParaRPr lang="en-NZ" sz="2200" dirty="0"/>
          </a:p>
          <a:p>
            <a:r>
              <a:rPr lang="en-NZ" sz="2200" dirty="0" smtClean="0"/>
              <a:t>Household prices are arguably double what they would have been under old-fashioned regulation, with no loss of supply security or quality of supply.  Quite possibly they are more than double</a:t>
            </a:r>
          </a:p>
          <a:p>
            <a:endParaRPr lang="en-NZ" sz="2200" dirty="0"/>
          </a:p>
          <a:p>
            <a:r>
              <a:rPr lang="en-NZ" sz="2200" dirty="0" smtClean="0"/>
              <a:t>Back to the old common law for essential services: consumer interest should rule and suppliers should get only fair and reasonable returns</a:t>
            </a:r>
          </a:p>
          <a:p>
            <a:endParaRPr lang="en-NZ" sz="2200" dirty="0" smtClean="0"/>
          </a:p>
          <a:p>
            <a:endParaRPr lang="en-NZ" sz="2200" dirty="0" smtClean="0"/>
          </a:p>
          <a:p>
            <a:endParaRPr lang="en-NZ" sz="2200" dirty="0" smtClean="0"/>
          </a:p>
          <a:p>
            <a:pPr lvl="1"/>
            <a:endParaRPr lang="en-NZ" sz="1800" dirty="0" smtClean="0"/>
          </a:p>
          <a:p>
            <a:pPr lvl="1"/>
            <a:endParaRPr lang="en-NZ" sz="1800" dirty="0"/>
          </a:p>
        </p:txBody>
      </p:sp>
      <p:sp>
        <p:nvSpPr>
          <p:cNvPr id="4" name="Date Placeholder 3"/>
          <p:cNvSpPr>
            <a:spLocks noGrp="1"/>
          </p:cNvSpPr>
          <p:nvPr>
            <p:ph type="dt" sz="half" idx="10"/>
          </p:nvPr>
        </p:nvSpPr>
        <p:spPr/>
        <p:txBody>
          <a:bodyPr/>
          <a:lstStyle/>
          <a:p>
            <a:fld id="{D65EEBF6-2A4D-4A01-A374-BA4BB17687F6}" type="datetime1">
              <a:rPr lang="en-NZ" smtClean="0"/>
              <a:t>18/07/2012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22</a:t>
            </a:fld>
            <a:endParaRPr lang="en-NZ"/>
          </a:p>
        </p:txBody>
      </p:sp>
    </p:spTree>
    <p:extLst>
      <p:ext uri="{BB962C8B-B14F-4D97-AF65-F5344CB8AC3E}">
        <p14:creationId xmlns:p14="http://schemas.microsoft.com/office/powerpoint/2010/main" val="21628561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147248" cy="778098"/>
          </a:xfrm>
        </p:spPr>
        <p:txBody>
          <a:bodyPr>
            <a:normAutofit fontScale="90000"/>
          </a:bodyPr>
          <a:lstStyle/>
          <a:p>
            <a:r>
              <a:rPr lang="en-NZ" sz="2400" dirty="0" smtClean="0"/>
              <a:t>The </a:t>
            </a:r>
            <a:r>
              <a:rPr lang="en-NZ" sz="2400" dirty="0" smtClean="0"/>
              <a:t>ETS belongs with the new wave – so stop it yielding windfalls to the heritage owners at consumers’ expense</a:t>
            </a:r>
            <a:endParaRPr lang="en-NZ" sz="2400" dirty="0"/>
          </a:p>
        </p:txBody>
      </p:sp>
      <p:sp>
        <p:nvSpPr>
          <p:cNvPr id="3" name="Content Placeholder 2"/>
          <p:cNvSpPr>
            <a:spLocks noGrp="1"/>
          </p:cNvSpPr>
          <p:nvPr>
            <p:ph idx="1"/>
          </p:nvPr>
        </p:nvSpPr>
        <p:spPr>
          <a:xfrm>
            <a:off x="251520" y="980728"/>
            <a:ext cx="8424936" cy="5145435"/>
          </a:xfrm>
        </p:spPr>
        <p:txBody>
          <a:bodyPr>
            <a:noAutofit/>
          </a:bodyPr>
          <a:lstStyle/>
          <a:p>
            <a:pPr lvl="0"/>
            <a:r>
              <a:rPr lang="en-NZ" sz="1800" dirty="0"/>
              <a:t>There is an important sting in the tail of New Zealand’s wholesale electricity market design, when carbon pricing is factored in.  The market price of electricity is set equal to the offer price submitted by the highest-priced tranche of generation capacity in each half-hour period.  </a:t>
            </a:r>
            <a:endParaRPr lang="en-NZ" sz="1800" dirty="0" smtClean="0"/>
          </a:p>
          <a:p>
            <a:pPr marL="0" lvl="0" indent="0">
              <a:buNone/>
            </a:pPr>
            <a:endParaRPr lang="en-NZ" sz="1800" dirty="0" smtClean="0"/>
          </a:p>
          <a:p>
            <a:pPr lvl="0"/>
            <a:r>
              <a:rPr lang="en-NZ" sz="1800" dirty="0" smtClean="0"/>
              <a:t>Whenever </a:t>
            </a:r>
            <a:r>
              <a:rPr lang="en-NZ" sz="1800" dirty="0"/>
              <a:t>that marginal generator is using fossil fuels, under the ETS it will be liable to cover the resulting emissions by purchasing New Zealand Units, or equivalent carbon credits, and the cost of this will have to be covered by its offer-price into the market.  Then the electricity price received by all generators, whether renewables-based or fossil-fuel-based, goes up by that amount, even though only a small fraction of generators actually have to pay for permits; owners of existing renewable capacity simply collect the extra revenue as windfall profits.</a:t>
            </a:r>
          </a:p>
          <a:p>
            <a:endParaRPr lang="en-NZ" sz="1800" dirty="0"/>
          </a:p>
          <a:p>
            <a:pPr lvl="0"/>
            <a:r>
              <a:rPr lang="en-NZ" sz="1800" dirty="0"/>
              <a:t>On the assumption of a (capped) permit price of $25 per tonne of carbon, and with the two-tonnes-for-one-permit arrangement under the ETS as amended in 2009, Simon Terry and I estimated in 2010 that the ETS would raise the electricity price by nearly $6 per </a:t>
            </a:r>
            <a:r>
              <a:rPr lang="en-NZ" sz="1800" dirty="0" err="1"/>
              <a:t>MWh</a:t>
            </a:r>
            <a:r>
              <a:rPr lang="en-NZ" sz="1800" dirty="0"/>
              <a:t> 2010-2012, rising to $12 thereafter when the two-for-one concession was to expire.  </a:t>
            </a:r>
            <a:endParaRPr lang="en-NZ" sz="1800" dirty="0" smtClean="0"/>
          </a:p>
          <a:p>
            <a:pPr lvl="0"/>
            <a:endParaRPr lang="en-NZ" sz="1800" dirty="0"/>
          </a:p>
          <a:p>
            <a:endParaRPr lang="en-NZ" sz="1800" dirty="0"/>
          </a:p>
        </p:txBody>
      </p:sp>
      <p:sp>
        <p:nvSpPr>
          <p:cNvPr id="4" name="Date Placeholder 3"/>
          <p:cNvSpPr>
            <a:spLocks noGrp="1"/>
          </p:cNvSpPr>
          <p:nvPr>
            <p:ph type="dt" sz="half" idx="10"/>
          </p:nvPr>
        </p:nvSpPr>
        <p:spPr/>
        <p:txBody>
          <a:bodyPr/>
          <a:lstStyle/>
          <a:p>
            <a:fld id="{D65EEBF6-2A4D-4A01-A374-BA4BB17687F6}" type="datetime1">
              <a:rPr lang="en-NZ" smtClean="0"/>
              <a:t>18/07/2012</a:t>
            </a:fld>
            <a:endParaRPr lang="en-NZ" dirty="0"/>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23</a:t>
            </a:fld>
            <a:endParaRPr lang="en-NZ"/>
          </a:p>
        </p:txBody>
      </p:sp>
    </p:spTree>
    <p:extLst>
      <p:ext uri="{BB962C8B-B14F-4D97-AF65-F5344CB8AC3E}">
        <p14:creationId xmlns:p14="http://schemas.microsoft.com/office/powerpoint/2010/main" val="118027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70000" lnSpcReduction="20000"/>
          </a:bodyPr>
          <a:lstStyle/>
          <a:p>
            <a:r>
              <a:rPr lang="en-NZ" dirty="0" smtClean="0"/>
              <a:t>Of $769 million to be collected 2010-2012 only $203 million would be required to pay for the generators’ total carbon emissions</a:t>
            </a:r>
            <a:endParaRPr lang="en-NZ" dirty="0"/>
          </a:p>
          <a:p>
            <a:pPr marL="0" indent="0">
              <a:buNone/>
            </a:pPr>
            <a:r>
              <a:rPr lang="en-NZ" dirty="0" smtClean="0"/>
              <a:t> </a:t>
            </a:r>
          </a:p>
          <a:p>
            <a:r>
              <a:rPr lang="en-NZ" dirty="0"/>
              <a:t>T</a:t>
            </a:r>
            <a:r>
              <a:rPr lang="en-NZ" dirty="0" smtClean="0"/>
              <a:t>he remaining $566 million is windfall profit. (Official estimates of the effects of the ETS give similar results.)</a:t>
            </a:r>
          </a:p>
          <a:p>
            <a:pPr marL="0" indent="0">
              <a:buNone/>
            </a:pPr>
            <a:endParaRPr lang="en-NZ" dirty="0" smtClean="0"/>
          </a:p>
          <a:p>
            <a:pPr lvl="0"/>
            <a:r>
              <a:rPr lang="en-NZ" dirty="0" smtClean="0"/>
              <a:t>So when a consumer buys electricity with the ETS unit price at $12.50 per tonne (as now), the ETS cost embodied in the electricity price is equivalent to paying a carbon charge of $40-50 per tonne on the CO2 emissions actually incurred to generate the electricity</a:t>
            </a:r>
            <a:endParaRPr lang="en-NZ" dirty="0"/>
          </a:p>
          <a:p>
            <a:pPr lvl="0"/>
            <a:endParaRPr lang="en-NZ" dirty="0"/>
          </a:p>
          <a:p>
            <a:pPr lvl="0"/>
            <a:r>
              <a:rPr lang="en-NZ" dirty="0" smtClean="0"/>
              <a:t>This is a perverse incentive from the point of view of reducing the nation’s greenhouse gas emissions, but it is a much-valued side-effect of the ETS from the point of view of the generators, including the SOEs – another wealth transfer.</a:t>
            </a:r>
          </a:p>
          <a:p>
            <a:pPr lvl="0"/>
            <a:endParaRPr lang="en-NZ" dirty="0" smtClean="0"/>
          </a:p>
          <a:p>
            <a:r>
              <a:rPr lang="en-NZ" dirty="0" smtClean="0"/>
              <a:t>As </a:t>
            </a:r>
            <a:r>
              <a:rPr lang="en-NZ" dirty="0"/>
              <a:t>carbon prices go up, so will the volume of windfall profits to owners of old-established renewable generation.  </a:t>
            </a:r>
          </a:p>
        </p:txBody>
      </p:sp>
      <p:sp>
        <p:nvSpPr>
          <p:cNvPr id="4" name="Date Placeholder 3"/>
          <p:cNvSpPr>
            <a:spLocks noGrp="1"/>
          </p:cNvSpPr>
          <p:nvPr>
            <p:ph type="dt" sz="half" idx="10"/>
          </p:nvPr>
        </p:nvSpPr>
        <p:spPr/>
        <p:txBody>
          <a:bodyPr/>
          <a:lstStyle/>
          <a:p>
            <a:fld id="{D65EEBF6-2A4D-4A01-A374-BA4BB17687F6}" type="datetime1">
              <a:rPr lang="en-NZ" smtClean="0"/>
              <a:t>18/07/2012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24</a:t>
            </a:fld>
            <a:endParaRPr lang="en-NZ"/>
          </a:p>
        </p:txBody>
      </p:sp>
    </p:spTree>
    <p:extLst>
      <p:ext uri="{BB962C8B-B14F-4D97-AF65-F5344CB8AC3E}">
        <p14:creationId xmlns:p14="http://schemas.microsoft.com/office/powerpoint/2010/main" val="375273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76672"/>
            <a:ext cx="8229600" cy="5616624"/>
          </a:xfrm>
        </p:spPr>
        <p:txBody>
          <a:bodyPr>
            <a:normAutofit fontScale="77500" lnSpcReduction="20000"/>
          </a:bodyPr>
          <a:lstStyle/>
          <a:p>
            <a:r>
              <a:rPr lang="en-NZ" dirty="0"/>
              <a:t>The obvious policy to neutralise this </a:t>
            </a:r>
            <a:r>
              <a:rPr lang="en-NZ" dirty="0" smtClean="0"/>
              <a:t>is </a:t>
            </a:r>
            <a:r>
              <a:rPr lang="en-NZ" dirty="0"/>
              <a:t>a tax on ETS-derived windfall </a:t>
            </a:r>
            <a:r>
              <a:rPr lang="en-NZ" dirty="0" smtClean="0"/>
              <a:t>profits</a:t>
            </a:r>
            <a:endParaRPr lang="en-NZ" dirty="0"/>
          </a:p>
          <a:p>
            <a:endParaRPr lang="en-NZ" dirty="0" smtClean="0"/>
          </a:p>
          <a:p>
            <a:r>
              <a:rPr lang="en-NZ" dirty="0" smtClean="0"/>
              <a:t>Might  </a:t>
            </a:r>
            <a:r>
              <a:rPr lang="en-NZ" dirty="0"/>
              <a:t>finance rebates to electricity consumers sufficient to ensure that they pay for the actual carbon emissions embodied in the electricity they consume, but no more.  </a:t>
            </a:r>
            <a:endParaRPr lang="en-NZ" dirty="0" smtClean="0"/>
          </a:p>
          <a:p>
            <a:pPr marL="0" indent="0">
              <a:buNone/>
            </a:pPr>
            <a:endParaRPr lang="en-NZ" dirty="0" smtClean="0"/>
          </a:p>
          <a:p>
            <a:r>
              <a:rPr lang="en-NZ" dirty="0" smtClean="0"/>
              <a:t>A </a:t>
            </a:r>
            <a:r>
              <a:rPr lang="en-NZ" dirty="0"/>
              <a:t>future Parliament is, in my judgment, highly likely to legislate for such a tax as the Emissions Trading Scheme (or its successor policy) is tightened up.  </a:t>
            </a:r>
            <a:endParaRPr lang="en-NZ" dirty="0" smtClean="0"/>
          </a:p>
          <a:p>
            <a:pPr marL="0" indent="0">
              <a:buNone/>
            </a:pPr>
            <a:endParaRPr lang="en-NZ" dirty="0" smtClean="0"/>
          </a:p>
          <a:p>
            <a:r>
              <a:rPr lang="en-NZ" dirty="0" smtClean="0"/>
              <a:t>The </a:t>
            </a:r>
            <a:r>
              <a:rPr lang="en-NZ" dirty="0"/>
              <a:t>prospect of such a tax places </a:t>
            </a:r>
            <a:r>
              <a:rPr lang="en-NZ" dirty="0" smtClean="0"/>
              <a:t>an element </a:t>
            </a:r>
            <a:r>
              <a:rPr lang="en-NZ" dirty="0"/>
              <a:t>of uncertainty over the true market value of shares in the electricity SOEs, and most especially Mighty River Power which is heavily weighted towards old-established renewables in its generation portfolio</a:t>
            </a:r>
          </a:p>
        </p:txBody>
      </p:sp>
      <p:sp>
        <p:nvSpPr>
          <p:cNvPr id="4" name="Date Placeholder 3"/>
          <p:cNvSpPr>
            <a:spLocks noGrp="1"/>
          </p:cNvSpPr>
          <p:nvPr>
            <p:ph type="dt" sz="half" idx="10"/>
          </p:nvPr>
        </p:nvSpPr>
        <p:spPr/>
        <p:txBody>
          <a:bodyPr/>
          <a:lstStyle/>
          <a:p>
            <a:fld id="{D65EEBF6-2A4D-4A01-A374-BA4BB17687F6}" type="datetime1">
              <a:rPr lang="en-NZ" smtClean="0"/>
              <a:t>18/07/2012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25</a:t>
            </a:fld>
            <a:endParaRPr lang="en-NZ"/>
          </a:p>
        </p:txBody>
      </p:sp>
    </p:spTree>
    <p:extLst>
      <p:ext uri="{BB962C8B-B14F-4D97-AF65-F5344CB8AC3E}">
        <p14:creationId xmlns:p14="http://schemas.microsoft.com/office/powerpoint/2010/main" val="4437586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normAutofit/>
          </a:bodyPr>
          <a:lstStyle/>
          <a:p>
            <a:r>
              <a:rPr lang="en-NZ" sz="3600" dirty="0" smtClean="0"/>
              <a:t>Progressive pricing/vesting contracts were</a:t>
            </a:r>
            <a:endParaRPr lang="en-NZ" sz="3600" dirty="0"/>
          </a:p>
        </p:txBody>
      </p:sp>
      <p:sp>
        <p:nvSpPr>
          <p:cNvPr id="3" name="Content Placeholder 2"/>
          <p:cNvSpPr>
            <a:spLocks noGrp="1"/>
          </p:cNvSpPr>
          <p:nvPr>
            <p:ph idx="1"/>
          </p:nvPr>
        </p:nvSpPr>
        <p:spPr>
          <a:xfrm>
            <a:off x="251520" y="980728"/>
            <a:ext cx="8229600" cy="5040560"/>
          </a:xfrm>
        </p:spPr>
        <p:txBody>
          <a:bodyPr>
            <a:noAutofit/>
          </a:bodyPr>
          <a:lstStyle/>
          <a:p>
            <a:r>
              <a:rPr lang="en-NZ" sz="2000" dirty="0" smtClean="0"/>
              <a:t>Recommended by Parliament’s Commerce and Marketing Select Committee in </a:t>
            </a:r>
            <a:r>
              <a:rPr lang="en-NZ" sz="2000" dirty="0" smtClean="0"/>
              <a:t>1992</a:t>
            </a:r>
            <a:endParaRPr lang="en-NZ" sz="2000" dirty="0" smtClean="0"/>
          </a:p>
          <a:p>
            <a:r>
              <a:rPr lang="en-NZ" sz="2000" dirty="0" smtClean="0"/>
              <a:t>Designed and recommended by the </a:t>
            </a:r>
            <a:r>
              <a:rPr lang="en-NZ" sz="2000" i="1" dirty="0" smtClean="0"/>
              <a:t>Hydro New Zealand </a:t>
            </a:r>
            <a:r>
              <a:rPr lang="en-NZ" sz="2000" dirty="0" smtClean="0"/>
              <a:t>study in </a:t>
            </a:r>
            <a:r>
              <a:rPr lang="en-NZ" sz="2000" dirty="0" smtClean="0"/>
              <a:t>1992</a:t>
            </a:r>
            <a:endParaRPr lang="en-NZ" sz="2000" dirty="0" smtClean="0"/>
          </a:p>
          <a:p>
            <a:r>
              <a:rPr lang="en-NZ" sz="2000" dirty="0" smtClean="0"/>
              <a:t>Considered by WEMDG </a:t>
            </a:r>
            <a:r>
              <a:rPr lang="en-NZ" sz="2000" dirty="0" smtClean="0"/>
              <a:t>1993-1994</a:t>
            </a:r>
            <a:endParaRPr lang="en-NZ" sz="2000" dirty="0" smtClean="0"/>
          </a:p>
          <a:p>
            <a:r>
              <a:rPr lang="en-NZ" sz="2000" dirty="0" smtClean="0"/>
              <a:t>Still on the MED’s table in </a:t>
            </a:r>
            <a:r>
              <a:rPr lang="en-NZ" sz="2000" dirty="0" smtClean="0"/>
              <a:t>2006</a:t>
            </a:r>
          </a:p>
          <a:p>
            <a:endParaRPr lang="en-NZ" sz="2000" dirty="0" smtClean="0"/>
          </a:p>
          <a:p>
            <a:pPr marL="0" indent="0">
              <a:buNone/>
            </a:pPr>
            <a:r>
              <a:rPr lang="en-NZ" sz="2000" dirty="0" smtClean="0"/>
              <a:t>BUT</a:t>
            </a:r>
          </a:p>
          <a:p>
            <a:pPr marL="0" indent="0">
              <a:buNone/>
            </a:pPr>
            <a:endParaRPr lang="en-NZ" sz="2000" dirty="0" smtClean="0"/>
          </a:p>
          <a:p>
            <a:r>
              <a:rPr lang="en-NZ" sz="2000" dirty="0" smtClean="0"/>
              <a:t>Opposed tooth and claw by the </a:t>
            </a:r>
            <a:r>
              <a:rPr lang="en-NZ" sz="2000" dirty="0" smtClean="0"/>
              <a:t>industry</a:t>
            </a:r>
          </a:p>
          <a:p>
            <a:endParaRPr lang="en-NZ" sz="2000" dirty="0" smtClean="0"/>
          </a:p>
          <a:p>
            <a:pPr marL="0" indent="0">
              <a:buNone/>
            </a:pPr>
            <a:r>
              <a:rPr lang="en-NZ" sz="2000" dirty="0" smtClean="0"/>
              <a:t>AND</a:t>
            </a:r>
          </a:p>
          <a:p>
            <a:pPr marL="0" indent="0">
              <a:buNone/>
            </a:pPr>
            <a:endParaRPr lang="en-NZ" sz="2000" dirty="0" smtClean="0"/>
          </a:p>
          <a:p>
            <a:r>
              <a:rPr lang="en-NZ" sz="2000" dirty="0" smtClean="0"/>
              <a:t>Trashed by MED officials in a [</a:t>
            </a:r>
            <a:r>
              <a:rPr lang="en-NZ" sz="2000" dirty="0" err="1" smtClean="0"/>
              <a:t>braindead</a:t>
            </a:r>
            <a:r>
              <a:rPr lang="en-NZ" sz="2000" dirty="0" smtClean="0"/>
              <a:t> or totally industry-captured] Cabinet paper in 2007</a:t>
            </a:r>
            <a:endParaRPr lang="en-NZ" sz="2000" dirty="0"/>
          </a:p>
        </p:txBody>
      </p:sp>
      <p:sp>
        <p:nvSpPr>
          <p:cNvPr id="4" name="Date Placeholder 3"/>
          <p:cNvSpPr>
            <a:spLocks noGrp="1"/>
          </p:cNvSpPr>
          <p:nvPr>
            <p:ph type="dt" sz="half" idx="10"/>
          </p:nvPr>
        </p:nvSpPr>
        <p:spPr/>
        <p:txBody>
          <a:bodyPr/>
          <a:lstStyle/>
          <a:p>
            <a:fld id="{D65EEBF6-2A4D-4A01-A374-BA4BB17687F6}" type="datetime1">
              <a:rPr lang="en-NZ" smtClean="0"/>
              <a:t>18/07/2012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26</a:t>
            </a:fld>
            <a:endParaRPr lang="en-NZ"/>
          </a:p>
        </p:txBody>
      </p:sp>
    </p:spTree>
    <p:extLst>
      <p:ext uri="{BB962C8B-B14F-4D97-AF65-F5344CB8AC3E}">
        <p14:creationId xmlns:p14="http://schemas.microsoft.com/office/powerpoint/2010/main" val="330599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65EEBF6-2A4D-4A01-A374-BA4BB17687F6}" type="datetime1">
              <a:rPr lang="en-NZ" smtClean="0"/>
              <a:t>18/07/2012</a:t>
            </a:fld>
            <a:endParaRPr lang="en-NZ"/>
          </a:p>
        </p:txBody>
      </p:sp>
      <p:sp>
        <p:nvSpPr>
          <p:cNvPr id="5" name="Footer Placeholder 4"/>
          <p:cNvSpPr>
            <a:spLocks noGrp="1"/>
          </p:cNvSpPr>
          <p:nvPr>
            <p:ph type="ftr" sz="quarter" idx="11"/>
          </p:nvPr>
        </p:nvSpPr>
        <p:spPr/>
        <p:txBody>
          <a:bodyPr/>
          <a:lstStyle/>
          <a:p>
            <a:r>
              <a:rPr lang="en-NZ" smtClean="0"/>
              <a:t>Paths not taken in electricity restructuring</a:t>
            </a:r>
            <a:endParaRPr lang="en-NZ"/>
          </a:p>
        </p:txBody>
      </p:sp>
      <p:sp>
        <p:nvSpPr>
          <p:cNvPr id="6" name="Slide Number Placeholder 5"/>
          <p:cNvSpPr>
            <a:spLocks noGrp="1"/>
          </p:cNvSpPr>
          <p:nvPr>
            <p:ph type="sldNum" sz="quarter" idx="12"/>
          </p:nvPr>
        </p:nvSpPr>
        <p:spPr/>
        <p:txBody>
          <a:bodyPr/>
          <a:lstStyle/>
          <a:p>
            <a:fld id="{271B90D8-21E7-4DA4-B5EE-615B9747E1CF}" type="slidenum">
              <a:rPr lang="en-NZ" smtClean="0"/>
              <a:t>27</a:t>
            </a:fld>
            <a:endParaRPr lang="en-NZ"/>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843296" y="-739861"/>
            <a:ext cx="5112569" cy="7545640"/>
          </a:xfrm>
          <a:prstGeom prst="rect">
            <a:avLst/>
          </a:prstGeom>
          <a:noFill/>
          <a:ln>
            <a:noFill/>
          </a:ln>
        </p:spPr>
      </p:pic>
      <p:sp>
        <p:nvSpPr>
          <p:cNvPr id="9" name="TextBox 8"/>
          <p:cNvSpPr txBox="1"/>
          <p:nvPr/>
        </p:nvSpPr>
        <p:spPr>
          <a:xfrm>
            <a:off x="5004048" y="5733258"/>
            <a:ext cx="3888432" cy="738664"/>
          </a:xfrm>
          <a:prstGeom prst="rect">
            <a:avLst/>
          </a:prstGeom>
          <a:noFill/>
        </p:spPr>
        <p:txBody>
          <a:bodyPr wrap="square" rtlCol="0">
            <a:spAutoFit/>
          </a:bodyPr>
          <a:lstStyle/>
          <a:p>
            <a:r>
              <a:rPr lang="en-NZ" sz="1400" dirty="0"/>
              <a:t>Source: Geoff Bertram, “Rents in the Energy Sector”, in Royal Commission on Social Policy, </a:t>
            </a:r>
            <a:r>
              <a:rPr lang="en-NZ" sz="1400" i="1" dirty="0"/>
              <a:t>The April Report</a:t>
            </a:r>
            <a:r>
              <a:rPr lang="en-NZ" sz="1400" dirty="0"/>
              <a:t>, 1988, Volume IV </a:t>
            </a:r>
            <a:r>
              <a:rPr lang="en-NZ" sz="1400" dirty="0" smtClean="0"/>
              <a:t>p.310</a:t>
            </a:r>
            <a:r>
              <a:rPr lang="en-NZ" sz="1400" dirty="0"/>
              <a:t>.</a:t>
            </a:r>
          </a:p>
        </p:txBody>
      </p:sp>
    </p:spTree>
    <p:extLst>
      <p:ext uri="{BB962C8B-B14F-4D97-AF65-F5344CB8AC3E}">
        <p14:creationId xmlns:p14="http://schemas.microsoft.com/office/powerpoint/2010/main" val="34741728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17E2D38-8A2B-4B70-A7E9-013B1BCD51C9}" type="datetime1">
              <a:rPr lang="en-NZ" smtClean="0"/>
              <a:t>18/07/2012</a:t>
            </a:fld>
            <a:endParaRPr lang="en-NZ"/>
          </a:p>
        </p:txBody>
      </p:sp>
      <p:sp>
        <p:nvSpPr>
          <p:cNvPr id="4" name="Footer Placeholder 3"/>
          <p:cNvSpPr>
            <a:spLocks noGrp="1"/>
          </p:cNvSpPr>
          <p:nvPr>
            <p:ph type="ftr" sz="quarter" idx="11"/>
          </p:nvPr>
        </p:nvSpPr>
        <p:spPr/>
        <p:txBody>
          <a:bodyPr/>
          <a:lstStyle/>
          <a:p>
            <a:r>
              <a:rPr lang="en-NZ" smtClean="0"/>
              <a:t>Paths not taken in electricity restructuring</a:t>
            </a:r>
            <a:endParaRPr lang="en-NZ"/>
          </a:p>
        </p:txBody>
      </p:sp>
      <p:sp>
        <p:nvSpPr>
          <p:cNvPr id="5" name="Slide Number Placeholder 4"/>
          <p:cNvSpPr>
            <a:spLocks noGrp="1"/>
          </p:cNvSpPr>
          <p:nvPr>
            <p:ph type="sldNum" sz="quarter" idx="12"/>
          </p:nvPr>
        </p:nvSpPr>
        <p:spPr/>
        <p:txBody>
          <a:bodyPr/>
          <a:lstStyle/>
          <a:p>
            <a:fld id="{271B90D8-21E7-4DA4-B5EE-615B9747E1CF}" type="slidenum">
              <a:rPr lang="en-NZ" smtClean="0"/>
              <a:t>28</a:t>
            </a:fld>
            <a:endParaRPr lang="en-NZ"/>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6632"/>
            <a:ext cx="7200800" cy="5760640"/>
          </a:xfrm>
          <a:prstGeom prst="rect">
            <a:avLst/>
          </a:prstGeom>
          <a:noFill/>
          <a:ln>
            <a:noFill/>
          </a:ln>
        </p:spPr>
      </p:pic>
      <p:sp>
        <p:nvSpPr>
          <p:cNvPr id="7" name="TextBox 6"/>
          <p:cNvSpPr txBox="1"/>
          <p:nvPr/>
        </p:nvSpPr>
        <p:spPr>
          <a:xfrm>
            <a:off x="3917019" y="5769416"/>
            <a:ext cx="4975461" cy="646331"/>
          </a:xfrm>
          <a:prstGeom prst="rect">
            <a:avLst/>
          </a:prstGeom>
          <a:noFill/>
        </p:spPr>
        <p:txBody>
          <a:bodyPr wrap="square" rtlCol="0">
            <a:spAutoFit/>
          </a:bodyPr>
          <a:lstStyle/>
          <a:p>
            <a:r>
              <a:rPr lang="en-NZ" sz="1200" dirty="0"/>
              <a:t>Source:  Geoff Bertram, Ian </a:t>
            </a:r>
            <a:r>
              <a:rPr lang="en-NZ" sz="1200" dirty="0" err="1"/>
              <a:t>Dempster</a:t>
            </a:r>
            <a:r>
              <a:rPr lang="en-NZ" sz="1200" dirty="0"/>
              <a:t>, Stephen Gale and Simon Terry, </a:t>
            </a:r>
            <a:r>
              <a:rPr lang="en-NZ" sz="1200" i="1" dirty="0"/>
              <a:t>Hydro New Zealand” Providing for Progressive Pricing of Electricity</a:t>
            </a:r>
            <a:r>
              <a:rPr lang="en-NZ" sz="1200" dirty="0"/>
              <a:t>, 1992, p.40.</a:t>
            </a:r>
          </a:p>
          <a:p>
            <a:endParaRPr lang="en-NZ" sz="1200" dirty="0"/>
          </a:p>
        </p:txBody>
      </p:sp>
    </p:spTree>
    <p:extLst>
      <p:ext uri="{BB962C8B-B14F-4D97-AF65-F5344CB8AC3E}">
        <p14:creationId xmlns:p14="http://schemas.microsoft.com/office/powerpoint/2010/main" val="5835871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6D200-1DB0-44B6-9423-3078D22276EF}" type="datetime1">
              <a:rPr lang="en-NZ" smtClean="0"/>
              <a:t>18/07/2012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29</a:t>
            </a:fld>
            <a:endParaRPr lang="en-NZ"/>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7920880" cy="5616624"/>
          </a:xfrm>
          <a:prstGeom prst="rect">
            <a:avLst/>
          </a:prstGeom>
          <a:noFill/>
          <a:ln>
            <a:noFill/>
          </a:ln>
        </p:spPr>
      </p:pic>
      <p:sp>
        <p:nvSpPr>
          <p:cNvPr id="6" name="TextBox 5"/>
          <p:cNvSpPr txBox="1"/>
          <p:nvPr/>
        </p:nvSpPr>
        <p:spPr>
          <a:xfrm>
            <a:off x="4203888" y="5517232"/>
            <a:ext cx="4291893" cy="830997"/>
          </a:xfrm>
          <a:prstGeom prst="rect">
            <a:avLst/>
          </a:prstGeom>
          <a:noFill/>
        </p:spPr>
        <p:txBody>
          <a:bodyPr wrap="square" rtlCol="0">
            <a:spAutoFit/>
          </a:bodyPr>
          <a:lstStyle/>
          <a:p>
            <a:r>
              <a:rPr lang="en-NZ" sz="1200" dirty="0"/>
              <a:t>Source:  Geoff Bertram, Ian </a:t>
            </a:r>
            <a:r>
              <a:rPr lang="en-NZ" sz="1200" dirty="0" err="1"/>
              <a:t>Dempster</a:t>
            </a:r>
            <a:r>
              <a:rPr lang="en-NZ" sz="1200" dirty="0"/>
              <a:t>, Stephen Gale and Simon Terry, </a:t>
            </a:r>
            <a:r>
              <a:rPr lang="en-NZ" sz="1200" i="1" dirty="0"/>
              <a:t>Hydro New Zealand” Providing for Progressive Pricing of Electricity</a:t>
            </a:r>
            <a:r>
              <a:rPr lang="en-NZ" sz="1200" dirty="0"/>
              <a:t>, 1992, p.51.</a:t>
            </a:r>
          </a:p>
          <a:p>
            <a:endParaRPr lang="en-NZ" sz="1200" dirty="0"/>
          </a:p>
        </p:txBody>
      </p:sp>
    </p:spTree>
    <p:extLst>
      <p:ext uri="{BB962C8B-B14F-4D97-AF65-F5344CB8AC3E}">
        <p14:creationId xmlns:p14="http://schemas.microsoft.com/office/powerpoint/2010/main" val="1718545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6D200-1DB0-44B6-9423-3078D22276EF}" type="datetime1">
              <a:rPr lang="en-NZ" smtClean="0"/>
              <a:t>18/07/2012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30</a:t>
            </a:fld>
            <a:endParaRPr lang="en-NZ"/>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539552" y="548681"/>
            <a:ext cx="6364485" cy="4641492"/>
          </a:xfrm>
          <a:prstGeom prst="rect">
            <a:avLst/>
          </a:prstGeom>
          <a:noFill/>
          <a:ln>
            <a:noFill/>
          </a:ln>
        </p:spPr>
      </p:pic>
      <p:sp>
        <p:nvSpPr>
          <p:cNvPr id="6" name="Rectangle 5"/>
          <p:cNvSpPr/>
          <p:nvPr/>
        </p:nvSpPr>
        <p:spPr>
          <a:xfrm>
            <a:off x="2569548" y="5169703"/>
            <a:ext cx="6048672" cy="830997"/>
          </a:xfrm>
          <a:prstGeom prst="rect">
            <a:avLst/>
          </a:prstGeom>
        </p:spPr>
        <p:txBody>
          <a:bodyPr wrap="square">
            <a:spAutoFit/>
          </a:bodyPr>
          <a:lstStyle/>
          <a:p>
            <a:r>
              <a:rPr lang="en-NZ" sz="1200" dirty="0"/>
              <a:t>Source: </a:t>
            </a:r>
            <a:r>
              <a:rPr lang="en-NZ" sz="1200" i="1" dirty="0"/>
              <a:t>Pricing in the New Zealand Electricity Market and its Economic Impact</a:t>
            </a:r>
            <a:r>
              <a:rPr lang="en-NZ" sz="1200" dirty="0"/>
              <a:t>, MED, 6 March 2006, downloaded 12 April 2012 from  </a:t>
            </a:r>
            <a:r>
              <a:rPr lang="en-NZ" sz="1200" u="sng" dirty="0">
                <a:hlinkClick r:id="rId3"/>
              </a:rPr>
              <a:t>http://www.med.govt.nz/sectors-industries/energy/electricity/industry/chronology-of-new-zealand-electricity-reform/electricity-market-review-2006</a:t>
            </a:r>
            <a:r>
              <a:rPr lang="en-NZ" sz="1200" dirty="0"/>
              <a:t>   p.7.</a:t>
            </a:r>
          </a:p>
        </p:txBody>
      </p:sp>
    </p:spTree>
    <p:extLst>
      <p:ext uri="{BB962C8B-B14F-4D97-AF65-F5344CB8AC3E}">
        <p14:creationId xmlns:p14="http://schemas.microsoft.com/office/powerpoint/2010/main" val="7536992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6D200-1DB0-44B6-9423-3078D22276EF}" type="datetime1">
              <a:rPr lang="en-NZ" smtClean="0"/>
              <a:t>18/07/2012</a:t>
            </a:fld>
            <a:endParaRPr lang="en-NZ"/>
          </a:p>
        </p:txBody>
      </p:sp>
      <p:sp>
        <p:nvSpPr>
          <p:cNvPr id="3" name="Footer Placeholder 2"/>
          <p:cNvSpPr>
            <a:spLocks noGrp="1"/>
          </p:cNvSpPr>
          <p:nvPr>
            <p:ph type="ftr" sz="quarter" idx="11"/>
          </p:nvPr>
        </p:nvSpPr>
        <p:spPr/>
        <p:txBody>
          <a:bodyPr/>
          <a:lstStyle/>
          <a:p>
            <a:r>
              <a:rPr lang="en-NZ" smtClean="0"/>
              <a:t>Paths not taken in electricity restructuring</a:t>
            </a:r>
            <a:endParaRPr lang="en-NZ"/>
          </a:p>
        </p:txBody>
      </p:sp>
      <p:sp>
        <p:nvSpPr>
          <p:cNvPr id="4" name="Slide Number Placeholder 3"/>
          <p:cNvSpPr>
            <a:spLocks noGrp="1"/>
          </p:cNvSpPr>
          <p:nvPr>
            <p:ph type="sldNum" sz="quarter" idx="12"/>
          </p:nvPr>
        </p:nvSpPr>
        <p:spPr/>
        <p:txBody>
          <a:bodyPr/>
          <a:lstStyle/>
          <a:p>
            <a:fld id="{271B90D8-21E7-4DA4-B5EE-615B9747E1CF}" type="slidenum">
              <a:rPr lang="en-NZ" smtClean="0"/>
              <a:t>31</a:t>
            </a:fld>
            <a:endParaRPr lang="en-NZ"/>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7704856" cy="5328592"/>
          </a:xfrm>
          <a:prstGeom prst="rect">
            <a:avLst/>
          </a:prstGeom>
          <a:noFill/>
          <a:ln>
            <a:noFill/>
          </a:ln>
        </p:spPr>
      </p:pic>
      <p:sp>
        <p:nvSpPr>
          <p:cNvPr id="6" name="Rectangle 5"/>
          <p:cNvSpPr/>
          <p:nvPr/>
        </p:nvSpPr>
        <p:spPr>
          <a:xfrm>
            <a:off x="4067944" y="5445224"/>
            <a:ext cx="4572000" cy="1015663"/>
          </a:xfrm>
          <a:prstGeom prst="rect">
            <a:avLst/>
          </a:prstGeom>
        </p:spPr>
        <p:txBody>
          <a:bodyPr>
            <a:spAutoFit/>
          </a:bodyPr>
          <a:lstStyle/>
          <a:p>
            <a:r>
              <a:rPr lang="en-NZ" sz="1200" dirty="0"/>
              <a:t>Source: </a:t>
            </a:r>
            <a:r>
              <a:rPr lang="en-NZ" sz="1200" i="1" dirty="0"/>
              <a:t>Pricing in the New Zealand Electricity Market and its Economic Impact</a:t>
            </a:r>
            <a:r>
              <a:rPr lang="en-NZ" sz="1200" dirty="0"/>
              <a:t>, MED, 6 March 2006, downloaded 12 April 2012 from  </a:t>
            </a:r>
            <a:r>
              <a:rPr lang="en-NZ" sz="1200" u="sng" dirty="0">
                <a:hlinkClick r:id="rId3"/>
              </a:rPr>
              <a:t>http://www.med.govt.nz/sectors-industries/energy/electricity/industry/chronology-of-new-zealand-electricity-reform/electricity-market-review-2006</a:t>
            </a:r>
            <a:r>
              <a:rPr lang="en-NZ" sz="1200" dirty="0"/>
              <a:t>   p.14.</a:t>
            </a:r>
          </a:p>
        </p:txBody>
      </p:sp>
    </p:spTree>
    <p:extLst>
      <p:ext uri="{BB962C8B-B14F-4D97-AF65-F5344CB8AC3E}">
        <p14:creationId xmlns:p14="http://schemas.microsoft.com/office/powerpoint/2010/main" val="3508002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385"/>
            <a:ext cx="8229600" cy="706090"/>
          </a:xfrm>
        </p:spPr>
        <p:txBody>
          <a:bodyPr>
            <a:noAutofit/>
          </a:bodyPr>
          <a:lstStyle/>
          <a:p>
            <a:r>
              <a:rPr lang="en-NZ" sz="2400" dirty="0" smtClean="0"/>
              <a:t> ‘TARGETED </a:t>
            </a:r>
            <a:r>
              <a:rPr lang="en-NZ" sz="2400" dirty="0"/>
              <a:t>ASSISTANCE TO LOW INCOME </a:t>
            </a:r>
            <a:r>
              <a:rPr lang="en-NZ" sz="2400" dirty="0" smtClean="0"/>
              <a:t>CONSUMERS’</a:t>
            </a:r>
            <a:br>
              <a:rPr lang="en-NZ" sz="2400" dirty="0" smtClean="0"/>
            </a:br>
            <a:r>
              <a:rPr lang="en-NZ" sz="2400" dirty="0" smtClean="0"/>
              <a:t>Cabinet Paper 2 November 2007</a:t>
            </a:r>
            <a:endParaRPr lang="en-NZ" sz="2400" dirty="0"/>
          </a:p>
        </p:txBody>
      </p:sp>
      <p:sp>
        <p:nvSpPr>
          <p:cNvPr id="3" name="Content Placeholder 2"/>
          <p:cNvSpPr>
            <a:spLocks noGrp="1"/>
          </p:cNvSpPr>
          <p:nvPr>
            <p:ph idx="1"/>
          </p:nvPr>
        </p:nvSpPr>
        <p:spPr>
          <a:xfrm>
            <a:off x="0" y="764704"/>
            <a:ext cx="9130601" cy="5904656"/>
          </a:xfrm>
        </p:spPr>
        <p:txBody>
          <a:bodyPr>
            <a:noAutofit/>
          </a:bodyPr>
          <a:lstStyle/>
          <a:p>
            <a:pPr marL="450850" indent="-450850">
              <a:buNone/>
            </a:pPr>
            <a:r>
              <a:rPr lang="en-NZ" sz="2400" dirty="0" smtClean="0"/>
              <a:t>On progressive pricing:</a:t>
            </a:r>
          </a:p>
          <a:p>
            <a:pPr marL="450850" indent="-450850">
              <a:buNone/>
            </a:pPr>
            <a:endParaRPr lang="en-NZ" sz="2400" dirty="0" smtClean="0"/>
          </a:p>
          <a:p>
            <a:pPr marL="450850" indent="-450850">
              <a:buNone/>
            </a:pPr>
            <a:r>
              <a:rPr lang="en-NZ" sz="2400" dirty="0" smtClean="0"/>
              <a:t>128 </a:t>
            </a:r>
            <a:r>
              <a:rPr lang="en-NZ" sz="2400" dirty="0"/>
              <a:t>There are a large number of complex design issues with such a scheme, including the interaction with the low fixed charge scheme and whether the level of the benefit (</a:t>
            </a:r>
            <a:r>
              <a:rPr lang="en-NZ" sz="2400" dirty="0" err="1"/>
              <a:t>eg</a:t>
            </a:r>
            <a:r>
              <a:rPr lang="en-NZ" sz="2400" dirty="0"/>
              <a:t> 4000kWh) should be differentiated by income, regional consumption levels (coldness) and season. </a:t>
            </a:r>
            <a:endParaRPr lang="en-NZ" sz="2400" dirty="0" smtClean="0"/>
          </a:p>
          <a:p>
            <a:pPr marL="450850" indent="-450850">
              <a:buNone/>
            </a:pPr>
            <a:endParaRPr lang="en-NZ" sz="2400" dirty="0"/>
          </a:p>
          <a:p>
            <a:pPr marL="450850" indent="-450850">
              <a:buNone/>
            </a:pPr>
            <a:r>
              <a:rPr lang="en-NZ" sz="2400" dirty="0"/>
              <a:t>129 One perverse outcome from such a scheme is that retailers may actively seek to shed loss-making smaller consumers. Attempting to prevent this would be difficult. Additionally, attempting to prevent retailers from increasing other prices to recover the loss of revenue from the low charge for the 4000kWh would greatly increase design and administrative complexity. </a:t>
            </a:r>
            <a:endParaRPr lang="en-NZ" sz="2400" dirty="0" smtClean="0"/>
          </a:p>
          <a:p>
            <a:pPr marL="450850" indent="-450850" algn="r">
              <a:buNone/>
            </a:pPr>
            <a:r>
              <a:rPr lang="en-NZ" sz="2400" dirty="0" err="1" smtClean="0"/>
              <a:t>Cont</a:t>
            </a:r>
            <a:r>
              <a:rPr lang="en-NZ" sz="2400" dirty="0" smtClean="0"/>
              <a:t>….</a:t>
            </a:r>
            <a:endParaRPr lang="en-NZ" sz="2400" dirty="0"/>
          </a:p>
        </p:txBody>
      </p:sp>
    </p:spTree>
    <p:extLst>
      <p:ext uri="{BB962C8B-B14F-4D97-AF65-F5344CB8AC3E}">
        <p14:creationId xmlns:p14="http://schemas.microsoft.com/office/powerpoint/2010/main" val="27583372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669360"/>
          </a:xfrm>
        </p:spPr>
        <p:txBody>
          <a:bodyPr>
            <a:noAutofit/>
          </a:bodyPr>
          <a:lstStyle/>
          <a:p>
            <a:pPr marL="450850" indent="-450850">
              <a:buNone/>
            </a:pPr>
            <a:r>
              <a:rPr lang="en-NZ" sz="2400" dirty="0"/>
              <a:t>130 To the extent that retailers could recover loss of revenue from the low tariff on the first 4000kWh through higher tariffs for the balance of consumption (and in the absence of a differentiated level of assistance): </a:t>
            </a:r>
          </a:p>
          <a:p>
            <a:pPr marL="1255713" indent="-450850">
              <a:buNone/>
            </a:pPr>
            <a:r>
              <a:rPr lang="en-NZ" sz="2400" dirty="0"/>
              <a:t>• colder (higher consumption) regions would subsidise warmer regions </a:t>
            </a:r>
          </a:p>
          <a:p>
            <a:pPr marL="1255713" indent="-450850">
              <a:buNone/>
            </a:pPr>
            <a:r>
              <a:rPr lang="en-NZ" sz="2400" dirty="0"/>
              <a:t>• regions without alternative fuels (such as gas) would subsidise those with such fuels </a:t>
            </a:r>
          </a:p>
          <a:p>
            <a:pPr marL="1255713" indent="-450850">
              <a:buNone/>
            </a:pPr>
            <a:r>
              <a:rPr lang="en-NZ" sz="2400" dirty="0"/>
              <a:t>• large (high-use) low-income households would subsidise low-use households, including wealthy low-use households. </a:t>
            </a:r>
          </a:p>
          <a:p>
            <a:pPr marL="450850" indent="-450850"/>
            <a:endParaRPr lang="en-NZ" sz="2400" dirty="0"/>
          </a:p>
          <a:p>
            <a:pPr marL="450850" indent="-450850">
              <a:buNone/>
            </a:pPr>
            <a:r>
              <a:rPr lang="en-NZ" sz="2400" dirty="0"/>
              <a:t>131 Finally, from an efficiency perspective, progressive pricing tends to distort marginal cost price signals (how much it costs to produce power), resulting in less efficient consumption and investment decisions, and therefore loss of overall welfare. </a:t>
            </a:r>
          </a:p>
          <a:p>
            <a:pPr marL="0" indent="0" algn="r">
              <a:buNone/>
            </a:pPr>
            <a:r>
              <a:rPr lang="en-NZ" sz="1800" dirty="0">
                <a:hlinkClick r:id="rId2"/>
              </a:rPr>
              <a:t>http://</a:t>
            </a:r>
            <a:r>
              <a:rPr lang="en-NZ" sz="1800" dirty="0" smtClean="0">
                <a:hlinkClick r:id="rId2"/>
              </a:rPr>
              <a:t>www.parliament.nz/NR/rdonlyres/396F0E95-BD04-48E6-9190-579C3791D3B3/69524/Departmentalreport1.pdf</a:t>
            </a:r>
            <a:r>
              <a:rPr lang="en-NZ" sz="1800" dirty="0" smtClean="0"/>
              <a:t> </a:t>
            </a:r>
            <a:endParaRPr lang="en-NZ" sz="1800" dirty="0"/>
          </a:p>
        </p:txBody>
      </p:sp>
    </p:spTree>
    <p:extLst>
      <p:ext uri="{BB962C8B-B14F-4D97-AF65-F5344CB8AC3E}">
        <p14:creationId xmlns:p14="http://schemas.microsoft.com/office/powerpoint/2010/main" val="1942920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63272" cy="5962674"/>
          </a:xfrm>
        </p:spPr>
        <p:txBody>
          <a:bodyPr>
            <a:normAutofit/>
          </a:bodyPr>
          <a:lstStyle/>
          <a:p>
            <a:r>
              <a:rPr lang="en-NZ" dirty="0" smtClean="0"/>
              <a:t>Conclusion from that:  these MED staff were evidently unaware of the </a:t>
            </a:r>
            <a:r>
              <a:rPr lang="en-NZ" dirty="0" err="1" smtClean="0"/>
              <a:t>Comalco</a:t>
            </a:r>
            <a:r>
              <a:rPr lang="en-NZ" dirty="0" smtClean="0"/>
              <a:t>/</a:t>
            </a:r>
            <a:r>
              <a:rPr lang="en-NZ" dirty="0" err="1" smtClean="0"/>
              <a:t>RioTinto</a:t>
            </a:r>
            <a:r>
              <a:rPr lang="en-NZ" dirty="0" smtClean="0"/>
              <a:t> contract for the Bluff smelter….</a:t>
            </a:r>
            <a:br>
              <a:rPr lang="en-NZ" dirty="0" smtClean="0"/>
            </a:br>
            <a:r>
              <a:rPr lang="en-NZ" dirty="0"/>
              <a:t/>
            </a:r>
            <a:br>
              <a:rPr lang="en-NZ" dirty="0"/>
            </a:br>
            <a:r>
              <a:rPr lang="en-NZ" dirty="0" smtClean="0"/>
              <a:t/>
            </a:r>
            <a:br>
              <a:rPr lang="en-NZ" dirty="0" smtClean="0"/>
            </a:br>
            <a:r>
              <a:rPr lang="en-NZ" dirty="0" smtClean="0"/>
              <a:t>(let alone the 1992 </a:t>
            </a:r>
            <a:r>
              <a:rPr lang="en-NZ" i="1" dirty="0" smtClean="0"/>
              <a:t>Hydro New Zealand </a:t>
            </a:r>
            <a:r>
              <a:rPr lang="en-NZ" dirty="0" smtClean="0"/>
              <a:t>report)</a:t>
            </a:r>
            <a:endParaRPr lang="en-NZ" dirty="0"/>
          </a:p>
        </p:txBody>
      </p:sp>
    </p:spTree>
    <p:extLst>
      <p:ext uri="{BB962C8B-B14F-4D97-AF65-F5344CB8AC3E}">
        <p14:creationId xmlns:p14="http://schemas.microsoft.com/office/powerpoint/2010/main" val="4252521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NZ" dirty="0" smtClean="0"/>
              <a:t>Two other areas to watch</a:t>
            </a:r>
            <a:endParaRPr lang="en-NZ" dirty="0"/>
          </a:p>
        </p:txBody>
      </p:sp>
      <p:sp>
        <p:nvSpPr>
          <p:cNvPr id="3" name="Content Placeholder 2"/>
          <p:cNvSpPr>
            <a:spLocks noGrp="1"/>
          </p:cNvSpPr>
          <p:nvPr>
            <p:ph idx="1"/>
          </p:nvPr>
        </p:nvSpPr>
        <p:spPr>
          <a:xfrm>
            <a:off x="323528" y="1196752"/>
            <a:ext cx="8229600" cy="5400600"/>
          </a:xfrm>
        </p:spPr>
        <p:txBody>
          <a:bodyPr>
            <a:normAutofit fontScale="92500" lnSpcReduction="20000"/>
          </a:bodyPr>
          <a:lstStyle/>
          <a:p>
            <a:r>
              <a:rPr lang="en-NZ" dirty="0" smtClean="0"/>
              <a:t>Water pricing: the generator book values incorporate the fact that they don’t have to pay for their water</a:t>
            </a:r>
            <a:endParaRPr lang="en-NZ" dirty="0"/>
          </a:p>
          <a:p>
            <a:pPr lvl="1"/>
            <a:r>
              <a:rPr lang="en-NZ" dirty="0" smtClean="0"/>
              <a:t>The prospect of water charges would drive down the value to </a:t>
            </a:r>
            <a:r>
              <a:rPr lang="en-NZ" dirty="0" smtClean="0"/>
              <a:t>investors</a:t>
            </a:r>
          </a:p>
          <a:p>
            <a:pPr lvl="1"/>
            <a:r>
              <a:rPr lang="en-NZ" dirty="0" smtClean="0"/>
              <a:t>1987 deed gave ECNZ free water with no reference to competing claims…</a:t>
            </a:r>
            <a:endParaRPr lang="en-NZ" dirty="0" smtClean="0"/>
          </a:p>
          <a:p>
            <a:pPr lvl="1"/>
            <a:endParaRPr lang="en-NZ" dirty="0"/>
          </a:p>
          <a:p>
            <a:r>
              <a:rPr lang="en-NZ" dirty="0" smtClean="0"/>
              <a:t>Huge increase recently in financial engineering </a:t>
            </a:r>
          </a:p>
          <a:p>
            <a:pPr lvl="1"/>
            <a:r>
              <a:rPr lang="en-NZ" dirty="0" smtClean="0"/>
              <a:t>hedges, reserves, endless “fair value” adjustments</a:t>
            </a:r>
          </a:p>
          <a:p>
            <a:pPr lvl="1"/>
            <a:r>
              <a:rPr lang="en-NZ" dirty="0" err="1" smtClean="0"/>
              <a:t>Gentailers</a:t>
            </a:r>
            <a:r>
              <a:rPr lang="en-NZ" dirty="0" smtClean="0"/>
              <a:t> are turning into financial-market players</a:t>
            </a:r>
          </a:p>
          <a:p>
            <a:pPr lvl="1"/>
            <a:r>
              <a:rPr lang="en-NZ" dirty="0" smtClean="0"/>
              <a:t>Beware the scope for big “unexpected” gains and losses from non-transparent deals controlled by senior management on Wall Street salaries</a:t>
            </a:r>
          </a:p>
          <a:p>
            <a:pPr lvl="1"/>
            <a:endParaRPr lang="en-NZ" dirty="0"/>
          </a:p>
          <a:p>
            <a:endParaRPr lang="en-NZ" dirty="0"/>
          </a:p>
        </p:txBody>
      </p:sp>
    </p:spTree>
    <p:extLst>
      <p:ext uri="{BB962C8B-B14F-4D97-AF65-F5344CB8AC3E}">
        <p14:creationId xmlns:p14="http://schemas.microsoft.com/office/powerpoint/2010/main" val="28596012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3200" dirty="0" smtClean="0"/>
              <a:t>The asset sales will falter if there is uncertainty and/or worry about future policy</a:t>
            </a:r>
            <a:endParaRPr lang="en-NZ" sz="3200" dirty="0"/>
          </a:p>
        </p:txBody>
      </p:sp>
      <p:sp>
        <p:nvSpPr>
          <p:cNvPr id="3" name="Content Placeholder 2"/>
          <p:cNvSpPr>
            <a:spLocks noGrp="1"/>
          </p:cNvSpPr>
          <p:nvPr>
            <p:ph idx="1"/>
          </p:nvPr>
        </p:nvSpPr>
        <p:spPr/>
        <p:txBody>
          <a:bodyPr/>
          <a:lstStyle/>
          <a:p>
            <a:r>
              <a:rPr lang="en-NZ" dirty="0" smtClean="0"/>
              <a:t>Future regulation of prices and profits</a:t>
            </a:r>
          </a:p>
          <a:p>
            <a:r>
              <a:rPr lang="en-NZ" dirty="0" smtClean="0"/>
              <a:t>Windfall taxes</a:t>
            </a:r>
          </a:p>
          <a:p>
            <a:r>
              <a:rPr lang="en-NZ" dirty="0" smtClean="0"/>
              <a:t>Genuine openness of the market to new entry</a:t>
            </a:r>
          </a:p>
          <a:p>
            <a:r>
              <a:rPr lang="en-NZ" dirty="0" smtClean="0"/>
              <a:t>Progressive pricing</a:t>
            </a:r>
          </a:p>
          <a:p>
            <a:r>
              <a:rPr lang="en-NZ" dirty="0" smtClean="0"/>
              <a:t>Promise to buy back the assets for no more than they sell for (but possibly for less)</a:t>
            </a:r>
            <a:endParaRPr lang="en-NZ" dirty="0"/>
          </a:p>
        </p:txBody>
      </p:sp>
    </p:spTree>
    <p:extLst>
      <p:ext uri="{BB962C8B-B14F-4D97-AF65-F5344CB8AC3E}">
        <p14:creationId xmlns:p14="http://schemas.microsoft.com/office/powerpoint/2010/main" val="29782851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NZ" sz="3200" dirty="0" smtClean="0"/>
              <a:t>But be careful what you wish for</a:t>
            </a:r>
            <a:endParaRPr lang="en-NZ" sz="3200" dirty="0"/>
          </a:p>
        </p:txBody>
      </p:sp>
      <p:sp>
        <p:nvSpPr>
          <p:cNvPr id="3" name="Content Placeholder 2"/>
          <p:cNvSpPr>
            <a:spLocks noGrp="1"/>
          </p:cNvSpPr>
          <p:nvPr>
            <p:ph idx="1"/>
          </p:nvPr>
        </p:nvSpPr>
        <p:spPr>
          <a:xfrm>
            <a:off x="457200" y="1196752"/>
            <a:ext cx="8229600" cy="4929411"/>
          </a:xfrm>
        </p:spPr>
        <p:txBody>
          <a:bodyPr>
            <a:normAutofit lnSpcReduction="10000"/>
          </a:bodyPr>
          <a:lstStyle/>
          <a:p>
            <a:r>
              <a:rPr lang="en-NZ" dirty="0" smtClean="0"/>
              <a:t>In the worst of possible worlds the sales go ahead but the price is rock-bottom because of policy uncertainties</a:t>
            </a:r>
          </a:p>
          <a:p>
            <a:r>
              <a:rPr lang="en-NZ" dirty="0" smtClean="0"/>
              <a:t>Then policy turns out to have no regulation, no buy-backs, no windfall taxes, no lifeline tariffs, no new entry……</a:t>
            </a:r>
          </a:p>
          <a:p>
            <a:r>
              <a:rPr lang="en-NZ" dirty="0" smtClean="0"/>
              <a:t>The opportunistic buyers could then clean up big time, with taxpayers the losers and no gain to consumers</a:t>
            </a:r>
          </a:p>
          <a:p>
            <a:r>
              <a:rPr lang="en-NZ" dirty="0" smtClean="0"/>
              <a:t>Remember Telecom …….</a:t>
            </a:r>
          </a:p>
          <a:p>
            <a:endParaRPr lang="en-NZ" dirty="0"/>
          </a:p>
          <a:p>
            <a:pPr marL="0" indent="0">
              <a:buNone/>
            </a:pPr>
            <a:endParaRPr lang="en-NZ" dirty="0"/>
          </a:p>
        </p:txBody>
      </p:sp>
    </p:spTree>
    <p:extLst>
      <p:ext uri="{BB962C8B-B14F-4D97-AF65-F5344CB8AC3E}">
        <p14:creationId xmlns:p14="http://schemas.microsoft.com/office/powerpoint/2010/main" val="42142623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3022</TotalTime>
  <Words>2999</Words>
  <Application>Microsoft Office PowerPoint</Application>
  <PresentationFormat>On-screen Show (4:3)</PresentationFormat>
  <Paragraphs>577</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Electricity prices, asset values, regulation, and renewables</vt:lpstr>
      <vt:lpstr>Quick potted history</vt:lpstr>
      <vt:lpstr>Evolving industry structure</vt:lpstr>
      <vt:lpstr>Technology is changing</vt:lpstr>
      <vt:lpstr>The present industry structure does not match the new situation</vt:lpstr>
      <vt:lpstr>Change in the aims of state ownership</vt:lpstr>
      <vt:lpstr>PowerPoint Presentation</vt:lpstr>
      <vt:lpstr>What sustains the valuations?</vt:lpstr>
      <vt:lpstr>PowerPoint Presentation</vt:lpstr>
      <vt:lpstr>Two quite separate sets of revaluations</vt:lpstr>
      <vt:lpstr>The lines companies were first onto the bandwagon, with ODV</vt:lpstr>
      <vt:lpstr>Then the gentailers got into an orgy of “fair value” revaluation…</vt:lpstr>
      <vt:lpstr>PowerPoint Presentation</vt:lpstr>
      <vt:lpstr>US lesson: “fair value” is not historic cost and is not fair</vt:lpstr>
      <vt:lpstr>PowerPoint Presentation</vt:lpstr>
      <vt:lpstr>PowerPoint Presentation</vt:lpstr>
      <vt:lpstr>PowerPoint Presentation</vt:lpstr>
      <vt:lpstr>What is to be done?</vt:lpstr>
      <vt:lpstr>My four initial areas to tackle</vt:lpstr>
      <vt:lpstr>Investment and innovation needs/opportunities</vt:lpstr>
      <vt:lpstr>The essential requirement here is to bring on twilight of the gods…</vt:lpstr>
      <vt:lpstr>Regulating prices and profits on the heritage assets</vt:lpstr>
      <vt:lpstr>The ETS belongs with the new wave – so stop it yielding windfalls to the heritage owners at consumers’ expense</vt:lpstr>
      <vt:lpstr>PowerPoint Presentation</vt:lpstr>
      <vt:lpstr>PowerPoint Presentation</vt:lpstr>
      <vt:lpstr>Progressive pricing/vesting contracts were</vt:lpstr>
      <vt:lpstr>PowerPoint Presentation</vt:lpstr>
      <vt:lpstr>PowerPoint Presentation</vt:lpstr>
      <vt:lpstr>PowerPoint Presentation</vt:lpstr>
      <vt:lpstr>PowerPoint Presentation</vt:lpstr>
      <vt:lpstr>PowerPoint Presentation</vt:lpstr>
      <vt:lpstr> ‘TARGETED ASSISTANCE TO LOW INCOME CONSUMERS’ Cabinet Paper 2 November 2007</vt:lpstr>
      <vt:lpstr>PowerPoint Presentation</vt:lpstr>
      <vt:lpstr>Conclusion from that:  these MED staff were evidently unaware of the Comalco/RioTinto contract for the Bluff smelter….   (let alone the 1992 Hydro New Zealand report)</vt:lpstr>
      <vt:lpstr>Two other areas to watch</vt:lpstr>
      <vt:lpstr>The asset sales will falter if there is uncertainty and/or worry about future policy</vt:lpstr>
      <vt:lpstr>But be careful what you wish for</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Electricity prices, asset values, and regulation: the Mighty River Power sell-off in context</dc:title>
  <dc:creator>User</dc:creator>
  <cp:lastModifiedBy>User</cp:lastModifiedBy>
  <cp:revision>19</cp:revision>
  <dcterms:created xsi:type="dcterms:W3CDTF">2012-07-08T22:25:02Z</dcterms:created>
  <dcterms:modified xsi:type="dcterms:W3CDTF">2012-07-19T22:58:37Z</dcterms:modified>
</cp:coreProperties>
</file>