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rawings/drawing1.xml" ContentType="application/vnd.openxmlformats-officedocument.drawingml.chartshapes+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drawings/drawing3.xml" ContentType="application/vnd.openxmlformats-officedocument.drawingml.chartshapes+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handoutMasterIdLst>
    <p:handoutMasterId r:id="rId64"/>
  </p:handoutMasterIdLst>
  <p:sldIdLst>
    <p:sldId id="256" r:id="rId2"/>
    <p:sldId id="335" r:id="rId3"/>
    <p:sldId id="336" r:id="rId4"/>
    <p:sldId id="269" r:id="rId5"/>
    <p:sldId id="257" r:id="rId6"/>
    <p:sldId id="283" r:id="rId7"/>
    <p:sldId id="284" r:id="rId8"/>
    <p:sldId id="258" r:id="rId9"/>
    <p:sldId id="265" r:id="rId10"/>
    <p:sldId id="271" r:id="rId11"/>
    <p:sldId id="266" r:id="rId12"/>
    <p:sldId id="332" r:id="rId13"/>
    <p:sldId id="267" r:id="rId14"/>
    <p:sldId id="331" r:id="rId15"/>
    <p:sldId id="270" r:id="rId16"/>
    <p:sldId id="259" r:id="rId17"/>
    <p:sldId id="260" r:id="rId18"/>
    <p:sldId id="275" r:id="rId19"/>
    <p:sldId id="261" r:id="rId20"/>
    <p:sldId id="262" r:id="rId21"/>
    <p:sldId id="287" r:id="rId22"/>
    <p:sldId id="263" r:id="rId23"/>
    <p:sldId id="285" r:id="rId24"/>
    <p:sldId id="286" r:id="rId25"/>
    <p:sldId id="272" r:id="rId26"/>
    <p:sldId id="264" r:id="rId27"/>
    <p:sldId id="273" r:id="rId28"/>
    <p:sldId id="274" r:id="rId29"/>
    <p:sldId id="276" r:id="rId30"/>
    <p:sldId id="268" r:id="rId31"/>
    <p:sldId id="277" r:id="rId32"/>
    <p:sldId id="278" r:id="rId33"/>
    <p:sldId id="279" r:id="rId34"/>
    <p:sldId id="280" r:id="rId35"/>
    <p:sldId id="282" r:id="rId36"/>
    <p:sldId id="281" r:id="rId37"/>
    <p:sldId id="299" r:id="rId38"/>
    <p:sldId id="298" r:id="rId39"/>
    <p:sldId id="300" r:id="rId40"/>
    <p:sldId id="307" r:id="rId41"/>
    <p:sldId id="308" r:id="rId42"/>
    <p:sldId id="301" r:id="rId43"/>
    <p:sldId id="302" r:id="rId44"/>
    <p:sldId id="303" r:id="rId45"/>
    <p:sldId id="304" r:id="rId46"/>
    <p:sldId id="305" r:id="rId47"/>
    <p:sldId id="306"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33" r:id="rId61"/>
    <p:sldId id="334"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62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Files%20from%20H%20drive%20June%202009\IAEE%20Stockholm\Electricity%20prices%20and%20revenu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Files%20from%20H%20drive%20June%202009\IAEE%20Stockholm\National%20accounts%20dat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Files%20from%20H%20drive%20June%202009\IAEE%20Stockholm\National%20accounts%20dat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Files%20from%20H%20drive%20June%202009\IAEE%20Stockholm\National%20accounts%20dat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Files%20from%20H%20drive%20June%202009\IAEE%20Stockholm\National%20accounts%20data.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Files%20from%20H%20drive%20June%202009\IAEE%20Stockholm\National%20accounts%20data.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Files%20from%20H%20drive%20June%202009\IAEE%20Stockholm\National%20accounts%20data.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Files%20from%20H%20drive%20June%202009\IAEE%20Stockholm\National%20accounts%20data.xlsx" TargetMode="Externa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Files%20from%20H%20drive%20June%202009\Electricity%202010\Long-run%20history%20of%20generation%20accounts.xls"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Files%20from%20H%20drive%20June%202009\Electricity%202010\Long-run%20history%20of%20generation%20account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Files%20from%20H%20drive%20June%202009\IAEE%20Stockholm\Electricity%20prices%20and%20revenue.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Files%20from%20H%20drive%20June%202009\Electricity%202010\Long-run%20history%20of%20generation%20account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Reconciling Energy Data File's "Total Sales" with more detailed data</a:t>
            </a:r>
          </a:p>
        </c:rich>
      </c:tx>
      <c:layout/>
      <c:overlay val="0"/>
    </c:title>
    <c:autoTitleDeleted val="0"/>
    <c:plotArea>
      <c:layout/>
      <c:barChart>
        <c:barDir val="col"/>
        <c:grouping val="stacked"/>
        <c:varyColors val="0"/>
        <c:ser>
          <c:idx val="2"/>
          <c:order val="0"/>
          <c:tx>
            <c:v>Distribution lines charges from company disclosures</c:v>
          </c:tx>
          <c:invertIfNegative val="0"/>
          <c:val>
            <c:numRef>
              <c:f>'Lines and energy charges'!$G$3:$G$33</c:f>
              <c:numCache>
                <c:formatCode>General</c:formatCode>
                <c:ptCount val="31"/>
                <c:pt idx="16" formatCode="#,##0">
                  <c:v>730.13652940801796</c:v>
                </c:pt>
                <c:pt idx="17" formatCode="#,##0">
                  <c:v>813.94424947931861</c:v>
                </c:pt>
                <c:pt idx="18" formatCode="#,##0">
                  <c:v>887.93113770407956</c:v>
                </c:pt>
                <c:pt idx="19" formatCode="#,##0">
                  <c:v>926.16299120183476</c:v>
                </c:pt>
                <c:pt idx="20" formatCode="#,##0">
                  <c:v>945.83290043455679</c:v>
                </c:pt>
                <c:pt idx="21" formatCode="#,##0">
                  <c:v>992.75585142857142</c:v>
                </c:pt>
                <c:pt idx="22" formatCode="#,##0">
                  <c:v>1047.328266142857</c:v>
                </c:pt>
                <c:pt idx="23" formatCode="#,##0">
                  <c:v>1047.1165331249999</c:v>
                </c:pt>
                <c:pt idx="24" formatCode="#,##0">
                  <c:v>1028.9085186249999</c:v>
                </c:pt>
                <c:pt idx="25" formatCode="#,##0">
                  <c:v>1076.9303645</c:v>
                </c:pt>
                <c:pt idx="26" formatCode="#,##0">
                  <c:v>1119.7808745</c:v>
                </c:pt>
                <c:pt idx="27" formatCode="#,##0">
                  <c:v>1185.22801175</c:v>
                </c:pt>
                <c:pt idx="28" formatCode="#,##0">
                  <c:v>1385.2388476714509</c:v>
                </c:pt>
                <c:pt idx="29" formatCode="#,##0">
                  <c:v>1499.9277594488849</c:v>
                </c:pt>
                <c:pt idx="30" formatCode="#,##0">
                  <c:v>1450.2644544032255</c:v>
                </c:pt>
              </c:numCache>
            </c:numRef>
          </c:val>
        </c:ser>
        <c:ser>
          <c:idx val="5"/>
          <c:order val="2"/>
          <c:tx>
            <c:v>"Gross margin" of distributors (EPBs and MEDs)</c:v>
          </c:tx>
          <c:spPr>
            <a:solidFill>
              <a:srgbClr val="00B050"/>
            </a:solidFill>
          </c:spPr>
          <c:invertIfNegative val="0"/>
          <c:cat>
            <c:numRef>
              <c:f>'Lines and energy charges'!$A$3:$A$33</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'Lines and energy charges'!$F$3:$F$33</c:f>
              <c:numCache>
                <c:formatCode>#,##0</c:formatCode>
                <c:ptCount val="31"/>
                <c:pt idx="0">
                  <c:v>203.27718425000003</c:v>
                </c:pt>
                <c:pt idx="1">
                  <c:v>231.46441825000005</c:v>
                </c:pt>
                <c:pt idx="2">
                  <c:v>262.68626250000005</c:v>
                </c:pt>
                <c:pt idx="3">
                  <c:v>320.1524445</c:v>
                </c:pt>
                <c:pt idx="4">
                  <c:v>343.3144767500001</c:v>
                </c:pt>
                <c:pt idx="5">
                  <c:v>351.94772425000008</c:v>
                </c:pt>
                <c:pt idx="6">
                  <c:v>406.34782949999993</c:v>
                </c:pt>
                <c:pt idx="7">
                  <c:v>485.29031074999978</c:v>
                </c:pt>
                <c:pt idx="8">
                  <c:v>565.23549674999992</c:v>
                </c:pt>
                <c:pt idx="9">
                  <c:v>563.78386150000006</c:v>
                </c:pt>
                <c:pt idx="10">
                  <c:v>576.33639912499996</c:v>
                </c:pt>
                <c:pt idx="11">
                  <c:v>602.52425662499991</c:v>
                </c:pt>
                <c:pt idx="12">
                  <c:v>651.45205899999996</c:v>
                </c:pt>
                <c:pt idx="13">
                  <c:v>696.85094249499991</c:v>
                </c:pt>
                <c:pt idx="14">
                  <c:v>688.32998041500002</c:v>
                </c:pt>
                <c:pt idx="15">
                  <c:v>683.4853961690153</c:v>
                </c:pt>
              </c:numCache>
            </c:numRef>
          </c:val>
        </c:ser>
        <c:ser>
          <c:idx val="6"/>
          <c:order val="3"/>
          <c:tx>
            <c:v>Transmission charges from Transpower accounts</c:v>
          </c:tx>
          <c:spPr>
            <a:solidFill>
              <a:srgbClr val="008000"/>
            </a:solidFill>
          </c:spPr>
          <c:invertIfNegative val="0"/>
          <c:cat>
            <c:numRef>
              <c:f>'Lines and energy charges'!$A$3:$A$33</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'Lines and energy charges'!$H$3:$H$33</c:f>
              <c:numCache>
                <c:formatCode>General</c:formatCode>
                <c:ptCount val="31"/>
                <c:pt idx="10" formatCode="#,##0">
                  <c:v>405.74874999999997</c:v>
                </c:pt>
                <c:pt idx="11" formatCode="#,##0">
                  <c:v>506.07724999999999</c:v>
                </c:pt>
                <c:pt idx="12" formatCode="#,##0">
                  <c:v>551.70699999999999</c:v>
                </c:pt>
                <c:pt idx="13" formatCode="#,##0">
                  <c:v>551.70225000000005</c:v>
                </c:pt>
                <c:pt idx="14" formatCode="#,##0">
                  <c:v>518.87215000000003</c:v>
                </c:pt>
                <c:pt idx="15" formatCode="#,##0">
                  <c:v>513.09860000000003</c:v>
                </c:pt>
                <c:pt idx="16" formatCode="#,##0">
                  <c:v>532.44949999999994</c:v>
                </c:pt>
                <c:pt idx="17" formatCode="#,##0">
                  <c:v>545.81899999999996</c:v>
                </c:pt>
                <c:pt idx="18" formatCode="#,##0">
                  <c:v>553.61749999999995</c:v>
                </c:pt>
                <c:pt idx="19" formatCode="#,##0">
                  <c:v>551.7835</c:v>
                </c:pt>
                <c:pt idx="20" formatCode="#,##0">
                  <c:v>551.06650000000002</c:v>
                </c:pt>
                <c:pt idx="21" formatCode="#,##0">
                  <c:v>525.87900000000002</c:v>
                </c:pt>
                <c:pt idx="22" formatCode="#,##0">
                  <c:v>520.94200000000001</c:v>
                </c:pt>
                <c:pt idx="23" formatCode="#,##0">
                  <c:v>537.25</c:v>
                </c:pt>
                <c:pt idx="24" formatCode="#,##0">
                  <c:v>531.49800000000005</c:v>
                </c:pt>
                <c:pt idx="25" formatCode="#,##0">
                  <c:v>482.41649999999998</c:v>
                </c:pt>
                <c:pt idx="26" formatCode="#,##0">
                  <c:v>507.851</c:v>
                </c:pt>
                <c:pt idx="27" formatCode="#,##0">
                  <c:v>520.846</c:v>
                </c:pt>
                <c:pt idx="28" formatCode="#,##0">
                  <c:v>561.17399999999998</c:v>
                </c:pt>
                <c:pt idx="29" formatCode="#,##0">
                  <c:v>608.41049999999996</c:v>
                </c:pt>
                <c:pt idx="30" formatCode="#,##0">
                  <c:v>641.63699999999994</c:v>
                </c:pt>
              </c:numCache>
            </c:numRef>
          </c:val>
        </c:ser>
        <c:ser>
          <c:idx val="3"/>
          <c:order val="4"/>
          <c:tx>
            <c:v>NZED/ECNZ sales of electricity excluding Transpower 1989-1994</c:v>
          </c:tx>
          <c:spPr>
            <a:solidFill>
              <a:srgbClr val="FF4B4B"/>
            </a:solidFill>
          </c:spPr>
          <c:invertIfNegative val="0"/>
          <c:val>
            <c:numRef>
              <c:f>'Lines and energy charges'!$K$3:$K$33</c:f>
              <c:numCache>
                <c:formatCode>General</c:formatCode>
                <c:ptCount val="31"/>
                <c:pt idx="10" formatCode="#,##0">
                  <c:v>1087.4880000000001</c:v>
                </c:pt>
                <c:pt idx="11" formatCode="#,##0">
                  <c:v>1024.17275</c:v>
                </c:pt>
                <c:pt idx="12" formatCode="#,##0">
                  <c:v>1024.0430000000001</c:v>
                </c:pt>
                <c:pt idx="13" formatCode="#,##0">
                  <c:v>1002.79775</c:v>
                </c:pt>
                <c:pt idx="14" formatCode="#,##0">
                  <c:v>1108.5351000000001</c:v>
                </c:pt>
                <c:pt idx="15" formatCode="#,##0">
                  <c:v>1361.9940000000001</c:v>
                </c:pt>
                <c:pt idx="16" formatCode="#,##0">
                  <c:v>1325</c:v>
                </c:pt>
                <c:pt idx="17" formatCode="#,##0">
                  <c:v>1173</c:v>
                </c:pt>
                <c:pt idx="18" formatCode="#,##0">
                  <c:v>1000</c:v>
                </c:pt>
                <c:pt idx="19" formatCode="#,##0">
                  <c:v>782</c:v>
                </c:pt>
                <c:pt idx="20" formatCode="#,##0">
                  <c:v>310.5</c:v>
                </c:pt>
              </c:numCache>
            </c:numRef>
          </c:val>
        </c:ser>
        <c:ser>
          <c:idx val="8"/>
          <c:order val="5"/>
          <c:tx>
            <c:v>Energy charges component of retail sales from Energy Datafile, excl ECNZ</c:v>
          </c:tx>
          <c:spPr>
            <a:solidFill>
              <a:srgbClr val="FFC000"/>
            </a:solidFill>
          </c:spPr>
          <c:invertIfNegative val="0"/>
          <c:cat>
            <c:numRef>
              <c:f>'Lines and energy charges'!$A$3:$A$33</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'Lines and energy charges'!$N$3:$N$33</c:f>
              <c:numCache>
                <c:formatCode>General</c:formatCode>
                <c:ptCount val="31"/>
                <c:pt idx="17" formatCode="#,##0">
                  <c:v>411.06475</c:v>
                </c:pt>
                <c:pt idx="18" formatCode="#,##0">
                  <c:v>625.70350000000008</c:v>
                </c:pt>
                <c:pt idx="19" formatCode="#,##0">
                  <c:v>865.76199999999994</c:v>
                </c:pt>
                <c:pt idx="20" formatCode="#,##0">
                  <c:v>1351.106</c:v>
                </c:pt>
                <c:pt idx="21" formatCode="#,##0">
                  <c:v>1712.4617500000002</c:v>
                </c:pt>
                <c:pt idx="22" formatCode="#,##0">
                  <c:v>1814.1332499999999</c:v>
                </c:pt>
                <c:pt idx="23" formatCode="#,##0">
                  <c:v>2182.4445000000001</c:v>
                </c:pt>
                <c:pt idx="24" formatCode="#,##0">
                  <c:v>2556.76125</c:v>
                </c:pt>
                <c:pt idx="25" formatCode="#,##0">
                  <c:v>2892.3634999999999</c:v>
                </c:pt>
                <c:pt idx="26" formatCode="#,##0">
                  <c:v>3269.7314999999999</c:v>
                </c:pt>
                <c:pt idx="27" formatCode="#,##0">
                  <c:v>3712.6264999999999</c:v>
                </c:pt>
                <c:pt idx="28" formatCode="#,##0">
                  <c:v>3884.2957499999998</c:v>
                </c:pt>
                <c:pt idx="29" formatCode="#,##0">
                  <c:v>4043.6482413137828</c:v>
                </c:pt>
                <c:pt idx="30" formatCode="#,##0">
                  <c:v>4087.2337816669474</c:v>
                </c:pt>
              </c:numCache>
            </c:numRef>
          </c:val>
        </c:ser>
        <c:ser>
          <c:idx val="4"/>
          <c:order val="7"/>
          <c:tx>
            <c:v>NZED/ECNZ electricity sales inclusive of transmission</c:v>
          </c:tx>
          <c:spPr>
            <a:solidFill>
              <a:srgbClr val="FF0000"/>
            </a:solidFill>
          </c:spPr>
          <c:invertIfNegative val="0"/>
          <c:val>
            <c:numRef>
              <c:f>'Lines and energy charges'!$J$3:$J$33</c:f>
              <c:numCache>
                <c:formatCode>#,##0</c:formatCode>
                <c:ptCount val="31"/>
                <c:pt idx="0">
                  <c:v>434.48696024999998</c:v>
                </c:pt>
                <c:pt idx="1">
                  <c:v>517.09631024999999</c:v>
                </c:pt>
                <c:pt idx="2">
                  <c:v>581.22985700000004</c:v>
                </c:pt>
                <c:pt idx="3">
                  <c:v>683.20785374999991</c:v>
                </c:pt>
                <c:pt idx="4">
                  <c:v>747.55989499999998</c:v>
                </c:pt>
                <c:pt idx="5">
                  <c:v>809.70964174999995</c:v>
                </c:pt>
                <c:pt idx="6">
                  <c:v>980.34262950000004</c:v>
                </c:pt>
                <c:pt idx="7">
                  <c:v>1164.6035515000001</c:v>
                </c:pt>
                <c:pt idx="8">
                  <c:v>1289.9990035000001</c:v>
                </c:pt>
                <c:pt idx="9">
                  <c:v>1404.75325</c:v>
                </c:pt>
              </c:numCache>
            </c:numRef>
          </c:val>
        </c:ser>
        <c:dLbls>
          <c:showLegendKey val="0"/>
          <c:showVal val="0"/>
          <c:showCatName val="0"/>
          <c:showSerName val="0"/>
          <c:showPercent val="0"/>
          <c:showBubbleSize val="0"/>
        </c:dLbls>
        <c:gapWidth val="11"/>
        <c:overlap val="100"/>
        <c:axId val="93388800"/>
        <c:axId val="93428352"/>
      </c:barChart>
      <c:lineChart>
        <c:grouping val="standard"/>
        <c:varyColors val="0"/>
        <c:ser>
          <c:idx val="0"/>
          <c:order val="1"/>
          <c:tx>
            <c:v>Total electricity sales (Energy Datafile)</c:v>
          </c:tx>
          <c:spPr>
            <a:ln>
              <a:solidFill>
                <a:schemeClr val="tx1"/>
              </a:solidFill>
            </a:ln>
          </c:spPr>
          <c:marker>
            <c:symbol val="none"/>
          </c:marker>
          <c:cat>
            <c:numRef>
              <c:f>'Lines and energy charges'!$A$3:$A$33</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'Lines and energy charges'!$B$3:$B$33</c:f>
              <c:numCache>
                <c:formatCode>#,##0</c:formatCode>
                <c:ptCount val="31"/>
                <c:pt idx="0">
                  <c:v>632.37225624999996</c:v>
                </c:pt>
                <c:pt idx="1">
                  <c:v>744.1857842500001</c:v>
                </c:pt>
                <c:pt idx="2">
                  <c:v>840.58354750000001</c:v>
                </c:pt>
                <c:pt idx="3">
                  <c:v>998.07379975000003</c:v>
                </c:pt>
                <c:pt idx="4">
                  <c:v>1091.08056175</c:v>
                </c:pt>
                <c:pt idx="5">
                  <c:v>1169.6802805000002</c:v>
                </c:pt>
                <c:pt idx="6">
                  <c:v>1393.7867544999999</c:v>
                </c:pt>
                <c:pt idx="7">
                  <c:v>1666.1622047843748</c:v>
                </c:pt>
                <c:pt idx="8">
                  <c:v>1909.4546457375004</c:v>
                </c:pt>
                <c:pt idx="9">
                  <c:v>2108.2888929750002</c:v>
                </c:pt>
                <c:pt idx="10">
                  <c:v>2205.6990355209809</c:v>
                </c:pt>
                <c:pt idx="11">
                  <c:v>2267.579070351715</c:v>
                </c:pt>
                <c:pt idx="12">
                  <c:v>2371.5453645362009</c:v>
                </c:pt>
                <c:pt idx="13">
                  <c:v>2401.9688497896495</c:v>
                </c:pt>
                <c:pt idx="14">
                  <c:v>2504.1813695031246</c:v>
                </c:pt>
                <c:pt idx="15">
                  <c:v>2596.89212232714</c:v>
                </c:pt>
                <c:pt idx="16">
                  <c:v>2748.7073011130587</c:v>
                </c:pt>
                <c:pt idx="17">
                  <c:v>2934.4875711848135</c:v>
                </c:pt>
                <c:pt idx="18">
                  <c:v>3076.1533093338462</c:v>
                </c:pt>
                <c:pt idx="19">
                  <c:v>3154.9739941174303</c:v>
                </c:pt>
                <c:pt idx="20">
                  <c:v>3115.8153728956913</c:v>
                </c:pt>
                <c:pt idx="21">
                  <c:v>3189.4414830961505</c:v>
                </c:pt>
                <c:pt idx="22">
                  <c:v>3433.4151641562457</c:v>
                </c:pt>
                <c:pt idx="23">
                  <c:v>3727.3045383812228</c:v>
                </c:pt>
                <c:pt idx="24">
                  <c:v>4118.6329887591382</c:v>
                </c:pt>
                <c:pt idx="25">
                  <c:v>4535.1472741520756</c:v>
                </c:pt>
                <c:pt idx="26">
                  <c:v>4981.1758249807699</c:v>
                </c:pt>
                <c:pt idx="27">
                  <c:v>5400.1951118827337</c:v>
                </c:pt>
                <c:pt idx="28">
                  <c:v>5722.1329907194022</c:v>
                </c:pt>
                <c:pt idx="29">
                  <c:v>6103.9878864357088</c:v>
                </c:pt>
                <c:pt idx="30">
                  <c:v>6439.2658649684026</c:v>
                </c:pt>
              </c:numCache>
            </c:numRef>
          </c:val>
          <c:smooth val="0"/>
        </c:ser>
        <c:ser>
          <c:idx val="1"/>
          <c:order val="6"/>
          <c:tx>
            <c:v>"Retail electricity sales" (Energy Datafile)</c:v>
          </c:tx>
          <c:spPr>
            <a:ln>
              <a:solidFill>
                <a:srgbClr val="FF0000"/>
              </a:solidFill>
            </a:ln>
          </c:spPr>
          <c:marker>
            <c:symbol val="none"/>
          </c:marker>
          <c:cat>
            <c:numRef>
              <c:f>'Lines and energy charges'!$A$3:$A$33</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'Lines and energy charges'!$C$3:$C$33</c:f>
              <c:numCache>
                <c:formatCode>General</c:formatCode>
                <c:ptCount val="31"/>
                <c:pt idx="17" formatCode="#,##0">
                  <c:v>2777.1242499999998</c:v>
                </c:pt>
                <c:pt idx="18" formatCode="#,##0">
                  <c:v>2898.6042499999999</c:v>
                </c:pt>
                <c:pt idx="19" formatCode="#,##0">
                  <c:v>2985.0415000000003</c:v>
                </c:pt>
                <c:pt idx="20" formatCode="#,##0">
                  <c:v>3001.0329999999999</c:v>
                </c:pt>
                <c:pt idx="21" formatCode="#,##0">
                  <c:v>2997.9347499999999</c:v>
                </c:pt>
                <c:pt idx="22" formatCode="#,##0">
                  <c:v>3135.8772500000005</c:v>
                </c:pt>
                <c:pt idx="23" formatCode="#,##0">
                  <c:v>3473.3895000000002</c:v>
                </c:pt>
                <c:pt idx="24" formatCode="#,##0">
                  <c:v>3903.4887500000004</c:v>
                </c:pt>
                <c:pt idx="25" formatCode="#,##0">
                  <c:v>4243.85725</c:v>
                </c:pt>
                <c:pt idx="26" formatCode="#,##0">
                  <c:v>4664.9697500000002</c:v>
                </c:pt>
                <c:pt idx="27" formatCode="#,##0">
                  <c:v>5073.7240000000002</c:v>
                </c:pt>
                <c:pt idx="28" formatCode="#,##0">
                  <c:v>5426.6702500000001</c:v>
                </c:pt>
                <c:pt idx="29" formatCode="#,##0">
                  <c:v>5736.294356338718</c:v>
                </c:pt>
                <c:pt idx="30" formatCode="#,##0">
                  <c:v>5865.5487076978334</c:v>
                </c:pt>
              </c:numCache>
            </c:numRef>
          </c:val>
          <c:smooth val="0"/>
        </c:ser>
        <c:dLbls>
          <c:showLegendKey val="0"/>
          <c:showVal val="0"/>
          <c:showCatName val="0"/>
          <c:showSerName val="0"/>
          <c:showPercent val="0"/>
          <c:showBubbleSize val="0"/>
        </c:dLbls>
        <c:marker val="1"/>
        <c:smooth val="0"/>
        <c:axId val="93388800"/>
        <c:axId val="93428352"/>
      </c:lineChart>
      <c:catAx>
        <c:axId val="93388800"/>
        <c:scaling>
          <c:orientation val="minMax"/>
        </c:scaling>
        <c:delete val="0"/>
        <c:axPos val="b"/>
        <c:title>
          <c:tx>
            <c:rich>
              <a:bodyPr/>
              <a:lstStyle/>
              <a:p>
                <a:pPr>
                  <a:defRPr/>
                </a:pPr>
                <a:r>
                  <a:rPr lang="en-US"/>
                  <a:t>Calendar years</a:t>
                </a:r>
              </a:p>
            </c:rich>
          </c:tx>
          <c:layout/>
          <c:overlay val="0"/>
        </c:title>
        <c:numFmt formatCode="General" sourceLinked="1"/>
        <c:majorTickMark val="out"/>
        <c:minorTickMark val="none"/>
        <c:tickLblPos val="nextTo"/>
        <c:crossAx val="93428352"/>
        <c:crosses val="autoZero"/>
        <c:auto val="1"/>
        <c:lblAlgn val="ctr"/>
        <c:lblOffset val="100"/>
        <c:noMultiLvlLbl val="0"/>
      </c:catAx>
      <c:valAx>
        <c:axId val="93428352"/>
        <c:scaling>
          <c:orientation val="minMax"/>
        </c:scaling>
        <c:delete val="0"/>
        <c:axPos val="l"/>
        <c:majorGridlines/>
        <c:title>
          <c:tx>
            <c:rich>
              <a:bodyPr rot="-5400000" vert="horz"/>
              <a:lstStyle/>
              <a:p>
                <a:pPr>
                  <a:defRPr sz="1400"/>
                </a:pPr>
                <a:r>
                  <a:rPr lang="en-US" sz="1400"/>
                  <a:t>$ million</a:t>
                </a:r>
              </a:p>
            </c:rich>
          </c:tx>
          <c:layout/>
          <c:overlay val="0"/>
        </c:title>
        <c:numFmt formatCode="#,##0" sourceLinked="1"/>
        <c:majorTickMark val="out"/>
        <c:minorTickMark val="none"/>
        <c:tickLblPos val="nextTo"/>
        <c:crossAx val="93388800"/>
        <c:crosses val="autoZero"/>
        <c:crossBetween val="between"/>
      </c:valAx>
    </c:plotArea>
    <c:legend>
      <c:legendPos val="r"/>
      <c:layout/>
      <c:overlay val="0"/>
      <c:txPr>
        <a:bodyPr/>
        <a:lstStyle/>
        <a:p>
          <a:pPr>
            <a:defRPr sz="12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Breakdown of retail sales revenue between lines and energy charges</a:t>
            </a:r>
          </a:p>
        </c:rich>
      </c:tx>
      <c:layout/>
      <c:overlay val="0"/>
    </c:title>
    <c:autoTitleDeleted val="0"/>
    <c:plotArea>
      <c:layout/>
      <c:barChart>
        <c:barDir val="col"/>
        <c:grouping val="stacked"/>
        <c:varyColors val="0"/>
        <c:ser>
          <c:idx val="0"/>
          <c:order val="0"/>
          <c:tx>
            <c:v>Line charges</c:v>
          </c:tx>
          <c:spPr>
            <a:solidFill>
              <a:srgbClr val="92D050"/>
            </a:solidFill>
          </c:spPr>
          <c:invertIfNegative val="0"/>
          <c:cat>
            <c:numRef>
              <c:f>'Assembled data'!$A$22:$A$36</c:f>
              <c:numCache>
                <c:formatCode>General</c:formatCode>
                <c:ptCount val="1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numCache>
            </c:numRef>
          </c:cat>
          <c:val>
            <c:numRef>
              <c:f>'Assembled data'!$W$22:$W$36</c:f>
              <c:numCache>
                <c:formatCode>#,##0.00</c:formatCode>
                <c:ptCount val="15"/>
                <c:pt idx="0">
                  <c:v>5.9747914891341249</c:v>
                </c:pt>
                <c:pt idx="1">
                  <c:v>5.7810176841536025</c:v>
                </c:pt>
                <c:pt idx="2">
                  <c:v>6.0968785578630236</c:v>
                </c:pt>
                <c:pt idx="3">
                  <c:v>6.1704389951648606</c:v>
                </c:pt>
                <c:pt idx="4">
                  <c:v>5.5724804645901305</c:v>
                </c:pt>
                <c:pt idx="5">
                  <c:v>4.9755225565784391</c:v>
                </c:pt>
                <c:pt idx="6">
                  <c:v>5.2777983364997052</c:v>
                </c:pt>
                <c:pt idx="7">
                  <c:v>4.8090979804377305</c:v>
                </c:pt>
                <c:pt idx="8">
                  <c:v>4.9461829906028019</c:v>
                </c:pt>
                <c:pt idx="9">
                  <c:v>4.5004674508472515</c:v>
                </c:pt>
                <c:pt idx="10">
                  <c:v>4.3893397266735557</c:v>
                </c:pt>
                <c:pt idx="11">
                  <c:v>3.9590745187225904</c:v>
                </c:pt>
                <c:pt idx="12">
                  <c:v>4.2410620067129319</c:v>
                </c:pt>
                <c:pt idx="13">
                  <c:v>4.7657131424099584</c:v>
                </c:pt>
                <c:pt idx="14">
                  <c:v>4.8475424972882859</c:v>
                </c:pt>
              </c:numCache>
            </c:numRef>
          </c:val>
        </c:ser>
        <c:ser>
          <c:idx val="1"/>
          <c:order val="1"/>
          <c:tx>
            <c:v>Energy charges</c:v>
          </c:tx>
          <c:spPr>
            <a:solidFill>
              <a:srgbClr val="FFC000"/>
            </a:solidFill>
          </c:spPr>
          <c:invertIfNegative val="0"/>
          <c:cat>
            <c:numRef>
              <c:f>'Assembled data'!$A$22:$A$36</c:f>
              <c:numCache>
                <c:formatCode>General</c:formatCode>
                <c:ptCount val="1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numCache>
            </c:numRef>
          </c:cat>
          <c:val>
            <c:numRef>
              <c:f>'Assembled data'!$X$22:$X$36</c:f>
              <c:numCache>
                <c:formatCode>#,##0.00</c:formatCode>
                <c:ptCount val="15"/>
                <c:pt idx="0">
                  <c:v>7.6221002554041313</c:v>
                </c:pt>
                <c:pt idx="1">
                  <c:v>7.7764196917015873</c:v>
                </c:pt>
                <c:pt idx="2">
                  <c:v>7.8409979329429387</c:v>
                </c:pt>
                <c:pt idx="3">
                  <c:v>7.5550850064463733</c:v>
                </c:pt>
                <c:pt idx="4">
                  <c:v>6.9431345174352064</c:v>
                </c:pt>
                <c:pt idx="5">
                  <c:v>6.7787650814329341</c:v>
                </c:pt>
                <c:pt idx="6">
                  <c:v>7.2607775414029936</c:v>
                </c:pt>
                <c:pt idx="7">
                  <c:v>8.6604868790574461</c:v>
                </c:pt>
                <c:pt idx="8">
                  <c:v>9.5400448364467998</c:v>
                </c:pt>
                <c:pt idx="9">
                  <c:v>9.9546604166508921</c:v>
                </c:pt>
                <c:pt idx="10">
                  <c:v>10.469782432728802</c:v>
                </c:pt>
                <c:pt idx="11">
                  <c:v>11.273714935318589</c:v>
                </c:pt>
                <c:pt idx="12">
                  <c:v>10.298155951001942</c:v>
                </c:pt>
                <c:pt idx="13">
                  <c:v>11.329010172017764</c:v>
                </c:pt>
                <c:pt idx="14">
                  <c:v>11.019554756501361</c:v>
                </c:pt>
              </c:numCache>
            </c:numRef>
          </c:val>
        </c:ser>
        <c:dLbls>
          <c:showLegendKey val="0"/>
          <c:showVal val="0"/>
          <c:showCatName val="0"/>
          <c:showSerName val="0"/>
          <c:showPercent val="0"/>
          <c:showBubbleSize val="0"/>
        </c:dLbls>
        <c:gapWidth val="19"/>
        <c:overlap val="100"/>
        <c:axId val="125119488"/>
        <c:axId val="129789952"/>
      </c:barChart>
      <c:catAx>
        <c:axId val="125119488"/>
        <c:scaling>
          <c:orientation val="minMax"/>
        </c:scaling>
        <c:delete val="0"/>
        <c:axPos val="b"/>
        <c:title>
          <c:tx>
            <c:rich>
              <a:bodyPr/>
              <a:lstStyle/>
              <a:p>
                <a:pPr>
                  <a:defRPr/>
                </a:pPr>
                <a:r>
                  <a:rPr lang="en-US"/>
                  <a:t>March years</a:t>
                </a:r>
              </a:p>
            </c:rich>
          </c:tx>
          <c:layout/>
          <c:overlay val="0"/>
        </c:title>
        <c:numFmt formatCode="General" sourceLinked="1"/>
        <c:majorTickMark val="out"/>
        <c:minorTickMark val="none"/>
        <c:tickLblPos val="nextTo"/>
        <c:txPr>
          <a:bodyPr rot="-5400000" vert="horz"/>
          <a:lstStyle/>
          <a:p>
            <a:pPr>
              <a:defRPr/>
            </a:pPr>
            <a:endParaRPr lang="en-US"/>
          </a:p>
        </c:txPr>
        <c:crossAx val="129789952"/>
        <c:crosses val="autoZero"/>
        <c:auto val="1"/>
        <c:lblAlgn val="ctr"/>
        <c:lblOffset val="100"/>
        <c:noMultiLvlLbl val="0"/>
      </c:catAx>
      <c:valAx>
        <c:axId val="129789952"/>
        <c:scaling>
          <c:orientation val="minMax"/>
        </c:scaling>
        <c:delete val="0"/>
        <c:axPos val="l"/>
        <c:majorGridlines/>
        <c:title>
          <c:tx>
            <c:rich>
              <a:bodyPr rot="-5400000" vert="horz"/>
              <a:lstStyle/>
              <a:p>
                <a:pPr>
                  <a:defRPr sz="1400"/>
                </a:pPr>
                <a:r>
                  <a:rPr lang="en-US" sz="1400"/>
                  <a:t>Real cents/kWh at 2010 prices, PPI Inputs deflator</a:t>
                </a:r>
              </a:p>
            </c:rich>
          </c:tx>
          <c:layout/>
          <c:overlay val="0"/>
        </c:title>
        <c:numFmt formatCode="#,##0.00" sourceLinked="1"/>
        <c:majorTickMark val="out"/>
        <c:minorTickMark val="none"/>
        <c:tickLblPos val="nextTo"/>
        <c:crossAx val="125119488"/>
        <c:crosses val="autoZero"/>
        <c:crossBetween val="between"/>
      </c:valAx>
    </c:plotArea>
    <c:legend>
      <c:legendPos val="r"/>
      <c:layout/>
      <c:overlay val="0"/>
      <c:txPr>
        <a:bodyPr/>
        <a:lstStyle/>
        <a:p>
          <a:pPr>
            <a:defRPr sz="16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Investment performance of "Electricity, Gas and Water"  sector, 1979-2007</a:t>
            </a:r>
          </a:p>
        </c:rich>
      </c:tx>
      <c:layout/>
      <c:overlay val="0"/>
    </c:title>
    <c:autoTitleDeleted val="0"/>
    <c:plotArea>
      <c:layout/>
      <c:scatterChart>
        <c:scatterStyle val="lineMarker"/>
        <c:varyColors val="0"/>
        <c:ser>
          <c:idx val="3"/>
          <c:order val="0"/>
          <c:tx>
            <c:strRef>
              <c:f>Anaysis!$E$1</c:f>
              <c:strCache>
                <c:ptCount val="1"/>
                <c:pt idx="0">
                  <c:v>GFCF</c:v>
                </c:pt>
              </c:strCache>
            </c:strRef>
          </c:tx>
          <c:spPr>
            <a:ln>
              <a:solidFill>
                <a:sysClr val="windowText" lastClr="000000"/>
              </a:solidFill>
            </a:ln>
          </c:spPr>
          <c:marker>
            <c:symbol val="none"/>
          </c:marker>
          <c:xVal>
            <c:numRef>
              <c:f>Anaysis!$A$2:$A$37</c:f>
              <c:numCache>
                <c:formatCode>General</c:formatCod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numCache>
            </c:numRef>
          </c:xVal>
          <c:yVal>
            <c:numRef>
              <c:f>Anaysis!$E$2:$E$37</c:f>
              <c:numCache>
                <c:formatCode>General</c:formatCode>
                <c:ptCount val="36"/>
                <c:pt idx="0">
                  <c:v>123</c:v>
                </c:pt>
                <c:pt idx="1">
                  <c:v>160</c:v>
                </c:pt>
                <c:pt idx="2">
                  <c:v>148</c:v>
                </c:pt>
                <c:pt idx="3">
                  <c:v>219</c:v>
                </c:pt>
                <c:pt idx="4">
                  <c:v>310</c:v>
                </c:pt>
                <c:pt idx="5">
                  <c:v>337</c:v>
                </c:pt>
                <c:pt idx="6">
                  <c:v>395</c:v>
                </c:pt>
                <c:pt idx="7">
                  <c:v>420</c:v>
                </c:pt>
                <c:pt idx="8">
                  <c:v>387</c:v>
                </c:pt>
                <c:pt idx="9">
                  <c:v>418</c:v>
                </c:pt>
                <c:pt idx="10">
                  <c:v>520</c:v>
                </c:pt>
                <c:pt idx="11">
                  <c:v>591</c:v>
                </c:pt>
                <c:pt idx="12">
                  <c:v>617</c:v>
                </c:pt>
                <c:pt idx="13">
                  <c:v>561</c:v>
                </c:pt>
                <c:pt idx="14">
                  <c:v>550</c:v>
                </c:pt>
                <c:pt idx="15">
                  <c:v>617</c:v>
                </c:pt>
                <c:pt idx="16">
                  <c:v>615</c:v>
                </c:pt>
                <c:pt idx="17">
                  <c:v>581</c:v>
                </c:pt>
                <c:pt idx="18">
                  <c:v>643</c:v>
                </c:pt>
                <c:pt idx="19">
                  <c:v>888</c:v>
                </c:pt>
                <c:pt idx="20">
                  <c:v>669</c:v>
                </c:pt>
                <c:pt idx="21">
                  <c:v>482</c:v>
                </c:pt>
                <c:pt idx="22">
                  <c:v>425</c:v>
                </c:pt>
                <c:pt idx="23">
                  <c:v>457</c:v>
                </c:pt>
                <c:pt idx="24">
                  <c:v>594</c:v>
                </c:pt>
                <c:pt idx="25">
                  <c:v>1011</c:v>
                </c:pt>
                <c:pt idx="26">
                  <c:v>1286</c:v>
                </c:pt>
                <c:pt idx="27">
                  <c:v>868</c:v>
                </c:pt>
                <c:pt idx="28">
                  <c:v>1093</c:v>
                </c:pt>
                <c:pt idx="29">
                  <c:v>908</c:v>
                </c:pt>
                <c:pt idx="30">
                  <c:v>925</c:v>
                </c:pt>
                <c:pt idx="31">
                  <c:v>1035</c:v>
                </c:pt>
                <c:pt idx="32">
                  <c:v>1351</c:v>
                </c:pt>
                <c:pt idx="33">
                  <c:v>1438</c:v>
                </c:pt>
                <c:pt idx="34">
                  <c:v>1839</c:v>
                </c:pt>
                <c:pt idx="35">
                  <c:v>1721</c:v>
                </c:pt>
              </c:numCache>
            </c:numRef>
          </c:yVal>
          <c:smooth val="0"/>
        </c:ser>
        <c:ser>
          <c:idx val="5"/>
          <c:order val="1"/>
          <c:tx>
            <c:strRef>
              <c:f>Anaysis!$G$1</c:f>
              <c:strCache>
                <c:ptCount val="1"/>
                <c:pt idx="0">
                  <c:v>Depreciation</c:v>
                </c:pt>
              </c:strCache>
            </c:strRef>
          </c:tx>
          <c:spPr>
            <a:ln>
              <a:solidFill>
                <a:sysClr val="windowText" lastClr="000000"/>
              </a:solidFill>
              <a:prstDash val="lgDash"/>
            </a:ln>
          </c:spPr>
          <c:marker>
            <c:symbol val="none"/>
          </c:marker>
          <c:xVal>
            <c:numRef>
              <c:f>Anaysis!$A$2:$A$37</c:f>
              <c:numCache>
                <c:formatCode>General</c:formatCod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numCache>
            </c:numRef>
          </c:xVal>
          <c:yVal>
            <c:numRef>
              <c:f>Anaysis!$G$2:$G$37</c:f>
              <c:numCache>
                <c:formatCode>General</c:formatCode>
                <c:ptCount val="36"/>
                <c:pt idx="0">
                  <c:v>40</c:v>
                </c:pt>
                <c:pt idx="1">
                  <c:v>44</c:v>
                </c:pt>
                <c:pt idx="2">
                  <c:v>51</c:v>
                </c:pt>
                <c:pt idx="3">
                  <c:v>63</c:v>
                </c:pt>
                <c:pt idx="4">
                  <c:v>79</c:v>
                </c:pt>
                <c:pt idx="5">
                  <c:v>97</c:v>
                </c:pt>
                <c:pt idx="6">
                  <c:v>114</c:v>
                </c:pt>
                <c:pt idx="7">
                  <c:v>134</c:v>
                </c:pt>
                <c:pt idx="8">
                  <c:v>156</c:v>
                </c:pt>
                <c:pt idx="9">
                  <c:v>182</c:v>
                </c:pt>
                <c:pt idx="10">
                  <c:v>212</c:v>
                </c:pt>
                <c:pt idx="11">
                  <c:v>228</c:v>
                </c:pt>
                <c:pt idx="12">
                  <c:v>236</c:v>
                </c:pt>
                <c:pt idx="13">
                  <c:v>260</c:v>
                </c:pt>
                <c:pt idx="14">
                  <c:v>284</c:v>
                </c:pt>
                <c:pt idx="15">
                  <c:v>302</c:v>
                </c:pt>
                <c:pt idx="16">
                  <c:v>332</c:v>
                </c:pt>
                <c:pt idx="17">
                  <c:v>361</c:v>
                </c:pt>
                <c:pt idx="18">
                  <c:v>381</c:v>
                </c:pt>
                <c:pt idx="19">
                  <c:v>404</c:v>
                </c:pt>
                <c:pt idx="20">
                  <c:v>438</c:v>
                </c:pt>
                <c:pt idx="21">
                  <c:v>449</c:v>
                </c:pt>
                <c:pt idx="22">
                  <c:v>466</c:v>
                </c:pt>
                <c:pt idx="23">
                  <c:v>476</c:v>
                </c:pt>
                <c:pt idx="24">
                  <c:v>483</c:v>
                </c:pt>
                <c:pt idx="25">
                  <c:v>483</c:v>
                </c:pt>
                <c:pt idx="26">
                  <c:v>496</c:v>
                </c:pt>
                <c:pt idx="27">
                  <c:v>541</c:v>
                </c:pt>
                <c:pt idx="28">
                  <c:v>570</c:v>
                </c:pt>
                <c:pt idx="29">
                  <c:v>626</c:v>
                </c:pt>
                <c:pt idx="30">
                  <c:v>657</c:v>
                </c:pt>
                <c:pt idx="31">
                  <c:v>668</c:v>
                </c:pt>
                <c:pt idx="32">
                  <c:v>686</c:v>
                </c:pt>
                <c:pt idx="33">
                  <c:v>723</c:v>
                </c:pt>
                <c:pt idx="34">
                  <c:v>770</c:v>
                </c:pt>
                <c:pt idx="35">
                  <c:v>844</c:v>
                </c:pt>
              </c:numCache>
            </c:numRef>
          </c:yVal>
          <c:smooth val="0"/>
        </c:ser>
        <c:dLbls>
          <c:showLegendKey val="0"/>
          <c:showVal val="0"/>
          <c:showCatName val="0"/>
          <c:showSerName val="0"/>
          <c:showPercent val="0"/>
          <c:showBubbleSize val="0"/>
        </c:dLbls>
        <c:axId val="149136512"/>
        <c:axId val="149138048"/>
      </c:scatterChart>
      <c:valAx>
        <c:axId val="149136512"/>
        <c:scaling>
          <c:orientation val="minMax"/>
        </c:scaling>
        <c:delete val="0"/>
        <c:axPos val="b"/>
        <c:numFmt formatCode="General" sourceLinked="1"/>
        <c:majorTickMark val="out"/>
        <c:minorTickMark val="none"/>
        <c:tickLblPos val="nextTo"/>
        <c:crossAx val="149138048"/>
        <c:crosses val="autoZero"/>
        <c:crossBetween val="midCat"/>
      </c:valAx>
      <c:valAx>
        <c:axId val="149138048"/>
        <c:scaling>
          <c:orientation val="minMax"/>
        </c:scaling>
        <c:delete val="0"/>
        <c:axPos val="l"/>
        <c:majorGridlines/>
        <c:title>
          <c:tx>
            <c:rich>
              <a:bodyPr rot="-5400000" vert="horz"/>
              <a:lstStyle/>
              <a:p>
                <a:pPr>
                  <a:defRPr/>
                </a:pPr>
                <a:r>
                  <a:rPr lang="en-US"/>
                  <a:t>$ million</a:t>
                </a:r>
              </a:p>
            </c:rich>
          </c:tx>
          <c:layout/>
          <c:overlay val="0"/>
        </c:title>
        <c:numFmt formatCode="General" sourceLinked="1"/>
        <c:majorTickMark val="out"/>
        <c:minorTickMark val="none"/>
        <c:tickLblPos val="nextTo"/>
        <c:crossAx val="149136512"/>
        <c:crosses val="autoZero"/>
        <c:crossBetween val="midCat"/>
      </c:valAx>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GFCF relative to operating surplus for "Electricity, Gas and Water"</a:t>
            </a:r>
          </a:p>
        </c:rich>
      </c:tx>
      <c:layout/>
      <c:overlay val="0"/>
    </c:title>
    <c:autoTitleDeleted val="0"/>
    <c:plotArea>
      <c:layout>
        <c:manualLayout>
          <c:layoutTarget val="inner"/>
          <c:xMode val="edge"/>
          <c:yMode val="edge"/>
          <c:x val="0.11086478606754131"/>
          <c:y val="9.3885041999295885E-2"/>
          <c:w val="0.8695386258990303"/>
          <c:h val="0.81240573580060815"/>
        </c:manualLayout>
      </c:layout>
      <c:lineChart>
        <c:grouping val="standard"/>
        <c:varyColors val="0"/>
        <c:ser>
          <c:idx val="0"/>
          <c:order val="0"/>
          <c:spPr>
            <a:ln>
              <a:solidFill>
                <a:sysClr val="windowText" lastClr="000000"/>
              </a:solidFill>
            </a:ln>
          </c:spPr>
          <c:marker>
            <c:symbol val="none"/>
          </c:marker>
          <c:cat>
            <c:numRef>
              <c:f>Anaysis!$A$2:$A$37</c:f>
              <c:numCache>
                <c:formatCode>General</c:formatCod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numCache>
            </c:numRef>
          </c:cat>
          <c:val>
            <c:numRef>
              <c:f>Anaysis!$F$2:$F$37</c:f>
              <c:numCache>
                <c:formatCode>0.0</c:formatCode>
                <c:ptCount val="36"/>
                <c:pt idx="0">
                  <c:v>111.81818181818181</c:v>
                </c:pt>
                <c:pt idx="1">
                  <c:v>136.75213675213675</c:v>
                </c:pt>
                <c:pt idx="2">
                  <c:v>135.77981651376149</c:v>
                </c:pt>
                <c:pt idx="3">
                  <c:v>195.53571428571428</c:v>
                </c:pt>
                <c:pt idx="4">
                  <c:v>250</c:v>
                </c:pt>
                <c:pt idx="5">
                  <c:v>178.3068783068783</c:v>
                </c:pt>
                <c:pt idx="6">
                  <c:v>146.84014869888475</c:v>
                </c:pt>
                <c:pt idx="7">
                  <c:v>139.0728476821192</c:v>
                </c:pt>
                <c:pt idx="8">
                  <c:v>79.466119096509232</c:v>
                </c:pt>
                <c:pt idx="9">
                  <c:v>81.007751937984494</c:v>
                </c:pt>
                <c:pt idx="10">
                  <c:v>90.121317157712298</c:v>
                </c:pt>
                <c:pt idx="11">
                  <c:v>85.15850144092218</c:v>
                </c:pt>
                <c:pt idx="12">
                  <c:v>76.932668329177062</c:v>
                </c:pt>
                <c:pt idx="13">
                  <c:v>68.58190709046454</c:v>
                </c:pt>
                <c:pt idx="14">
                  <c:v>52.631578947368418</c:v>
                </c:pt>
                <c:pt idx="15">
                  <c:v>49.36</c:v>
                </c:pt>
                <c:pt idx="16">
                  <c:v>49.959382615759544</c:v>
                </c:pt>
                <c:pt idx="17">
                  <c:v>41.14730878186969</c:v>
                </c:pt>
                <c:pt idx="18">
                  <c:v>41.112531969309465</c:v>
                </c:pt>
                <c:pt idx="19">
                  <c:v>56.88661114670083</c:v>
                </c:pt>
                <c:pt idx="20">
                  <c:v>41.682242990654203</c:v>
                </c:pt>
                <c:pt idx="21">
                  <c:v>29.001203369434414</c:v>
                </c:pt>
                <c:pt idx="22">
                  <c:v>23.287671232876711</c:v>
                </c:pt>
                <c:pt idx="23">
                  <c:v>23.520329387545033</c:v>
                </c:pt>
                <c:pt idx="24">
                  <c:v>31.148400629260621</c:v>
                </c:pt>
                <c:pt idx="25">
                  <c:v>48.582412301777993</c:v>
                </c:pt>
                <c:pt idx="26">
                  <c:v>57.385095939312805</c:v>
                </c:pt>
                <c:pt idx="27">
                  <c:v>39.743589743589745</c:v>
                </c:pt>
                <c:pt idx="28">
                  <c:v>42.997639653815895</c:v>
                </c:pt>
                <c:pt idx="29">
                  <c:v>37.770382695507486</c:v>
                </c:pt>
                <c:pt idx="30">
                  <c:v>37.163519485737247</c:v>
                </c:pt>
                <c:pt idx="31">
                  <c:v>36.315789473684212</c:v>
                </c:pt>
                <c:pt idx="32">
                  <c:v>40.619362597714975</c:v>
                </c:pt>
                <c:pt idx="33">
                  <c:v>43.962091103638031</c:v>
                </c:pt>
                <c:pt idx="34">
                  <c:v>51.715410573678291</c:v>
                </c:pt>
                <c:pt idx="35">
                  <c:v>46.052983676746052</c:v>
                </c:pt>
              </c:numCache>
            </c:numRef>
          </c:val>
          <c:smooth val="0"/>
        </c:ser>
        <c:dLbls>
          <c:showLegendKey val="0"/>
          <c:showVal val="0"/>
          <c:showCatName val="0"/>
          <c:showSerName val="0"/>
          <c:showPercent val="0"/>
          <c:showBubbleSize val="0"/>
        </c:dLbls>
        <c:marker val="1"/>
        <c:smooth val="0"/>
        <c:axId val="159090176"/>
        <c:axId val="159614464"/>
      </c:lineChart>
      <c:catAx>
        <c:axId val="159090176"/>
        <c:scaling>
          <c:orientation val="minMax"/>
        </c:scaling>
        <c:delete val="0"/>
        <c:axPos val="b"/>
        <c:numFmt formatCode="General" sourceLinked="1"/>
        <c:majorTickMark val="out"/>
        <c:minorTickMark val="none"/>
        <c:tickLblPos val="nextTo"/>
        <c:crossAx val="159614464"/>
        <c:crosses val="autoZero"/>
        <c:auto val="1"/>
        <c:lblAlgn val="ctr"/>
        <c:lblOffset val="100"/>
        <c:noMultiLvlLbl val="0"/>
      </c:catAx>
      <c:valAx>
        <c:axId val="159614464"/>
        <c:scaling>
          <c:orientation val="minMax"/>
        </c:scaling>
        <c:delete val="0"/>
        <c:axPos val="l"/>
        <c:majorGridlines/>
        <c:title>
          <c:tx>
            <c:rich>
              <a:bodyPr rot="-5400000" vert="horz"/>
              <a:lstStyle/>
              <a:p>
                <a:pPr>
                  <a:defRPr sz="1200"/>
                </a:pPr>
                <a:r>
                  <a:rPr lang="en-US" sz="1200"/>
                  <a:t>% of operating surplus</a:t>
                </a:r>
              </a:p>
            </c:rich>
          </c:tx>
          <c:layout/>
          <c:overlay val="0"/>
        </c:title>
        <c:numFmt formatCode="0.0" sourceLinked="1"/>
        <c:majorTickMark val="out"/>
        <c:minorTickMark val="none"/>
        <c:tickLblPos val="nextTo"/>
        <c:crossAx val="159090176"/>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Trends in real wages and intermediate purchases in "electricity gas and water" per MWh of electricity</a:t>
            </a:r>
          </a:p>
        </c:rich>
      </c:tx>
      <c:layout/>
      <c:overlay val="0"/>
    </c:title>
    <c:autoTitleDeleted val="0"/>
    <c:plotArea>
      <c:layout/>
      <c:lineChart>
        <c:grouping val="standard"/>
        <c:varyColors val="0"/>
        <c:ser>
          <c:idx val="0"/>
          <c:order val="0"/>
          <c:tx>
            <c:strRef>
              <c:f>'GDP components'!$N$12</c:f>
              <c:strCache>
                <c:ptCount val="1"/>
                <c:pt idx="0">
                  <c:v>Opex (wages and intermediates)</c:v>
                </c:pt>
              </c:strCache>
            </c:strRef>
          </c:tx>
          <c:spPr>
            <a:ln>
              <a:solidFill>
                <a:sysClr val="windowText" lastClr="000000"/>
              </a:solidFill>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components'!$N$13:$N$46</c:f>
              <c:numCache>
                <c:formatCode>0.00</c:formatCode>
                <c:ptCount val="34"/>
                <c:pt idx="0">
                  <c:v>12.894592180975554</c:v>
                </c:pt>
                <c:pt idx="1">
                  <c:v>12.154556326366283</c:v>
                </c:pt>
                <c:pt idx="2">
                  <c:v>11.253655917817911</c:v>
                </c:pt>
                <c:pt idx="3">
                  <c:v>13.112863945755008</c:v>
                </c:pt>
                <c:pt idx="4">
                  <c:v>15.251587725951477</c:v>
                </c:pt>
                <c:pt idx="5">
                  <c:v>14.425155183345664</c:v>
                </c:pt>
                <c:pt idx="6">
                  <c:v>15.824661038436913</c:v>
                </c:pt>
                <c:pt idx="7">
                  <c:v>15.954466719930627</c:v>
                </c:pt>
                <c:pt idx="8">
                  <c:v>14.858026030861552</c:v>
                </c:pt>
                <c:pt idx="9">
                  <c:v>15.304766078126097</c:v>
                </c:pt>
                <c:pt idx="10">
                  <c:v>14.189101538827186</c:v>
                </c:pt>
                <c:pt idx="11">
                  <c:v>13.780663630254516</c:v>
                </c:pt>
                <c:pt idx="12">
                  <c:v>14.283810125300198</c:v>
                </c:pt>
                <c:pt idx="13">
                  <c:v>13.87689819280444</c:v>
                </c:pt>
                <c:pt idx="14">
                  <c:v>14.763828023879377</c:v>
                </c:pt>
                <c:pt idx="15">
                  <c:v>14.403294873350795</c:v>
                </c:pt>
                <c:pt idx="16">
                  <c:v>13.427919127472258</c:v>
                </c:pt>
                <c:pt idx="17">
                  <c:v>13.114009633192328</c:v>
                </c:pt>
                <c:pt idx="18">
                  <c:v>13.84849422069091</c:v>
                </c:pt>
                <c:pt idx="19">
                  <c:v>13.276026387495172</c:v>
                </c:pt>
                <c:pt idx="20">
                  <c:v>14.16478057085078</c:v>
                </c:pt>
                <c:pt idx="21">
                  <c:v>14.406516704878539</c:v>
                </c:pt>
                <c:pt idx="22">
                  <c:v>13.816820743753208</c:v>
                </c:pt>
                <c:pt idx="23">
                  <c:v>14.628090165990617</c:v>
                </c:pt>
                <c:pt idx="24">
                  <c:v>16.220719836021331</c:v>
                </c:pt>
                <c:pt idx="25">
                  <c:v>16.674298112495915</c:v>
                </c:pt>
                <c:pt idx="26">
                  <c:v>17.450116051066054</c:v>
                </c:pt>
                <c:pt idx="27">
                  <c:v>20.636898920580403</c:v>
                </c:pt>
                <c:pt idx="28">
                  <c:v>20.894432924892083</c:v>
                </c:pt>
                <c:pt idx="29">
                  <c:v>22.744935962018086</c:v>
                </c:pt>
                <c:pt idx="30">
                  <c:v>19.278538409399463</c:v>
                </c:pt>
                <c:pt idx="31">
                  <c:v>20.745426585455021</c:v>
                </c:pt>
                <c:pt idx="32">
                  <c:v>25.046054684277912</c:v>
                </c:pt>
                <c:pt idx="33">
                  <c:v>22.210150265056374</c:v>
                </c:pt>
              </c:numCache>
            </c:numRef>
          </c:val>
          <c:smooth val="0"/>
        </c:ser>
        <c:ser>
          <c:idx val="1"/>
          <c:order val="1"/>
          <c:tx>
            <c:strRef>
              <c:f>'GDP components'!$O$12</c:f>
              <c:strCache>
                <c:ptCount val="1"/>
                <c:pt idx="0">
                  <c:v>Wages</c:v>
                </c:pt>
              </c:strCache>
            </c:strRef>
          </c:tx>
          <c:spPr>
            <a:ln>
              <a:solidFill>
                <a:sysClr val="windowText" lastClr="000000"/>
              </a:solidFill>
              <a:prstDash val="dash"/>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components'!$O$13:$O$46</c:f>
              <c:numCache>
                <c:formatCode>0.00</c:formatCode>
                <c:ptCount val="34"/>
                <c:pt idx="0">
                  <c:v>3.738348153308038</c:v>
                </c:pt>
                <c:pt idx="1">
                  <c:v>3.4474741580238915</c:v>
                </c:pt>
                <c:pt idx="2">
                  <c:v>3.3905245393425756</c:v>
                </c:pt>
                <c:pt idx="3">
                  <c:v>3.1104933080628157</c:v>
                </c:pt>
                <c:pt idx="4">
                  <c:v>3.2450186650960582</c:v>
                </c:pt>
                <c:pt idx="5">
                  <c:v>3.4525781258499455</c:v>
                </c:pt>
                <c:pt idx="6">
                  <c:v>3.5758597352772545</c:v>
                </c:pt>
                <c:pt idx="7">
                  <c:v>3.5472874857465801</c:v>
                </c:pt>
                <c:pt idx="8">
                  <c:v>3.5751700330435385</c:v>
                </c:pt>
                <c:pt idx="9">
                  <c:v>3.2661172601239823</c:v>
                </c:pt>
                <c:pt idx="10">
                  <c:v>3.1084916933049125</c:v>
                </c:pt>
                <c:pt idx="11">
                  <c:v>2.7417497764041934</c:v>
                </c:pt>
                <c:pt idx="12">
                  <c:v>2.9809024349473057</c:v>
                </c:pt>
                <c:pt idx="13">
                  <c:v>3.0959637793913957</c:v>
                </c:pt>
                <c:pt idx="14">
                  <c:v>3.2841262816696535</c:v>
                </c:pt>
                <c:pt idx="15">
                  <c:v>3.0666131780180619</c:v>
                </c:pt>
                <c:pt idx="16">
                  <c:v>2.7588179006760338</c:v>
                </c:pt>
                <c:pt idx="17">
                  <c:v>2.6046079738797467</c:v>
                </c:pt>
                <c:pt idx="18">
                  <c:v>2.4610999795188286</c:v>
                </c:pt>
                <c:pt idx="19">
                  <c:v>2.2973337630205366</c:v>
                </c:pt>
                <c:pt idx="20">
                  <c:v>2.3301370636031589</c:v>
                </c:pt>
                <c:pt idx="21">
                  <c:v>2.0385800044503788</c:v>
                </c:pt>
                <c:pt idx="22">
                  <c:v>1.8106957272453257</c:v>
                </c:pt>
                <c:pt idx="23">
                  <c:v>1.7843715533758457</c:v>
                </c:pt>
                <c:pt idx="24">
                  <c:v>1.7124729142695829</c:v>
                </c:pt>
                <c:pt idx="25">
                  <c:v>1.5368349190660453</c:v>
                </c:pt>
                <c:pt idx="26">
                  <c:v>1.3370287854765996</c:v>
                </c:pt>
                <c:pt idx="27">
                  <c:v>1.3645865122377077</c:v>
                </c:pt>
                <c:pt idx="28">
                  <c:v>1.3282218231115808</c:v>
                </c:pt>
                <c:pt idx="29">
                  <c:v>1.317037767797977</c:v>
                </c:pt>
                <c:pt idx="30">
                  <c:v>1.3077973095337929</c:v>
                </c:pt>
                <c:pt idx="31">
                  <c:v>1.4185846962754824</c:v>
                </c:pt>
                <c:pt idx="32">
                  <c:v>1.5249731463678788</c:v>
                </c:pt>
                <c:pt idx="33">
                  <c:v>1.5860785042591998</c:v>
                </c:pt>
              </c:numCache>
            </c:numRef>
          </c:val>
          <c:smooth val="0"/>
        </c:ser>
        <c:ser>
          <c:idx val="2"/>
          <c:order val="2"/>
          <c:tx>
            <c:strRef>
              <c:f>'GDP components'!$P$12</c:f>
              <c:strCache>
                <c:ptCount val="1"/>
                <c:pt idx="0">
                  <c:v>Intermediates</c:v>
                </c:pt>
              </c:strCache>
            </c:strRef>
          </c:tx>
          <c:spPr>
            <a:ln w="12700">
              <a:solidFill>
                <a:sysClr val="windowText" lastClr="000000"/>
              </a:solidFill>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components'!$P$13:$P$46</c:f>
              <c:numCache>
                <c:formatCode>0.00</c:formatCode>
                <c:ptCount val="34"/>
                <c:pt idx="0">
                  <c:v>9.1562440276675137</c:v>
                </c:pt>
                <c:pt idx="1">
                  <c:v>8.707082168342394</c:v>
                </c:pt>
                <c:pt idx="2">
                  <c:v>7.8631313784753356</c:v>
                </c:pt>
                <c:pt idx="3">
                  <c:v>10.002370637692191</c:v>
                </c:pt>
                <c:pt idx="4">
                  <c:v>12.006569060855417</c:v>
                </c:pt>
                <c:pt idx="5">
                  <c:v>10.97257705749572</c:v>
                </c:pt>
                <c:pt idx="6">
                  <c:v>12.248801303159656</c:v>
                </c:pt>
                <c:pt idx="7">
                  <c:v>12.407179234184047</c:v>
                </c:pt>
                <c:pt idx="8">
                  <c:v>11.282855997818011</c:v>
                </c:pt>
                <c:pt idx="9">
                  <c:v>12.038648818002116</c:v>
                </c:pt>
                <c:pt idx="10">
                  <c:v>11.080609845522273</c:v>
                </c:pt>
                <c:pt idx="11">
                  <c:v>11.038913853850325</c:v>
                </c:pt>
                <c:pt idx="12">
                  <c:v>11.302907690352892</c:v>
                </c:pt>
                <c:pt idx="13">
                  <c:v>10.780934413413043</c:v>
                </c:pt>
                <c:pt idx="14">
                  <c:v>11.479701742209723</c:v>
                </c:pt>
                <c:pt idx="15">
                  <c:v>11.336681695332731</c:v>
                </c:pt>
                <c:pt idx="16">
                  <c:v>10.669101226796224</c:v>
                </c:pt>
                <c:pt idx="17">
                  <c:v>10.509401659312582</c:v>
                </c:pt>
                <c:pt idx="18">
                  <c:v>11.38739424117208</c:v>
                </c:pt>
                <c:pt idx="19">
                  <c:v>10.978692624474636</c:v>
                </c:pt>
                <c:pt idx="20">
                  <c:v>11.83464350724762</c:v>
                </c:pt>
                <c:pt idx="21">
                  <c:v>12.36793670042816</c:v>
                </c:pt>
                <c:pt idx="22">
                  <c:v>12.006125016507882</c:v>
                </c:pt>
                <c:pt idx="23">
                  <c:v>12.84371861261477</c:v>
                </c:pt>
                <c:pt idx="24">
                  <c:v>14.508246921751745</c:v>
                </c:pt>
                <c:pt idx="25">
                  <c:v>15.137463193429873</c:v>
                </c:pt>
                <c:pt idx="26">
                  <c:v>16.113087265589456</c:v>
                </c:pt>
                <c:pt idx="27">
                  <c:v>19.272312408342696</c:v>
                </c:pt>
                <c:pt idx="28">
                  <c:v>19.566211101780503</c:v>
                </c:pt>
                <c:pt idx="29">
                  <c:v>21.427898194220106</c:v>
                </c:pt>
                <c:pt idx="30">
                  <c:v>17.97074109986567</c:v>
                </c:pt>
                <c:pt idx="31">
                  <c:v>19.326841889179537</c:v>
                </c:pt>
                <c:pt idx="32">
                  <c:v>23.521081537910039</c:v>
                </c:pt>
                <c:pt idx="33">
                  <c:v>20.624071760797175</c:v>
                </c:pt>
              </c:numCache>
            </c:numRef>
          </c:val>
          <c:smooth val="0"/>
        </c:ser>
        <c:dLbls>
          <c:showLegendKey val="0"/>
          <c:showVal val="0"/>
          <c:showCatName val="0"/>
          <c:showSerName val="0"/>
          <c:showPercent val="0"/>
          <c:showBubbleSize val="0"/>
        </c:dLbls>
        <c:marker val="1"/>
        <c:smooth val="0"/>
        <c:axId val="164882304"/>
        <c:axId val="165675008"/>
      </c:lineChart>
      <c:catAx>
        <c:axId val="164882304"/>
        <c:scaling>
          <c:orientation val="minMax"/>
        </c:scaling>
        <c:delete val="0"/>
        <c:axPos val="b"/>
        <c:majorTickMark val="out"/>
        <c:minorTickMark val="none"/>
        <c:tickLblPos val="nextTo"/>
        <c:crossAx val="165675008"/>
        <c:crosses val="autoZero"/>
        <c:auto val="1"/>
        <c:lblAlgn val="ctr"/>
        <c:lblOffset val="100"/>
        <c:noMultiLvlLbl val="0"/>
      </c:catAx>
      <c:valAx>
        <c:axId val="165675008"/>
        <c:scaling>
          <c:orientation val="minMax"/>
        </c:scaling>
        <c:delete val="0"/>
        <c:axPos val="l"/>
        <c:majorGridlines/>
        <c:title>
          <c:tx>
            <c:rich>
              <a:bodyPr rot="-5400000" vert="horz"/>
              <a:lstStyle/>
              <a:p>
                <a:pPr>
                  <a:defRPr sz="1200"/>
                </a:pPr>
                <a:r>
                  <a:rPr lang="en-US" sz="1200"/>
                  <a:t>$ per MWh at 2006 prices (using CPI)</a:t>
                </a:r>
              </a:p>
            </c:rich>
          </c:tx>
          <c:layout/>
          <c:overlay val="0"/>
        </c:title>
        <c:numFmt formatCode="0.00" sourceLinked="1"/>
        <c:majorTickMark val="out"/>
        <c:minorTickMark val="none"/>
        <c:tickLblPos val="nextTo"/>
        <c:crossAx val="164882304"/>
        <c:crosses val="autoZero"/>
        <c:crossBetween val="between"/>
      </c:valAx>
      <c:spPr>
        <a:ln>
          <a:solidFill>
            <a:sysClr val="windowText" lastClr="000000"/>
          </a:solidFill>
        </a:ln>
      </c:spPr>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Electricity, Gas &amp; Water output, operating expenses and gross margin, 1974-2007,</a:t>
            </a:r>
            <a:r>
              <a:rPr lang="en-US" sz="1400" baseline="0"/>
              <a:t> </a:t>
            </a:r>
            <a:r>
              <a:rPr lang="en-US" sz="1400"/>
              <a:t>real $ per MWh of electricity generated</a:t>
            </a:r>
          </a:p>
        </c:rich>
      </c:tx>
      <c:layout/>
      <c:overlay val="0"/>
    </c:title>
    <c:autoTitleDeleted val="0"/>
    <c:plotArea>
      <c:layout/>
      <c:lineChart>
        <c:grouping val="standard"/>
        <c:varyColors val="0"/>
        <c:ser>
          <c:idx val="1"/>
          <c:order val="0"/>
          <c:tx>
            <c:strRef>
              <c:f>'GDP components'!$Q$12</c:f>
              <c:strCache>
                <c:ptCount val="1"/>
                <c:pt idx="0">
                  <c:v>Output</c:v>
                </c:pt>
              </c:strCache>
            </c:strRef>
          </c:tx>
          <c:spPr>
            <a:ln>
              <a:solidFill>
                <a:sysClr val="windowText" lastClr="000000"/>
              </a:solidFill>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components'!$Q$13:$Q$46</c:f>
              <c:numCache>
                <c:formatCode>0.00</c:formatCode>
                <c:ptCount val="34"/>
                <c:pt idx="0">
                  <c:v>18.800098684027379</c:v>
                </c:pt>
                <c:pt idx="1">
                  <c:v>16.265006284010155</c:v>
                </c:pt>
                <c:pt idx="2">
                  <c:v>15.221291017048586</c:v>
                </c:pt>
                <c:pt idx="3">
                  <c:v>18.784939978104848</c:v>
                </c:pt>
                <c:pt idx="4">
                  <c:v>22.498796077999341</c:v>
                </c:pt>
                <c:pt idx="5">
                  <c:v>21.543141593488361</c:v>
                </c:pt>
                <c:pt idx="6">
                  <c:v>25.406384638489222</c:v>
                </c:pt>
                <c:pt idx="7">
                  <c:v>24.514587694924721</c:v>
                </c:pt>
                <c:pt idx="8">
                  <c:v>22.701650019706118</c:v>
                </c:pt>
                <c:pt idx="9">
                  <c:v>23.49953682103645</c:v>
                </c:pt>
                <c:pt idx="10">
                  <c:v>22.679301639928699</c:v>
                </c:pt>
                <c:pt idx="11">
                  <c:v>21.169904011252051</c:v>
                </c:pt>
                <c:pt idx="12">
                  <c:v>22.391251709295698</c:v>
                </c:pt>
                <c:pt idx="13">
                  <c:v>22.078940021714004</c:v>
                </c:pt>
                <c:pt idx="14">
                  <c:v>22.086781061282807</c:v>
                </c:pt>
                <c:pt idx="15">
                  <c:v>22.260131827670119</c:v>
                </c:pt>
                <c:pt idx="16">
                  <c:v>21.408426909246021</c:v>
                </c:pt>
                <c:pt idx="17">
                  <c:v>20.745894027244379</c:v>
                </c:pt>
                <c:pt idx="18">
                  <c:v>21.707670913099665</c:v>
                </c:pt>
                <c:pt idx="19">
                  <c:v>20.987196488470481</c:v>
                </c:pt>
                <c:pt idx="20">
                  <c:v>22.245801026391806</c:v>
                </c:pt>
                <c:pt idx="21">
                  <c:v>22.511216114052456</c:v>
                </c:pt>
                <c:pt idx="22">
                  <c:v>21.35291289580881</c:v>
                </c:pt>
                <c:pt idx="23">
                  <c:v>22.516890717757512</c:v>
                </c:pt>
                <c:pt idx="24">
                  <c:v>24.547894994250676</c:v>
                </c:pt>
                <c:pt idx="25">
                  <c:v>24.618219454710548</c:v>
                </c:pt>
                <c:pt idx="26">
                  <c:v>26.238760278479074</c:v>
                </c:pt>
                <c:pt idx="27">
                  <c:v>28.616763524753086</c:v>
                </c:pt>
                <c:pt idx="28">
                  <c:v>28.75412291118208</c:v>
                </c:pt>
                <c:pt idx="29">
                  <c:v>31.587466277443109</c:v>
                </c:pt>
                <c:pt idx="30">
                  <c:v>28.903467731319221</c:v>
                </c:pt>
                <c:pt idx="31">
                  <c:v>30.010214233610789</c:v>
                </c:pt>
                <c:pt idx="32">
                  <c:v>34.688577194388657</c:v>
                </c:pt>
                <c:pt idx="33">
                  <c:v>31.991809575559373</c:v>
                </c:pt>
              </c:numCache>
            </c:numRef>
          </c:val>
          <c:smooth val="0"/>
        </c:ser>
        <c:ser>
          <c:idx val="0"/>
          <c:order val="1"/>
          <c:tx>
            <c:strRef>
              <c:f>'GDP components'!$N$12</c:f>
              <c:strCache>
                <c:ptCount val="1"/>
                <c:pt idx="0">
                  <c:v>Opex (wages and intermediates)</c:v>
                </c:pt>
              </c:strCache>
            </c:strRef>
          </c:tx>
          <c:spPr>
            <a:ln w="12700">
              <a:solidFill>
                <a:sysClr val="windowText" lastClr="000000"/>
              </a:solidFill>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components'!$N$13:$N$46</c:f>
              <c:numCache>
                <c:formatCode>0.00</c:formatCode>
                <c:ptCount val="34"/>
                <c:pt idx="0">
                  <c:v>12.894592180975554</c:v>
                </c:pt>
                <c:pt idx="1">
                  <c:v>12.154556326366283</c:v>
                </c:pt>
                <c:pt idx="2">
                  <c:v>11.253655917817911</c:v>
                </c:pt>
                <c:pt idx="3">
                  <c:v>13.112863945755008</c:v>
                </c:pt>
                <c:pt idx="4">
                  <c:v>15.251587725951477</c:v>
                </c:pt>
                <c:pt idx="5">
                  <c:v>14.425155183345664</c:v>
                </c:pt>
                <c:pt idx="6">
                  <c:v>15.824661038436913</c:v>
                </c:pt>
                <c:pt idx="7">
                  <c:v>15.954466719930627</c:v>
                </c:pt>
                <c:pt idx="8">
                  <c:v>14.858026030861552</c:v>
                </c:pt>
                <c:pt idx="9">
                  <c:v>15.304766078126097</c:v>
                </c:pt>
                <c:pt idx="10">
                  <c:v>14.189101538827186</c:v>
                </c:pt>
                <c:pt idx="11">
                  <c:v>13.780663630254516</c:v>
                </c:pt>
                <c:pt idx="12">
                  <c:v>14.283810125300198</c:v>
                </c:pt>
                <c:pt idx="13">
                  <c:v>13.87689819280444</c:v>
                </c:pt>
                <c:pt idx="14">
                  <c:v>14.763828023879377</c:v>
                </c:pt>
                <c:pt idx="15">
                  <c:v>14.403294873350795</c:v>
                </c:pt>
                <c:pt idx="16">
                  <c:v>13.427919127472258</c:v>
                </c:pt>
                <c:pt idx="17">
                  <c:v>13.114009633192328</c:v>
                </c:pt>
                <c:pt idx="18">
                  <c:v>13.84849422069091</c:v>
                </c:pt>
                <c:pt idx="19">
                  <c:v>13.276026387495172</c:v>
                </c:pt>
                <c:pt idx="20">
                  <c:v>14.16478057085078</c:v>
                </c:pt>
                <c:pt idx="21">
                  <c:v>14.406516704878539</c:v>
                </c:pt>
                <c:pt idx="22">
                  <c:v>13.816820743753208</c:v>
                </c:pt>
                <c:pt idx="23">
                  <c:v>14.628090165990617</c:v>
                </c:pt>
                <c:pt idx="24">
                  <c:v>16.220719836021331</c:v>
                </c:pt>
                <c:pt idx="25">
                  <c:v>16.674298112495915</c:v>
                </c:pt>
                <c:pt idx="26">
                  <c:v>17.450116051066054</c:v>
                </c:pt>
                <c:pt idx="27">
                  <c:v>20.636898920580403</c:v>
                </c:pt>
                <c:pt idx="28">
                  <c:v>20.894432924892083</c:v>
                </c:pt>
                <c:pt idx="29">
                  <c:v>22.744935962018086</c:v>
                </c:pt>
                <c:pt idx="30">
                  <c:v>19.278538409399463</c:v>
                </c:pt>
                <c:pt idx="31">
                  <c:v>20.745426585455021</c:v>
                </c:pt>
                <c:pt idx="32">
                  <c:v>25.046054684277912</c:v>
                </c:pt>
                <c:pt idx="33">
                  <c:v>22.210150265056374</c:v>
                </c:pt>
              </c:numCache>
            </c:numRef>
          </c:val>
          <c:smooth val="0"/>
        </c:ser>
        <c:ser>
          <c:idx val="2"/>
          <c:order val="2"/>
          <c:tx>
            <c:strRef>
              <c:f>'GDP components'!$R$12</c:f>
              <c:strCache>
                <c:ptCount val="1"/>
                <c:pt idx="0">
                  <c:v>Margin (gross surplus)</c:v>
                </c:pt>
              </c:strCache>
            </c:strRef>
          </c:tx>
          <c:spPr>
            <a:ln w="19050">
              <a:solidFill>
                <a:sysClr val="windowText" lastClr="000000"/>
              </a:solidFill>
              <a:prstDash val="dash"/>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components'!$R$13:$R$46</c:f>
              <c:numCache>
                <c:formatCode>0.00</c:formatCode>
                <c:ptCount val="34"/>
                <c:pt idx="0">
                  <c:v>5.905506503051825</c:v>
                </c:pt>
                <c:pt idx="1">
                  <c:v>4.1104499576438727</c:v>
                </c:pt>
                <c:pt idx="2">
                  <c:v>3.9676350992306748</c:v>
                </c:pt>
                <c:pt idx="3">
                  <c:v>5.6720760323498407</c:v>
                </c:pt>
                <c:pt idx="4">
                  <c:v>7.2472083520478634</c:v>
                </c:pt>
                <c:pt idx="5">
                  <c:v>7.1179864101426968</c:v>
                </c:pt>
                <c:pt idx="6">
                  <c:v>9.5817236000523085</c:v>
                </c:pt>
                <c:pt idx="7">
                  <c:v>8.5601209749940939</c:v>
                </c:pt>
                <c:pt idx="8">
                  <c:v>7.8436239888445662</c:v>
                </c:pt>
                <c:pt idx="9">
                  <c:v>8.1947707429103538</c:v>
                </c:pt>
                <c:pt idx="10">
                  <c:v>8.4902001011015127</c:v>
                </c:pt>
                <c:pt idx="11">
                  <c:v>7.3892403809975349</c:v>
                </c:pt>
                <c:pt idx="12">
                  <c:v>8.1074415839955005</c:v>
                </c:pt>
                <c:pt idx="13">
                  <c:v>8.2020418289095645</c:v>
                </c:pt>
                <c:pt idx="14">
                  <c:v>7.3229530374034297</c:v>
                </c:pt>
                <c:pt idx="15">
                  <c:v>7.8568369543193235</c:v>
                </c:pt>
                <c:pt idx="16">
                  <c:v>7.9805077817737633</c:v>
                </c:pt>
                <c:pt idx="17">
                  <c:v>7.6318843940520509</c:v>
                </c:pt>
                <c:pt idx="18">
                  <c:v>7.8591766924087558</c:v>
                </c:pt>
                <c:pt idx="19">
                  <c:v>7.7111701009753091</c:v>
                </c:pt>
                <c:pt idx="20">
                  <c:v>8.0810204555410259</c:v>
                </c:pt>
                <c:pt idx="21">
                  <c:v>8.1046994091739162</c:v>
                </c:pt>
                <c:pt idx="22">
                  <c:v>7.5360921520556019</c:v>
                </c:pt>
                <c:pt idx="23">
                  <c:v>7.8888005517668951</c:v>
                </c:pt>
                <c:pt idx="24">
                  <c:v>8.3271751582293447</c:v>
                </c:pt>
                <c:pt idx="25">
                  <c:v>7.9439213422146331</c:v>
                </c:pt>
                <c:pt idx="26">
                  <c:v>8.7886442274130196</c:v>
                </c:pt>
                <c:pt idx="27">
                  <c:v>7.9798646041726826</c:v>
                </c:pt>
                <c:pt idx="28">
                  <c:v>7.8596899862899967</c:v>
                </c:pt>
                <c:pt idx="29">
                  <c:v>8.842530315425023</c:v>
                </c:pt>
                <c:pt idx="30">
                  <c:v>9.6249293219197583</c:v>
                </c:pt>
                <c:pt idx="31">
                  <c:v>9.2647876481557674</c:v>
                </c:pt>
                <c:pt idx="32">
                  <c:v>9.6425225101107443</c:v>
                </c:pt>
                <c:pt idx="33">
                  <c:v>9.7816593105029987</c:v>
                </c:pt>
              </c:numCache>
            </c:numRef>
          </c:val>
          <c:smooth val="0"/>
        </c:ser>
        <c:dLbls>
          <c:showLegendKey val="0"/>
          <c:showVal val="0"/>
          <c:showCatName val="0"/>
          <c:showSerName val="0"/>
          <c:showPercent val="0"/>
          <c:showBubbleSize val="0"/>
        </c:dLbls>
        <c:marker val="1"/>
        <c:smooth val="0"/>
        <c:axId val="174942080"/>
        <c:axId val="176766976"/>
      </c:lineChart>
      <c:catAx>
        <c:axId val="174942080"/>
        <c:scaling>
          <c:orientation val="minMax"/>
        </c:scaling>
        <c:delete val="0"/>
        <c:axPos val="b"/>
        <c:majorTickMark val="out"/>
        <c:minorTickMark val="none"/>
        <c:tickLblPos val="nextTo"/>
        <c:crossAx val="176766976"/>
        <c:crosses val="autoZero"/>
        <c:auto val="1"/>
        <c:lblAlgn val="ctr"/>
        <c:lblOffset val="100"/>
        <c:noMultiLvlLbl val="0"/>
      </c:catAx>
      <c:valAx>
        <c:axId val="176766976"/>
        <c:scaling>
          <c:orientation val="minMax"/>
        </c:scaling>
        <c:delete val="0"/>
        <c:axPos val="l"/>
        <c:majorGridlines/>
        <c:title>
          <c:tx>
            <c:rich>
              <a:bodyPr rot="-5400000" vert="horz"/>
              <a:lstStyle/>
              <a:p>
                <a:pPr>
                  <a:defRPr sz="1400"/>
                </a:pPr>
                <a:r>
                  <a:rPr lang="en-US" sz="1400"/>
                  <a:t>2006 $ per MWh</a:t>
                </a:r>
              </a:p>
            </c:rich>
          </c:tx>
          <c:layout/>
          <c:overlay val="0"/>
        </c:title>
        <c:numFmt formatCode="0.00" sourceLinked="1"/>
        <c:majorTickMark val="out"/>
        <c:minorTickMark val="none"/>
        <c:tickLblPos val="nextTo"/>
        <c:crossAx val="17494208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Electricity, Gas &amp; Water output, operating expenses and gross margin, 1974-2007,</a:t>
            </a:r>
            <a:r>
              <a:rPr lang="en-US" sz="1400" baseline="0"/>
              <a:t> </a:t>
            </a:r>
            <a:r>
              <a:rPr lang="en-US" sz="1400"/>
              <a:t>real $ per MWh of electricity generated</a:t>
            </a:r>
          </a:p>
        </c:rich>
      </c:tx>
      <c:layout/>
      <c:overlay val="0"/>
    </c:title>
    <c:autoTitleDeleted val="0"/>
    <c:plotArea>
      <c:layout/>
      <c:lineChart>
        <c:grouping val="standard"/>
        <c:varyColors val="0"/>
        <c:ser>
          <c:idx val="1"/>
          <c:order val="0"/>
          <c:tx>
            <c:strRef>
              <c:f>'GDP components'!$Q$12</c:f>
              <c:strCache>
                <c:ptCount val="1"/>
                <c:pt idx="0">
                  <c:v>Output</c:v>
                </c:pt>
              </c:strCache>
            </c:strRef>
          </c:tx>
          <c:spPr>
            <a:ln>
              <a:solidFill>
                <a:sysClr val="windowText" lastClr="000000"/>
              </a:solidFill>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components'!$Q$13:$Q$46</c:f>
              <c:numCache>
                <c:formatCode>0.00</c:formatCode>
                <c:ptCount val="34"/>
                <c:pt idx="0">
                  <c:v>18.800098684027379</c:v>
                </c:pt>
                <c:pt idx="1">
                  <c:v>16.265006284010155</c:v>
                </c:pt>
                <c:pt idx="2">
                  <c:v>15.221291017048586</c:v>
                </c:pt>
                <c:pt idx="3">
                  <c:v>18.784939978104848</c:v>
                </c:pt>
                <c:pt idx="4">
                  <c:v>22.498796077999341</c:v>
                </c:pt>
                <c:pt idx="5">
                  <c:v>21.543141593488361</c:v>
                </c:pt>
                <c:pt idx="6">
                  <c:v>25.406384638489222</c:v>
                </c:pt>
                <c:pt idx="7">
                  <c:v>24.514587694924721</c:v>
                </c:pt>
                <c:pt idx="8">
                  <c:v>22.701650019706118</c:v>
                </c:pt>
                <c:pt idx="9">
                  <c:v>23.49953682103645</c:v>
                </c:pt>
                <c:pt idx="10">
                  <c:v>22.679301639928699</c:v>
                </c:pt>
                <c:pt idx="11">
                  <c:v>21.169904011252051</c:v>
                </c:pt>
                <c:pt idx="12">
                  <c:v>22.391251709295698</c:v>
                </c:pt>
                <c:pt idx="13">
                  <c:v>22.078940021714004</c:v>
                </c:pt>
                <c:pt idx="14">
                  <c:v>22.086781061282807</c:v>
                </c:pt>
                <c:pt idx="15">
                  <c:v>22.260131827670119</c:v>
                </c:pt>
                <c:pt idx="16">
                  <c:v>21.408426909246021</c:v>
                </c:pt>
                <c:pt idx="17">
                  <c:v>20.745894027244379</c:v>
                </c:pt>
                <c:pt idx="18">
                  <c:v>21.707670913099665</c:v>
                </c:pt>
                <c:pt idx="19">
                  <c:v>20.987196488470481</c:v>
                </c:pt>
                <c:pt idx="20">
                  <c:v>22.245801026391806</c:v>
                </c:pt>
                <c:pt idx="21">
                  <c:v>22.511216114052456</c:v>
                </c:pt>
                <c:pt idx="22">
                  <c:v>21.35291289580881</c:v>
                </c:pt>
                <c:pt idx="23">
                  <c:v>22.516890717757512</c:v>
                </c:pt>
                <c:pt idx="24">
                  <c:v>24.547894994250676</c:v>
                </c:pt>
                <c:pt idx="25">
                  <c:v>24.618219454710548</c:v>
                </c:pt>
                <c:pt idx="26">
                  <c:v>26.238760278479074</c:v>
                </c:pt>
                <c:pt idx="27">
                  <c:v>28.616763524753086</c:v>
                </c:pt>
                <c:pt idx="28">
                  <c:v>28.75412291118208</c:v>
                </c:pt>
                <c:pt idx="29">
                  <c:v>31.587466277443109</c:v>
                </c:pt>
                <c:pt idx="30">
                  <c:v>28.903467731319221</c:v>
                </c:pt>
                <c:pt idx="31">
                  <c:v>30.010214233610789</c:v>
                </c:pt>
                <c:pt idx="32">
                  <c:v>34.688577194388657</c:v>
                </c:pt>
                <c:pt idx="33">
                  <c:v>31.991809575559373</c:v>
                </c:pt>
              </c:numCache>
            </c:numRef>
          </c:val>
          <c:smooth val="0"/>
        </c:ser>
        <c:ser>
          <c:idx val="0"/>
          <c:order val="1"/>
          <c:tx>
            <c:strRef>
              <c:f>'GDP components'!$N$12</c:f>
              <c:strCache>
                <c:ptCount val="1"/>
                <c:pt idx="0">
                  <c:v>Opex (wages and intermediates)</c:v>
                </c:pt>
              </c:strCache>
            </c:strRef>
          </c:tx>
          <c:spPr>
            <a:ln w="12700">
              <a:solidFill>
                <a:sysClr val="windowText" lastClr="000000"/>
              </a:solidFill>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components'!$N$13:$N$46</c:f>
              <c:numCache>
                <c:formatCode>0.00</c:formatCode>
                <c:ptCount val="34"/>
                <c:pt idx="0">
                  <c:v>12.894592180975554</c:v>
                </c:pt>
                <c:pt idx="1">
                  <c:v>12.154556326366283</c:v>
                </c:pt>
                <c:pt idx="2">
                  <c:v>11.253655917817911</c:v>
                </c:pt>
                <c:pt idx="3">
                  <c:v>13.112863945755008</c:v>
                </c:pt>
                <c:pt idx="4">
                  <c:v>15.251587725951477</c:v>
                </c:pt>
                <c:pt idx="5">
                  <c:v>14.425155183345664</c:v>
                </c:pt>
                <c:pt idx="6">
                  <c:v>15.824661038436913</c:v>
                </c:pt>
                <c:pt idx="7">
                  <c:v>15.954466719930627</c:v>
                </c:pt>
                <c:pt idx="8">
                  <c:v>14.858026030861552</c:v>
                </c:pt>
                <c:pt idx="9">
                  <c:v>15.304766078126097</c:v>
                </c:pt>
                <c:pt idx="10">
                  <c:v>14.189101538827186</c:v>
                </c:pt>
                <c:pt idx="11">
                  <c:v>13.780663630254516</c:v>
                </c:pt>
                <c:pt idx="12">
                  <c:v>14.283810125300198</c:v>
                </c:pt>
                <c:pt idx="13">
                  <c:v>13.87689819280444</c:v>
                </c:pt>
                <c:pt idx="14">
                  <c:v>14.763828023879377</c:v>
                </c:pt>
                <c:pt idx="15">
                  <c:v>14.403294873350795</c:v>
                </c:pt>
                <c:pt idx="16">
                  <c:v>13.427919127472258</c:v>
                </c:pt>
                <c:pt idx="17">
                  <c:v>13.114009633192328</c:v>
                </c:pt>
                <c:pt idx="18">
                  <c:v>13.84849422069091</c:v>
                </c:pt>
                <c:pt idx="19">
                  <c:v>13.276026387495172</c:v>
                </c:pt>
                <c:pt idx="20">
                  <c:v>14.16478057085078</c:v>
                </c:pt>
                <c:pt idx="21">
                  <c:v>14.406516704878539</c:v>
                </c:pt>
                <c:pt idx="22">
                  <c:v>13.816820743753208</c:v>
                </c:pt>
                <c:pt idx="23">
                  <c:v>14.628090165990617</c:v>
                </c:pt>
                <c:pt idx="24">
                  <c:v>16.220719836021331</c:v>
                </c:pt>
                <c:pt idx="25">
                  <c:v>16.674298112495915</c:v>
                </c:pt>
                <c:pt idx="26">
                  <c:v>17.450116051066054</c:v>
                </c:pt>
                <c:pt idx="27">
                  <c:v>20.636898920580403</c:v>
                </c:pt>
                <c:pt idx="28">
                  <c:v>20.894432924892083</c:v>
                </c:pt>
                <c:pt idx="29">
                  <c:v>22.744935962018086</c:v>
                </c:pt>
                <c:pt idx="30">
                  <c:v>19.278538409399463</c:v>
                </c:pt>
                <c:pt idx="31">
                  <c:v>20.745426585455021</c:v>
                </c:pt>
                <c:pt idx="32">
                  <c:v>25.046054684277912</c:v>
                </c:pt>
                <c:pt idx="33">
                  <c:v>22.210150265056374</c:v>
                </c:pt>
              </c:numCache>
            </c:numRef>
          </c:val>
          <c:smooth val="0"/>
        </c:ser>
        <c:ser>
          <c:idx val="2"/>
          <c:order val="2"/>
          <c:tx>
            <c:strRef>
              <c:f>'GDP components'!$R$12</c:f>
              <c:strCache>
                <c:ptCount val="1"/>
                <c:pt idx="0">
                  <c:v>Margin (gross surplus)</c:v>
                </c:pt>
              </c:strCache>
            </c:strRef>
          </c:tx>
          <c:spPr>
            <a:ln w="19050">
              <a:solidFill>
                <a:sysClr val="windowText" lastClr="000000"/>
              </a:solidFill>
              <a:prstDash val="dash"/>
            </a:ln>
          </c:spPr>
          <c:marker>
            <c:symbol val="none"/>
          </c:marker>
          <c:cat>
            <c:strRef>
              <c:f>'GDP components'!$M$13:$M$46</c:f>
              <c:strCache>
                <c:ptCount val="34"/>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strCache>
            </c:strRef>
          </c:cat>
          <c:val>
            <c:numRef>
              <c:f>'GDP components'!$R$13:$R$46</c:f>
              <c:numCache>
                <c:formatCode>0.00</c:formatCode>
                <c:ptCount val="34"/>
                <c:pt idx="0">
                  <c:v>5.905506503051825</c:v>
                </c:pt>
                <c:pt idx="1">
                  <c:v>4.1104499576438727</c:v>
                </c:pt>
                <c:pt idx="2">
                  <c:v>3.9676350992306748</c:v>
                </c:pt>
                <c:pt idx="3">
                  <c:v>5.6720760323498407</c:v>
                </c:pt>
                <c:pt idx="4">
                  <c:v>7.2472083520478634</c:v>
                </c:pt>
                <c:pt idx="5">
                  <c:v>7.1179864101426968</c:v>
                </c:pt>
                <c:pt idx="6">
                  <c:v>9.5817236000523085</c:v>
                </c:pt>
                <c:pt idx="7">
                  <c:v>8.5601209749940939</c:v>
                </c:pt>
                <c:pt idx="8">
                  <c:v>7.8436239888445662</c:v>
                </c:pt>
                <c:pt idx="9">
                  <c:v>8.1947707429103538</c:v>
                </c:pt>
                <c:pt idx="10">
                  <c:v>8.4902001011015127</c:v>
                </c:pt>
                <c:pt idx="11">
                  <c:v>7.3892403809975349</c:v>
                </c:pt>
                <c:pt idx="12">
                  <c:v>8.1074415839955005</c:v>
                </c:pt>
                <c:pt idx="13">
                  <c:v>8.2020418289095645</c:v>
                </c:pt>
                <c:pt idx="14">
                  <c:v>7.3229530374034297</c:v>
                </c:pt>
                <c:pt idx="15">
                  <c:v>7.8568369543193235</c:v>
                </c:pt>
                <c:pt idx="16">
                  <c:v>7.9805077817737633</c:v>
                </c:pt>
                <c:pt idx="17">
                  <c:v>7.6318843940520509</c:v>
                </c:pt>
                <c:pt idx="18">
                  <c:v>7.8591766924087558</c:v>
                </c:pt>
                <c:pt idx="19">
                  <c:v>7.7111701009753091</c:v>
                </c:pt>
                <c:pt idx="20">
                  <c:v>8.0810204555410259</c:v>
                </c:pt>
                <c:pt idx="21">
                  <c:v>8.1046994091739162</c:v>
                </c:pt>
                <c:pt idx="22">
                  <c:v>7.5360921520556019</c:v>
                </c:pt>
                <c:pt idx="23">
                  <c:v>7.8888005517668951</c:v>
                </c:pt>
                <c:pt idx="24">
                  <c:v>8.3271751582293447</c:v>
                </c:pt>
                <c:pt idx="25">
                  <c:v>7.9439213422146331</c:v>
                </c:pt>
                <c:pt idx="26">
                  <c:v>8.7886442274130196</c:v>
                </c:pt>
                <c:pt idx="27">
                  <c:v>7.9798646041726826</c:v>
                </c:pt>
                <c:pt idx="28">
                  <c:v>7.8596899862899967</c:v>
                </c:pt>
                <c:pt idx="29">
                  <c:v>8.842530315425023</c:v>
                </c:pt>
                <c:pt idx="30">
                  <c:v>9.6249293219197583</c:v>
                </c:pt>
                <c:pt idx="31">
                  <c:v>9.2647876481557674</c:v>
                </c:pt>
                <c:pt idx="32">
                  <c:v>9.6425225101107443</c:v>
                </c:pt>
                <c:pt idx="33">
                  <c:v>9.7816593105029987</c:v>
                </c:pt>
              </c:numCache>
            </c:numRef>
          </c:val>
          <c:smooth val="0"/>
        </c:ser>
        <c:dLbls>
          <c:showLegendKey val="0"/>
          <c:showVal val="0"/>
          <c:showCatName val="0"/>
          <c:showSerName val="0"/>
          <c:showPercent val="0"/>
          <c:showBubbleSize val="0"/>
        </c:dLbls>
        <c:marker val="1"/>
        <c:smooth val="0"/>
        <c:axId val="177595904"/>
        <c:axId val="177597824"/>
      </c:lineChart>
      <c:catAx>
        <c:axId val="177595904"/>
        <c:scaling>
          <c:orientation val="minMax"/>
        </c:scaling>
        <c:delete val="0"/>
        <c:axPos val="b"/>
        <c:majorTickMark val="out"/>
        <c:minorTickMark val="none"/>
        <c:tickLblPos val="nextTo"/>
        <c:crossAx val="177597824"/>
        <c:crosses val="autoZero"/>
        <c:auto val="1"/>
        <c:lblAlgn val="ctr"/>
        <c:lblOffset val="100"/>
        <c:noMultiLvlLbl val="0"/>
      </c:catAx>
      <c:valAx>
        <c:axId val="177597824"/>
        <c:scaling>
          <c:orientation val="minMax"/>
        </c:scaling>
        <c:delete val="0"/>
        <c:axPos val="l"/>
        <c:majorGridlines>
          <c:spPr>
            <a:ln>
              <a:solidFill>
                <a:srgbClr val="FF0000"/>
              </a:solidFill>
            </a:ln>
          </c:spPr>
        </c:majorGridlines>
        <c:title>
          <c:tx>
            <c:rich>
              <a:bodyPr rot="-5400000" vert="horz"/>
              <a:lstStyle/>
              <a:p>
                <a:pPr>
                  <a:defRPr sz="1400"/>
                </a:pPr>
                <a:r>
                  <a:rPr lang="en-US" sz="1400"/>
                  <a:t>2006 $ per MWh</a:t>
                </a:r>
              </a:p>
            </c:rich>
          </c:tx>
          <c:layout/>
          <c:overlay val="0"/>
        </c:title>
        <c:numFmt formatCode="0.00" sourceLinked="1"/>
        <c:majorTickMark val="out"/>
        <c:minorTickMark val="none"/>
        <c:tickLblPos val="nextTo"/>
        <c:crossAx val="177595904"/>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National accounts data for "electricity, gas and water"</a:t>
            </a:r>
          </a:p>
        </c:rich>
      </c:tx>
      <c:layout/>
      <c:overlay val="0"/>
    </c:title>
    <c:autoTitleDeleted val="0"/>
    <c:plotArea>
      <c:layout/>
      <c:barChart>
        <c:barDir val="col"/>
        <c:grouping val="stacked"/>
        <c:varyColors val="0"/>
        <c:ser>
          <c:idx val="3"/>
          <c:order val="0"/>
          <c:tx>
            <c:v>Compensation of employees</c:v>
          </c:tx>
          <c:spPr>
            <a:pattFill prst="pct25">
              <a:fgClr>
                <a:schemeClr val="tx1"/>
              </a:fgClr>
              <a:bgClr>
                <a:schemeClr val="bg1"/>
              </a:bgClr>
            </a:pattFill>
          </c:spPr>
          <c:invertIfNegative val="0"/>
          <c:val>
            <c:numRef>
              <c:f>'GDP components'!$B$11:$B$46</c:f>
              <c:numCache>
                <c:formatCode>#,##0</c:formatCode>
                <c:ptCount val="36"/>
                <c:pt idx="0">
                  <c:v>52</c:v>
                </c:pt>
                <c:pt idx="1">
                  <c:v>60</c:v>
                </c:pt>
                <c:pt idx="2">
                  <c:v>69</c:v>
                </c:pt>
                <c:pt idx="3">
                  <c:v>78</c:v>
                </c:pt>
                <c:pt idx="4">
                  <c:v>94</c:v>
                </c:pt>
                <c:pt idx="5">
                  <c:v>102</c:v>
                </c:pt>
                <c:pt idx="6">
                  <c:v>120</c:v>
                </c:pt>
                <c:pt idx="7">
                  <c:v>146</c:v>
                </c:pt>
                <c:pt idx="8">
                  <c:v>181</c:v>
                </c:pt>
                <c:pt idx="9">
                  <c:v>213</c:v>
                </c:pt>
                <c:pt idx="10">
                  <c:v>263</c:v>
                </c:pt>
                <c:pt idx="11">
                  <c:v>277</c:v>
                </c:pt>
                <c:pt idx="12">
                  <c:v>294</c:v>
                </c:pt>
                <c:pt idx="13">
                  <c:v>305</c:v>
                </c:pt>
                <c:pt idx="14">
                  <c:v>389</c:v>
                </c:pt>
                <c:pt idx="15">
                  <c:v>479</c:v>
                </c:pt>
                <c:pt idx="16">
                  <c:v>557</c:v>
                </c:pt>
                <c:pt idx="17">
                  <c:v>564</c:v>
                </c:pt>
                <c:pt idx="18">
                  <c:v>550</c:v>
                </c:pt>
                <c:pt idx="19">
                  <c:v>544</c:v>
                </c:pt>
                <c:pt idx="20">
                  <c:v>512</c:v>
                </c:pt>
                <c:pt idx="21">
                  <c:v>502</c:v>
                </c:pt>
                <c:pt idx="22">
                  <c:v>532</c:v>
                </c:pt>
                <c:pt idx="23">
                  <c:v>493</c:v>
                </c:pt>
                <c:pt idx="24">
                  <c:v>463</c:v>
                </c:pt>
                <c:pt idx="25">
                  <c:v>475</c:v>
                </c:pt>
                <c:pt idx="26">
                  <c:v>466</c:v>
                </c:pt>
                <c:pt idx="27">
                  <c:v>426</c:v>
                </c:pt>
                <c:pt idx="28">
                  <c:v>389</c:v>
                </c:pt>
                <c:pt idx="29">
                  <c:v>414</c:v>
                </c:pt>
                <c:pt idx="30">
                  <c:v>424</c:v>
                </c:pt>
                <c:pt idx="31">
                  <c:v>430</c:v>
                </c:pt>
                <c:pt idx="32">
                  <c:v>456</c:v>
                </c:pt>
                <c:pt idx="33">
                  <c:v>516</c:v>
                </c:pt>
                <c:pt idx="34">
                  <c:v>585</c:v>
                </c:pt>
                <c:pt idx="35">
                  <c:v>628</c:v>
                </c:pt>
              </c:numCache>
            </c:numRef>
          </c:val>
        </c:ser>
        <c:ser>
          <c:idx val="4"/>
          <c:order val="1"/>
          <c:tx>
            <c:v>Gross operatng surplus</c:v>
          </c:tx>
          <c:spPr>
            <a:pattFill prst="pct75">
              <a:fgClr>
                <a:schemeClr val="tx1"/>
              </a:fgClr>
              <a:bgClr>
                <a:schemeClr val="bg1"/>
              </a:bgClr>
            </a:pattFill>
          </c:spPr>
          <c:invertIfNegative val="0"/>
          <c:val>
            <c:numRef>
              <c:f>'GDP components'!$C$11:$C$46</c:f>
              <c:numCache>
                <c:formatCode>#,##0</c:formatCode>
                <c:ptCount val="36"/>
                <c:pt idx="0">
                  <c:v>110</c:v>
                </c:pt>
                <c:pt idx="1">
                  <c:v>117</c:v>
                </c:pt>
                <c:pt idx="2">
                  <c:v>109</c:v>
                </c:pt>
                <c:pt idx="3">
                  <c:v>112</c:v>
                </c:pt>
                <c:pt idx="4">
                  <c:v>124</c:v>
                </c:pt>
                <c:pt idx="5">
                  <c:v>189</c:v>
                </c:pt>
                <c:pt idx="6">
                  <c:v>269</c:v>
                </c:pt>
                <c:pt idx="7">
                  <c:v>302</c:v>
                </c:pt>
                <c:pt idx="8">
                  <c:v>487</c:v>
                </c:pt>
                <c:pt idx="9">
                  <c:v>516</c:v>
                </c:pt>
                <c:pt idx="10">
                  <c:v>577</c:v>
                </c:pt>
                <c:pt idx="11">
                  <c:v>694</c:v>
                </c:pt>
                <c:pt idx="12">
                  <c:v>802</c:v>
                </c:pt>
                <c:pt idx="13">
                  <c:v>818</c:v>
                </c:pt>
                <c:pt idx="14">
                  <c:v>1045</c:v>
                </c:pt>
                <c:pt idx="15">
                  <c:v>1250</c:v>
                </c:pt>
                <c:pt idx="16">
                  <c:v>1231</c:v>
                </c:pt>
                <c:pt idx="17">
                  <c:v>1412</c:v>
                </c:pt>
                <c:pt idx="18">
                  <c:v>1564</c:v>
                </c:pt>
                <c:pt idx="19">
                  <c:v>1561</c:v>
                </c:pt>
                <c:pt idx="20">
                  <c:v>1605</c:v>
                </c:pt>
                <c:pt idx="21">
                  <c:v>1662</c:v>
                </c:pt>
                <c:pt idx="22">
                  <c:v>1825</c:v>
                </c:pt>
                <c:pt idx="23">
                  <c:v>1943</c:v>
                </c:pt>
                <c:pt idx="24">
                  <c:v>1907</c:v>
                </c:pt>
                <c:pt idx="25">
                  <c:v>2081</c:v>
                </c:pt>
                <c:pt idx="26">
                  <c:v>2241</c:v>
                </c:pt>
                <c:pt idx="27">
                  <c:v>2184</c:v>
                </c:pt>
                <c:pt idx="28">
                  <c:v>2542</c:v>
                </c:pt>
                <c:pt idx="29">
                  <c:v>2404</c:v>
                </c:pt>
                <c:pt idx="30">
                  <c:v>2489</c:v>
                </c:pt>
                <c:pt idx="31">
                  <c:v>2850</c:v>
                </c:pt>
                <c:pt idx="32">
                  <c:v>3326</c:v>
                </c:pt>
                <c:pt idx="33">
                  <c:v>3271</c:v>
                </c:pt>
                <c:pt idx="34">
                  <c:v>3556</c:v>
                </c:pt>
                <c:pt idx="35">
                  <c:v>3737</c:v>
                </c:pt>
              </c:numCache>
            </c:numRef>
          </c:val>
        </c:ser>
        <c:ser>
          <c:idx val="0"/>
          <c:order val="2"/>
          <c:tx>
            <c:v>Taxes less subsidies</c:v>
          </c:tx>
          <c:invertIfNegative val="0"/>
          <c:cat>
            <c:strRef>
              <c:f>'GDP components'!$A$11:$A$46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components'!$I$11:$I$46</c:f>
              <c:numCache>
                <c:formatCode>#,##0</c:formatCode>
                <c:ptCount val="36"/>
                <c:pt idx="0">
                  <c:v>3</c:v>
                </c:pt>
                <c:pt idx="1">
                  <c:v>1</c:v>
                </c:pt>
                <c:pt idx="2">
                  <c:v>0</c:v>
                </c:pt>
                <c:pt idx="3">
                  <c:v>-20</c:v>
                </c:pt>
                <c:pt idx="4">
                  <c:v>-14</c:v>
                </c:pt>
                <c:pt idx="5">
                  <c:v>-3</c:v>
                </c:pt>
                <c:pt idx="6">
                  <c:v>0</c:v>
                </c:pt>
                <c:pt idx="7">
                  <c:v>-2</c:v>
                </c:pt>
                <c:pt idx="8">
                  <c:v>-2</c:v>
                </c:pt>
                <c:pt idx="9">
                  <c:v>-2</c:v>
                </c:pt>
                <c:pt idx="10">
                  <c:v>-1</c:v>
                </c:pt>
                <c:pt idx="11">
                  <c:v>0</c:v>
                </c:pt>
                <c:pt idx="12">
                  <c:v>0</c:v>
                </c:pt>
                <c:pt idx="13">
                  <c:v>4</c:v>
                </c:pt>
                <c:pt idx="14">
                  <c:v>12</c:v>
                </c:pt>
                <c:pt idx="15">
                  <c:v>19</c:v>
                </c:pt>
                <c:pt idx="16">
                  <c:v>10</c:v>
                </c:pt>
                <c:pt idx="17">
                  <c:v>32</c:v>
                </c:pt>
                <c:pt idx="18">
                  <c:v>27</c:v>
                </c:pt>
                <c:pt idx="19">
                  <c:v>33</c:v>
                </c:pt>
                <c:pt idx="20">
                  <c:v>31</c:v>
                </c:pt>
                <c:pt idx="21">
                  <c:v>23</c:v>
                </c:pt>
                <c:pt idx="22">
                  <c:v>19</c:v>
                </c:pt>
                <c:pt idx="23">
                  <c:v>17</c:v>
                </c:pt>
                <c:pt idx="24">
                  <c:v>21</c:v>
                </c:pt>
                <c:pt idx="25">
                  <c:v>19</c:v>
                </c:pt>
                <c:pt idx="26">
                  <c:v>23</c:v>
                </c:pt>
                <c:pt idx="27">
                  <c:v>18</c:v>
                </c:pt>
                <c:pt idx="28">
                  <c:v>16</c:v>
                </c:pt>
                <c:pt idx="29">
                  <c:v>17</c:v>
                </c:pt>
                <c:pt idx="30">
                  <c:v>20</c:v>
                </c:pt>
                <c:pt idx="31">
                  <c:v>38</c:v>
                </c:pt>
                <c:pt idx="32">
                  <c:v>30</c:v>
                </c:pt>
                <c:pt idx="33">
                  <c:v>99</c:v>
                </c:pt>
                <c:pt idx="34">
                  <c:v>143</c:v>
                </c:pt>
                <c:pt idx="35">
                  <c:v>136</c:v>
                </c:pt>
              </c:numCache>
            </c:numRef>
          </c:val>
        </c:ser>
        <c:ser>
          <c:idx val="1"/>
          <c:order val="3"/>
          <c:tx>
            <c:strRef>
              <c:f>'GDP components'!$G$10</c:f>
              <c:strCache>
                <c:ptCount val="1"/>
                <c:pt idx="0">
                  <c:v>Intermediate
 consumption</c:v>
                </c:pt>
              </c:strCache>
            </c:strRef>
          </c:tx>
          <c:spPr>
            <a:solidFill>
              <a:schemeClr val="bg1">
                <a:lumMod val="65000"/>
              </a:schemeClr>
            </a:solidFill>
          </c:spPr>
          <c:invertIfNegative val="0"/>
          <c:cat>
            <c:strRef>
              <c:f>'GDP components'!$A$11:$A$46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components'!$G$11:$G$46</c:f>
              <c:numCache>
                <c:formatCode>#,##0</c:formatCode>
                <c:ptCount val="36"/>
                <c:pt idx="0">
                  <c:v>127</c:v>
                </c:pt>
                <c:pt idx="1">
                  <c:v>145</c:v>
                </c:pt>
                <c:pt idx="2">
                  <c:v>169</c:v>
                </c:pt>
                <c:pt idx="3">
                  <c:v>197</c:v>
                </c:pt>
                <c:pt idx="4">
                  <c:v>218</c:v>
                </c:pt>
                <c:pt idx="5">
                  <c:v>328</c:v>
                </c:pt>
                <c:pt idx="6">
                  <c:v>444</c:v>
                </c:pt>
                <c:pt idx="7">
                  <c:v>464</c:v>
                </c:pt>
                <c:pt idx="8">
                  <c:v>620</c:v>
                </c:pt>
                <c:pt idx="9">
                  <c:v>745</c:v>
                </c:pt>
                <c:pt idx="10">
                  <c:v>830</c:v>
                </c:pt>
                <c:pt idx="11">
                  <c:v>1021</c:v>
                </c:pt>
                <c:pt idx="12">
                  <c:v>1048</c:v>
                </c:pt>
                <c:pt idx="13">
                  <c:v>1228</c:v>
                </c:pt>
                <c:pt idx="14">
                  <c:v>1475</c:v>
                </c:pt>
                <c:pt idx="15">
                  <c:v>1668</c:v>
                </c:pt>
                <c:pt idx="16">
                  <c:v>1947</c:v>
                </c:pt>
                <c:pt idx="17">
                  <c:v>2085</c:v>
                </c:pt>
                <c:pt idx="18">
                  <c:v>2127</c:v>
                </c:pt>
                <c:pt idx="19">
                  <c:v>2195</c:v>
                </c:pt>
                <c:pt idx="20">
                  <c:v>2369</c:v>
                </c:pt>
                <c:pt idx="21">
                  <c:v>2399</c:v>
                </c:pt>
                <c:pt idx="22">
                  <c:v>2702</c:v>
                </c:pt>
                <c:pt idx="23">
                  <c:v>2991</c:v>
                </c:pt>
                <c:pt idx="24">
                  <c:v>3070</c:v>
                </c:pt>
                <c:pt idx="25">
                  <c:v>3419</c:v>
                </c:pt>
                <c:pt idx="26">
                  <c:v>3948</c:v>
                </c:pt>
                <c:pt idx="27">
                  <c:v>4196</c:v>
                </c:pt>
                <c:pt idx="28">
                  <c:v>4688</c:v>
                </c:pt>
                <c:pt idx="29">
                  <c:v>5847</c:v>
                </c:pt>
                <c:pt idx="30">
                  <c:v>6246</c:v>
                </c:pt>
                <c:pt idx="31">
                  <c:v>6996</c:v>
                </c:pt>
                <c:pt idx="32">
                  <c:v>6266</c:v>
                </c:pt>
                <c:pt idx="33">
                  <c:v>7030</c:v>
                </c:pt>
                <c:pt idx="34">
                  <c:v>9023</c:v>
                </c:pt>
                <c:pt idx="35">
                  <c:v>8166</c:v>
                </c:pt>
              </c:numCache>
            </c:numRef>
          </c:val>
        </c:ser>
        <c:dLbls>
          <c:showLegendKey val="0"/>
          <c:showVal val="0"/>
          <c:showCatName val="0"/>
          <c:showSerName val="0"/>
          <c:showPercent val="0"/>
          <c:showBubbleSize val="0"/>
        </c:dLbls>
        <c:gapWidth val="31"/>
        <c:overlap val="100"/>
        <c:axId val="187003264"/>
        <c:axId val="187005184"/>
      </c:barChart>
      <c:lineChart>
        <c:grouping val="standard"/>
        <c:varyColors val="0"/>
        <c:ser>
          <c:idx val="2"/>
          <c:order val="4"/>
          <c:tx>
            <c:strRef>
              <c:f>'GDP components'!$H$10</c:f>
              <c:strCache>
                <c:ptCount val="1"/>
                <c:pt idx="0">
                  <c:v>Total industry output</c:v>
                </c:pt>
              </c:strCache>
            </c:strRef>
          </c:tx>
          <c:spPr>
            <a:ln>
              <a:solidFill>
                <a:sysClr val="windowText" lastClr="000000"/>
              </a:solidFill>
            </a:ln>
          </c:spPr>
          <c:marker>
            <c:symbol val="none"/>
          </c:marker>
          <c:cat>
            <c:strRef>
              <c:f>'GDP components'!$A$11:$A$46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components'!$H$11:$H$46</c:f>
              <c:numCache>
                <c:formatCode>#,##0</c:formatCode>
                <c:ptCount val="36"/>
                <c:pt idx="0">
                  <c:v>292</c:v>
                </c:pt>
                <c:pt idx="1">
                  <c:v>323</c:v>
                </c:pt>
                <c:pt idx="2">
                  <c:v>347</c:v>
                </c:pt>
                <c:pt idx="3">
                  <c:v>368</c:v>
                </c:pt>
                <c:pt idx="4">
                  <c:v>422</c:v>
                </c:pt>
                <c:pt idx="5">
                  <c:v>616</c:v>
                </c:pt>
                <c:pt idx="6">
                  <c:v>832</c:v>
                </c:pt>
                <c:pt idx="7">
                  <c:v>911</c:v>
                </c:pt>
                <c:pt idx="8">
                  <c:v>1286</c:v>
                </c:pt>
                <c:pt idx="9">
                  <c:v>1472</c:v>
                </c:pt>
                <c:pt idx="10">
                  <c:v>1670</c:v>
                </c:pt>
                <c:pt idx="11">
                  <c:v>1993</c:v>
                </c:pt>
                <c:pt idx="12">
                  <c:v>2145</c:v>
                </c:pt>
                <c:pt idx="13">
                  <c:v>2355</c:v>
                </c:pt>
                <c:pt idx="14">
                  <c:v>2922</c:v>
                </c:pt>
                <c:pt idx="15">
                  <c:v>3416</c:v>
                </c:pt>
                <c:pt idx="16">
                  <c:v>3746</c:v>
                </c:pt>
                <c:pt idx="17">
                  <c:v>4094</c:v>
                </c:pt>
                <c:pt idx="18">
                  <c:v>4268</c:v>
                </c:pt>
                <c:pt idx="19">
                  <c:v>4333</c:v>
                </c:pt>
                <c:pt idx="20">
                  <c:v>4516</c:v>
                </c:pt>
                <c:pt idx="21">
                  <c:v>4586</c:v>
                </c:pt>
                <c:pt idx="22">
                  <c:v>5079</c:v>
                </c:pt>
                <c:pt idx="23">
                  <c:v>5444</c:v>
                </c:pt>
                <c:pt idx="24">
                  <c:v>5460</c:v>
                </c:pt>
                <c:pt idx="25">
                  <c:v>5994</c:v>
                </c:pt>
                <c:pt idx="26">
                  <c:v>6680</c:v>
                </c:pt>
                <c:pt idx="27">
                  <c:v>6824</c:v>
                </c:pt>
                <c:pt idx="28">
                  <c:v>7634</c:v>
                </c:pt>
                <c:pt idx="29">
                  <c:v>8682</c:v>
                </c:pt>
                <c:pt idx="30">
                  <c:v>9179</c:v>
                </c:pt>
                <c:pt idx="31">
                  <c:v>10313</c:v>
                </c:pt>
                <c:pt idx="32">
                  <c:v>10078</c:v>
                </c:pt>
                <c:pt idx="33">
                  <c:v>10916</c:v>
                </c:pt>
                <c:pt idx="34">
                  <c:v>13307</c:v>
                </c:pt>
                <c:pt idx="35">
                  <c:v>12667</c:v>
                </c:pt>
              </c:numCache>
            </c:numRef>
          </c:val>
          <c:smooth val="0"/>
        </c:ser>
        <c:ser>
          <c:idx val="5"/>
          <c:order val="5"/>
          <c:tx>
            <c:v>Contribution to GDP</c:v>
          </c:tx>
          <c:spPr>
            <a:ln>
              <a:solidFill>
                <a:sysClr val="windowText" lastClr="000000"/>
              </a:solidFill>
              <a:prstDash val="dash"/>
            </a:ln>
          </c:spPr>
          <c:marker>
            <c:symbol val="none"/>
          </c:marker>
          <c:val>
            <c:numRef>
              <c:f>'GDP components'!$F$11:$F$46</c:f>
              <c:numCache>
                <c:formatCode>#,##0</c:formatCode>
                <c:ptCount val="36"/>
                <c:pt idx="0">
                  <c:v>165</c:v>
                </c:pt>
                <c:pt idx="1">
                  <c:v>178</c:v>
                </c:pt>
                <c:pt idx="2">
                  <c:v>178</c:v>
                </c:pt>
                <c:pt idx="3">
                  <c:v>170</c:v>
                </c:pt>
                <c:pt idx="4">
                  <c:v>204</c:v>
                </c:pt>
                <c:pt idx="5">
                  <c:v>288</c:v>
                </c:pt>
                <c:pt idx="6">
                  <c:v>389</c:v>
                </c:pt>
                <c:pt idx="7">
                  <c:v>447</c:v>
                </c:pt>
                <c:pt idx="8">
                  <c:v>665</c:v>
                </c:pt>
                <c:pt idx="9">
                  <c:v>727</c:v>
                </c:pt>
                <c:pt idx="10">
                  <c:v>840</c:v>
                </c:pt>
                <c:pt idx="11">
                  <c:v>971</c:v>
                </c:pt>
                <c:pt idx="12">
                  <c:v>1096</c:v>
                </c:pt>
                <c:pt idx="13">
                  <c:v>1126</c:v>
                </c:pt>
                <c:pt idx="14">
                  <c:v>1447</c:v>
                </c:pt>
                <c:pt idx="15">
                  <c:v>1748</c:v>
                </c:pt>
                <c:pt idx="16">
                  <c:v>1799</c:v>
                </c:pt>
                <c:pt idx="17">
                  <c:v>2009</c:v>
                </c:pt>
                <c:pt idx="18">
                  <c:v>2141</c:v>
                </c:pt>
                <c:pt idx="19">
                  <c:v>2138</c:v>
                </c:pt>
                <c:pt idx="20">
                  <c:v>2147</c:v>
                </c:pt>
                <c:pt idx="21">
                  <c:v>2187</c:v>
                </c:pt>
                <c:pt idx="22">
                  <c:v>2377</c:v>
                </c:pt>
                <c:pt idx="23">
                  <c:v>2453</c:v>
                </c:pt>
                <c:pt idx="24">
                  <c:v>2390</c:v>
                </c:pt>
                <c:pt idx="25">
                  <c:v>2575</c:v>
                </c:pt>
                <c:pt idx="26">
                  <c:v>2731</c:v>
                </c:pt>
                <c:pt idx="27">
                  <c:v>2629</c:v>
                </c:pt>
                <c:pt idx="28">
                  <c:v>2947</c:v>
                </c:pt>
                <c:pt idx="29">
                  <c:v>2835</c:v>
                </c:pt>
                <c:pt idx="30">
                  <c:v>2934</c:v>
                </c:pt>
                <c:pt idx="31">
                  <c:v>3318</c:v>
                </c:pt>
                <c:pt idx="32">
                  <c:v>3812</c:v>
                </c:pt>
                <c:pt idx="33">
                  <c:v>3886</c:v>
                </c:pt>
                <c:pt idx="34">
                  <c:v>4284</c:v>
                </c:pt>
                <c:pt idx="35">
                  <c:v>4502</c:v>
                </c:pt>
              </c:numCache>
            </c:numRef>
          </c:val>
          <c:smooth val="0"/>
        </c:ser>
        <c:dLbls>
          <c:showLegendKey val="0"/>
          <c:showVal val="0"/>
          <c:showCatName val="0"/>
          <c:showSerName val="0"/>
          <c:showPercent val="0"/>
          <c:showBubbleSize val="0"/>
        </c:dLbls>
        <c:marker val="1"/>
        <c:smooth val="0"/>
        <c:axId val="187003264"/>
        <c:axId val="187005184"/>
      </c:lineChart>
      <c:catAx>
        <c:axId val="187003264"/>
        <c:scaling>
          <c:orientation val="minMax"/>
        </c:scaling>
        <c:delete val="0"/>
        <c:axPos val="b"/>
        <c:majorTickMark val="out"/>
        <c:minorTickMark val="none"/>
        <c:tickLblPos val="nextTo"/>
        <c:crossAx val="187005184"/>
        <c:crosses val="autoZero"/>
        <c:auto val="1"/>
        <c:lblAlgn val="ctr"/>
        <c:lblOffset val="100"/>
        <c:noMultiLvlLbl val="0"/>
      </c:catAx>
      <c:valAx>
        <c:axId val="187005184"/>
        <c:scaling>
          <c:orientation val="minMax"/>
        </c:scaling>
        <c:delete val="0"/>
        <c:axPos val="l"/>
        <c:majorGridlines/>
        <c:title>
          <c:tx>
            <c:rich>
              <a:bodyPr rot="-5400000" vert="horz"/>
              <a:lstStyle/>
              <a:p>
                <a:pPr>
                  <a:defRPr sz="1200"/>
                </a:pPr>
                <a:r>
                  <a:rPr lang="en-US" sz="1200"/>
                  <a:t>$ million, current prices</a:t>
                </a:r>
              </a:p>
            </c:rich>
          </c:tx>
          <c:layout/>
          <c:overlay val="0"/>
        </c:title>
        <c:numFmt formatCode="#,##0" sourceLinked="1"/>
        <c:majorTickMark val="out"/>
        <c:minorTickMark val="none"/>
        <c:tickLblPos val="nextTo"/>
        <c:crossAx val="18700326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r>
              <a:rPr lang="en-US" sz="1600" b="1" i="0" baseline="0">
                <a:effectLst/>
              </a:rPr>
              <a:t>National accounts data for "electricity,  gas and water"</a:t>
            </a:r>
            <a:endParaRPr lang="en-NZ" sz="1600">
              <a:effectLst/>
            </a:endParaRPr>
          </a:p>
        </c:rich>
      </c:tx>
      <c:layout/>
      <c:overlay val="0"/>
    </c:title>
    <c:autoTitleDeleted val="0"/>
    <c:plotArea>
      <c:layout/>
      <c:barChart>
        <c:barDir val="col"/>
        <c:grouping val="stacked"/>
        <c:varyColors val="0"/>
        <c:ser>
          <c:idx val="0"/>
          <c:order val="0"/>
          <c:tx>
            <c:strRef>
              <c:f>'GDP components'!$B$50</c:f>
              <c:strCache>
                <c:ptCount val="1"/>
                <c:pt idx="0">
                  <c:v>Compensation of employees</c:v>
                </c:pt>
              </c:strCache>
            </c:strRef>
          </c:tx>
          <c:spPr>
            <a:solidFill>
              <a:srgbClr val="00FF00"/>
            </a:solidFill>
          </c:spPr>
          <c:invertIfNegative val="0"/>
          <c:cat>
            <c:strRef>
              <c:f>'GDP components'!$A$51:$A$86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components'!$B$51:$B$86</c:f>
              <c:numCache>
                <c:formatCode>#,##0</c:formatCode>
                <c:ptCount val="36"/>
                <c:pt idx="0">
                  <c:v>574.45103449945498</c:v>
                </c:pt>
                <c:pt idx="1">
                  <c:v>623.41553746024999</c:v>
                </c:pt>
                <c:pt idx="2">
                  <c:v>656.24069805559452</c:v>
                </c:pt>
                <c:pt idx="3">
                  <c:v>663.28683474360719</c:v>
                </c:pt>
                <c:pt idx="4">
                  <c:v>691.01469312444556</c:v>
                </c:pt>
                <c:pt idx="5">
                  <c:v>646.48371856661686</c:v>
                </c:pt>
                <c:pt idx="6">
                  <c:v>663.59490612273555</c:v>
                </c:pt>
                <c:pt idx="7">
                  <c:v>727.74155415115558</c:v>
                </c:pt>
                <c:pt idx="8">
                  <c:v>779.84967787797416</c:v>
                </c:pt>
                <c:pt idx="9">
                  <c:v>788.63335926681327</c:v>
                </c:pt>
                <c:pt idx="10">
                  <c:v>842.97492920042282</c:v>
                </c:pt>
                <c:pt idx="11">
                  <c:v>769.9095794356067</c:v>
                </c:pt>
                <c:pt idx="12">
                  <c:v>777.2471040926215</c:v>
                </c:pt>
                <c:pt idx="13">
                  <c:v>742.05034967453116</c:v>
                </c:pt>
                <c:pt idx="14">
                  <c:v>821.27993787517642</c:v>
                </c:pt>
                <c:pt idx="15">
                  <c:v>882.55747926431195</c:v>
                </c:pt>
                <c:pt idx="16">
                  <c:v>905.32006631581646</c:v>
                </c:pt>
                <c:pt idx="17">
                  <c:v>871.74732284523054</c:v>
                </c:pt>
                <c:pt idx="18">
                  <c:v>798.50267449832495</c:v>
                </c:pt>
                <c:pt idx="19">
                  <c:v>748.78195929453955</c:v>
                </c:pt>
                <c:pt idx="20">
                  <c:v>693.10153554225428</c:v>
                </c:pt>
                <c:pt idx="21">
                  <c:v>672.45938856837722</c:v>
                </c:pt>
                <c:pt idx="22">
                  <c:v>702.9992963165347</c:v>
                </c:pt>
                <c:pt idx="23">
                  <c:v>636.0732309898043</c:v>
                </c:pt>
                <c:pt idx="24">
                  <c:v>578.27044447671437</c:v>
                </c:pt>
                <c:pt idx="25">
                  <c:v>580.6091773613141</c:v>
                </c:pt>
                <c:pt idx="26">
                  <c:v>563.59991190497976</c:v>
                </c:pt>
                <c:pt idx="27">
                  <c:v>510.53946281771175</c:v>
                </c:pt>
                <c:pt idx="28">
                  <c:v>464.90479755446307</c:v>
                </c:pt>
                <c:pt idx="29">
                  <c:v>480.3359072536104</c:v>
                </c:pt>
                <c:pt idx="30">
                  <c:v>479.89453860256202</c:v>
                </c:pt>
                <c:pt idx="31">
                  <c:v>474.07475367105428</c:v>
                </c:pt>
                <c:pt idx="32">
                  <c:v>495.24463535310588</c:v>
                </c:pt>
                <c:pt idx="33">
                  <c:v>546.21928666675922</c:v>
                </c:pt>
                <c:pt idx="34">
                  <c:v>600.23047388097166</c:v>
                </c:pt>
                <c:pt idx="35">
                  <c:v>624.56489308801588</c:v>
                </c:pt>
              </c:numCache>
            </c:numRef>
          </c:val>
        </c:ser>
        <c:ser>
          <c:idx val="1"/>
          <c:order val="1"/>
          <c:tx>
            <c:strRef>
              <c:f>'GDP components'!$C$50</c:f>
              <c:strCache>
                <c:ptCount val="1"/>
                <c:pt idx="0">
                  <c:v>Gross operating surplus</c:v>
                </c:pt>
              </c:strCache>
            </c:strRef>
          </c:tx>
          <c:spPr>
            <a:solidFill>
              <a:srgbClr val="FF0000"/>
            </a:solidFill>
          </c:spPr>
          <c:invertIfNegative val="0"/>
          <c:cat>
            <c:strRef>
              <c:f>'GDP components'!$A$51:$A$86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components'!$C$51:$C$86</c:f>
              <c:numCache>
                <c:formatCode>#,##0</c:formatCode>
                <c:ptCount val="36"/>
                <c:pt idx="0">
                  <c:v>1215.184880671924</c:v>
                </c:pt>
                <c:pt idx="1">
                  <c:v>1215.6602980474877</c:v>
                </c:pt>
                <c:pt idx="2">
                  <c:v>1036.6700882327507</c:v>
                </c:pt>
                <c:pt idx="3">
                  <c:v>952.41186527287186</c:v>
                </c:pt>
                <c:pt idx="4">
                  <c:v>911.55129731309842</c:v>
                </c:pt>
                <c:pt idx="5">
                  <c:v>1197.8963020499077</c:v>
                </c:pt>
                <c:pt idx="6">
                  <c:v>1487.5585812251322</c:v>
                </c:pt>
                <c:pt idx="7">
                  <c:v>1505.3284202304724</c:v>
                </c:pt>
                <c:pt idx="8">
                  <c:v>2098.2695752849359</c:v>
                </c:pt>
                <c:pt idx="9">
                  <c:v>1910.4920816041108</c:v>
                </c:pt>
                <c:pt idx="10">
                  <c:v>1849.4164796526388</c:v>
                </c:pt>
                <c:pt idx="11">
                  <c:v>1928.9431340372239</c:v>
                </c:pt>
                <c:pt idx="12">
                  <c:v>2120.2455016404165</c:v>
                </c:pt>
                <c:pt idx="13">
                  <c:v>1990.1547083074313</c:v>
                </c:pt>
                <c:pt idx="14">
                  <c:v>2206.2661570168621</c:v>
                </c:pt>
                <c:pt idx="15">
                  <c:v>2303.1249458880793</c:v>
                </c:pt>
                <c:pt idx="16">
                  <c:v>2000.8061070642191</c:v>
                </c:pt>
                <c:pt idx="17">
                  <c:v>2182.4596096763571</c:v>
                </c:pt>
                <c:pt idx="18">
                  <c:v>2270.6512416643277</c:v>
                </c:pt>
                <c:pt idx="19">
                  <c:v>2148.6188206962797</c:v>
                </c:pt>
                <c:pt idx="20">
                  <c:v>2172.7108682525745</c:v>
                </c:pt>
                <c:pt idx="21">
                  <c:v>2226.3496091646275</c:v>
                </c:pt>
                <c:pt idx="22">
                  <c:v>2411.6047289054059</c:v>
                </c:pt>
                <c:pt idx="23">
                  <c:v>2506.8768515480519</c:v>
                </c:pt>
                <c:pt idx="24">
                  <c:v>2381.7748112680219</c:v>
                </c:pt>
                <c:pt idx="25">
                  <c:v>2543.6793643976725</c:v>
                </c:pt>
                <c:pt idx="26">
                  <c:v>2710.3592330022743</c:v>
                </c:pt>
                <c:pt idx="27">
                  <c:v>2617.4135840231984</c:v>
                </c:pt>
                <c:pt idx="28">
                  <c:v>3038.0154122967742</c:v>
                </c:pt>
                <c:pt idx="29">
                  <c:v>2789.1969107190321</c:v>
                </c:pt>
                <c:pt idx="30">
                  <c:v>2817.1167608060778</c:v>
                </c:pt>
                <c:pt idx="31">
                  <c:v>3142.1233673546622</c:v>
                </c:pt>
                <c:pt idx="32">
                  <c:v>3612.2448622465572</c:v>
                </c:pt>
                <c:pt idx="33">
                  <c:v>3462.5645090832741</c:v>
                </c:pt>
                <c:pt idx="34">
                  <c:v>3648.5804531978379</c:v>
                </c:pt>
                <c:pt idx="35">
                  <c:v>3716.5589259075086</c:v>
                </c:pt>
              </c:numCache>
            </c:numRef>
          </c:val>
        </c:ser>
        <c:ser>
          <c:idx val="2"/>
          <c:order val="2"/>
          <c:tx>
            <c:strRef>
              <c:f>'GDP components'!$I$50</c:f>
              <c:strCache>
                <c:ptCount val="1"/>
                <c:pt idx="0">
                  <c:v>Taxes less subsidies</c:v>
                </c:pt>
              </c:strCache>
            </c:strRef>
          </c:tx>
          <c:spPr>
            <a:solidFill>
              <a:srgbClr val="7030A0"/>
            </a:solidFill>
          </c:spPr>
          <c:invertIfNegative val="0"/>
          <c:cat>
            <c:strRef>
              <c:f>'GDP components'!$A$51:$A$86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components'!$I$51:$I$86</c:f>
              <c:numCache>
                <c:formatCode>#,##0</c:formatCode>
                <c:ptCount val="36"/>
                <c:pt idx="0">
                  <c:v>33.141405836507019</c:v>
                </c:pt>
                <c:pt idx="1">
                  <c:v>10.390258957670834</c:v>
                </c:pt>
                <c:pt idx="2">
                  <c:v>0</c:v>
                </c:pt>
                <c:pt idx="3">
                  <c:v>-170.07354737015569</c:v>
                </c:pt>
                <c:pt idx="4">
                  <c:v>-102.91708195470466</c:v>
                </c:pt>
                <c:pt idx="5">
                  <c:v>-19.014227016665199</c:v>
                </c:pt>
                <c:pt idx="6">
                  <c:v>0</c:v>
                </c:pt>
                <c:pt idx="7">
                  <c:v>-9.9690623856322684</c:v>
                </c:pt>
                <c:pt idx="8">
                  <c:v>-8.6171235124638024</c:v>
                </c:pt>
                <c:pt idx="9">
                  <c:v>-7.4050080682329877</c:v>
                </c:pt>
                <c:pt idx="10">
                  <c:v>-3.2052278676822161</c:v>
                </c:pt>
                <c:pt idx="11">
                  <c:v>0</c:v>
                </c:pt>
                <c:pt idx="12">
                  <c:v>0</c:v>
                </c:pt>
                <c:pt idx="13">
                  <c:v>9.7318078645840149</c:v>
                </c:pt>
                <c:pt idx="14">
                  <c:v>25.335113764786932</c:v>
                </c:pt>
                <c:pt idx="15">
                  <c:v>35.007499177498808</c:v>
                </c:pt>
                <c:pt idx="16">
                  <c:v>16.253502088255232</c:v>
                </c:pt>
                <c:pt idx="17">
                  <c:v>49.460841012495344</c:v>
                </c:pt>
                <c:pt idx="18">
                  <c:v>39.199222202645039</c:v>
                </c:pt>
                <c:pt idx="19">
                  <c:v>45.422435030734931</c:v>
                </c:pt>
                <c:pt idx="20">
                  <c:v>41.965132034784929</c:v>
                </c:pt>
                <c:pt idx="21">
                  <c:v>30.809892304925651</c:v>
                </c:pt>
                <c:pt idx="22">
                  <c:v>25.107117725590527</c:v>
                </c:pt>
                <c:pt idx="23">
                  <c:v>21.933559689303596</c:v>
                </c:pt>
                <c:pt idx="24">
                  <c:v>26.228249101535638</c:v>
                </c:pt>
                <c:pt idx="25">
                  <c:v>23.224367094452564</c:v>
                </c:pt>
                <c:pt idx="26">
                  <c:v>27.817163033936772</c:v>
                </c:pt>
                <c:pt idx="27">
                  <c:v>21.572089978213175</c:v>
                </c:pt>
                <c:pt idx="28">
                  <c:v>19.122048228461207</c:v>
                </c:pt>
                <c:pt idx="29">
                  <c:v>19.723938220558882</c:v>
                </c:pt>
                <c:pt idx="30">
                  <c:v>22.636534839743494</c:v>
                </c:pt>
                <c:pt idx="31">
                  <c:v>41.894978231395491</c:v>
                </c:pt>
                <c:pt idx="32">
                  <c:v>32.581883904809594</c:v>
                </c:pt>
                <c:pt idx="33">
                  <c:v>104.79788639536659</c:v>
                </c:pt>
                <c:pt idx="34">
                  <c:v>146.72300472645972</c:v>
                </c:pt>
                <c:pt idx="35">
                  <c:v>135.25609149676777</c:v>
                </c:pt>
              </c:numCache>
            </c:numRef>
          </c:val>
        </c:ser>
        <c:ser>
          <c:idx val="5"/>
          <c:order val="3"/>
          <c:tx>
            <c:strRef>
              <c:f>'GDP components'!$G$50</c:f>
              <c:strCache>
                <c:ptCount val="1"/>
                <c:pt idx="0">
                  <c:v>Intermediate
 consumption</c:v>
                </c:pt>
              </c:strCache>
            </c:strRef>
          </c:tx>
          <c:spPr>
            <a:solidFill>
              <a:schemeClr val="accent3">
                <a:lumMod val="60000"/>
                <a:lumOff val="40000"/>
              </a:schemeClr>
            </a:solidFill>
          </c:spPr>
          <c:invertIfNegative val="0"/>
          <c:cat>
            <c:strRef>
              <c:f>'GDP components'!$A$51:$A$86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components'!$G$51:$G$86</c:f>
              <c:numCache>
                <c:formatCode>#,##0</c:formatCode>
                <c:ptCount val="36"/>
                <c:pt idx="0">
                  <c:v>1402.9861804121304</c:v>
                </c:pt>
                <c:pt idx="1">
                  <c:v>1506.587548862271</c:v>
                </c:pt>
                <c:pt idx="2">
                  <c:v>1607.3141734984852</c:v>
                </c:pt>
                <c:pt idx="3">
                  <c:v>1675.2244415960336</c:v>
                </c:pt>
                <c:pt idx="4">
                  <c:v>1602.5659904375441</c:v>
                </c:pt>
                <c:pt idx="5">
                  <c:v>2078.8888204887285</c:v>
                </c:pt>
                <c:pt idx="6">
                  <c:v>2455.3011526541218</c:v>
                </c:pt>
                <c:pt idx="7">
                  <c:v>2312.822473466686</c:v>
                </c:pt>
                <c:pt idx="8">
                  <c:v>2671.3082888637787</c:v>
                </c:pt>
                <c:pt idx="9">
                  <c:v>2758.365505416788</c:v>
                </c:pt>
                <c:pt idx="10">
                  <c:v>2660.3391301762395</c:v>
                </c:pt>
                <c:pt idx="11">
                  <c:v>2837.8255617464056</c:v>
                </c:pt>
                <c:pt idx="12">
                  <c:v>2770.5951193505689</c:v>
                </c:pt>
                <c:pt idx="13">
                  <c:v>2987.6650144272926</c:v>
                </c:pt>
                <c:pt idx="14">
                  <c:v>3114.1077335883938</c:v>
                </c:pt>
                <c:pt idx="15">
                  <c:v>3073.2899277930533</c:v>
                </c:pt>
                <c:pt idx="16">
                  <c:v>3164.5568565832937</c:v>
                </c:pt>
                <c:pt idx="17">
                  <c:v>3222.6829222204001</c:v>
                </c:pt>
                <c:pt idx="18">
                  <c:v>3088.0276157417038</c:v>
                </c:pt>
                <c:pt idx="19">
                  <c:v>3021.2801482564601</c:v>
                </c:pt>
                <c:pt idx="20">
                  <c:v>3206.9483158195321</c:v>
                </c:pt>
                <c:pt idx="21">
                  <c:v>3213.6057234572449</c:v>
                </c:pt>
                <c:pt idx="22">
                  <c:v>3570.4964260287161</c:v>
                </c:pt>
                <c:pt idx="23">
                  <c:v>3859.0162959239442</c:v>
                </c:pt>
                <c:pt idx="24">
                  <c:v>3834.3202257959247</c:v>
                </c:pt>
                <c:pt idx="25">
                  <c:v>4179.1637418912269</c:v>
                </c:pt>
                <c:pt idx="26">
                  <c:v>4774.876506868799</c:v>
                </c:pt>
                <c:pt idx="27">
                  <c:v>5028.6938638101374</c:v>
                </c:pt>
                <c:pt idx="28">
                  <c:v>5602.760130939133</c:v>
                </c:pt>
                <c:pt idx="29">
                  <c:v>6783.8745162122223</c:v>
                </c:pt>
                <c:pt idx="30">
                  <c:v>7069.3898304518925</c:v>
                </c:pt>
                <c:pt idx="31">
                  <c:v>7713.0859922853388</c:v>
                </c:pt>
                <c:pt idx="32">
                  <c:v>6805.2694849178979</c:v>
                </c:pt>
                <c:pt idx="33">
                  <c:v>7441.708498580072</c:v>
                </c:pt>
                <c:pt idx="34">
                  <c:v>9257.9137877401827</c:v>
                </c:pt>
                <c:pt idx="35">
                  <c:v>8121.332670313277</c:v>
                </c:pt>
              </c:numCache>
            </c:numRef>
          </c:val>
        </c:ser>
        <c:dLbls>
          <c:showLegendKey val="0"/>
          <c:showVal val="0"/>
          <c:showCatName val="0"/>
          <c:showSerName val="0"/>
          <c:showPercent val="0"/>
          <c:showBubbleSize val="0"/>
        </c:dLbls>
        <c:gapWidth val="26"/>
        <c:overlap val="100"/>
        <c:axId val="226920704"/>
        <c:axId val="230748160"/>
      </c:barChart>
      <c:lineChart>
        <c:grouping val="standard"/>
        <c:varyColors val="0"/>
        <c:ser>
          <c:idx val="6"/>
          <c:order val="4"/>
          <c:tx>
            <c:strRef>
              <c:f>'GDP components'!$H$50</c:f>
              <c:strCache>
                <c:ptCount val="1"/>
                <c:pt idx="0">
                  <c:v>Total industry output</c:v>
                </c:pt>
              </c:strCache>
            </c:strRef>
          </c:tx>
          <c:spPr>
            <a:ln>
              <a:solidFill>
                <a:sysClr val="windowText" lastClr="000000"/>
              </a:solidFill>
            </a:ln>
          </c:spPr>
          <c:marker>
            <c:symbol val="none"/>
          </c:marker>
          <c:cat>
            <c:strRef>
              <c:f>'GDP components'!$A$51:$A$86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components'!$H$51:$H$86</c:f>
              <c:numCache>
                <c:formatCode>#,##0</c:formatCode>
                <c:ptCount val="36"/>
                <c:pt idx="0">
                  <c:v>3225.7635014200164</c:v>
                </c:pt>
                <c:pt idx="1">
                  <c:v>3356.0536433276793</c:v>
                </c:pt>
                <c:pt idx="2">
                  <c:v>3300.2249597868304</c:v>
                </c:pt>
                <c:pt idx="3">
                  <c:v>3129.3532716108648</c:v>
                </c:pt>
                <c:pt idx="4">
                  <c:v>3102.2148989203833</c:v>
                </c:pt>
                <c:pt idx="5">
                  <c:v>3904.2546140885879</c:v>
                </c:pt>
                <c:pt idx="6">
                  <c:v>4600.9246824509664</c:v>
                </c:pt>
                <c:pt idx="7">
                  <c:v>4540.9079166554975</c:v>
                </c:pt>
                <c:pt idx="8">
                  <c:v>5540.8104185142247</c:v>
                </c:pt>
                <c:pt idx="9">
                  <c:v>5450.0859382194794</c:v>
                </c:pt>
                <c:pt idx="10">
                  <c:v>5352.7305390293013</c:v>
                </c:pt>
                <c:pt idx="11">
                  <c:v>5539.4577321847082</c:v>
                </c:pt>
                <c:pt idx="12">
                  <c:v>5670.7314227165753</c:v>
                </c:pt>
                <c:pt idx="13">
                  <c:v>5729.601880273839</c:v>
                </c:pt>
                <c:pt idx="14">
                  <c:v>6169.1002017256178</c:v>
                </c:pt>
                <c:pt idx="15">
                  <c:v>6293.9798521229432</c:v>
                </c:pt>
                <c:pt idx="16">
                  <c:v>6088.5618822604101</c:v>
                </c:pt>
                <c:pt idx="17">
                  <c:v>6327.8963470361232</c:v>
                </c:pt>
                <c:pt idx="18">
                  <c:v>6196.3807541070009</c:v>
                </c:pt>
                <c:pt idx="19">
                  <c:v>5964.1033632780145</c:v>
                </c:pt>
                <c:pt idx="20">
                  <c:v>6113.3721377125403</c:v>
                </c:pt>
                <c:pt idx="21">
                  <c:v>6143.2246134951756</c:v>
                </c:pt>
                <c:pt idx="22">
                  <c:v>6711.5289962249626</c:v>
                </c:pt>
                <c:pt idx="23">
                  <c:v>7023.8999381511039</c:v>
                </c:pt>
                <c:pt idx="24">
                  <c:v>6819.3447663992665</c:v>
                </c:pt>
                <c:pt idx="25">
                  <c:v>7326.6766507446664</c:v>
                </c:pt>
                <c:pt idx="26">
                  <c:v>8079.0716985520712</c:v>
                </c:pt>
                <c:pt idx="27">
                  <c:v>8178.2190006292612</c:v>
                </c:pt>
                <c:pt idx="28">
                  <c:v>9123.6072610045521</c:v>
                </c:pt>
                <c:pt idx="29">
                  <c:v>10073.131272405424</c:v>
                </c:pt>
                <c:pt idx="30">
                  <c:v>10389.037664700276</c:v>
                </c:pt>
                <c:pt idx="31">
                  <c:v>11370.076592115309</c:v>
                </c:pt>
                <c:pt idx="32">
                  <c:v>10945.34086642237</c:v>
                </c:pt>
                <c:pt idx="33">
                  <c:v>11555.290180725471</c:v>
                </c:pt>
                <c:pt idx="34">
                  <c:v>13653.447719545451</c:v>
                </c:pt>
                <c:pt idx="35">
                  <c:v>12597.71258080557</c:v>
                </c:pt>
              </c:numCache>
            </c:numRef>
          </c:val>
          <c:smooth val="0"/>
        </c:ser>
        <c:ser>
          <c:idx val="4"/>
          <c:order val="5"/>
          <c:tx>
            <c:strRef>
              <c:f>'GDP components'!$F$50</c:f>
              <c:strCache>
                <c:ptCount val="1"/>
                <c:pt idx="0">
                  <c:v>Contribution to GDP</c:v>
                </c:pt>
              </c:strCache>
            </c:strRef>
          </c:tx>
          <c:spPr>
            <a:ln>
              <a:solidFill>
                <a:schemeClr val="tx2">
                  <a:lumMod val="75000"/>
                </a:schemeClr>
              </a:solidFill>
            </a:ln>
          </c:spPr>
          <c:marker>
            <c:symbol val="none"/>
          </c:marker>
          <c:cat>
            <c:strRef>
              <c:f>'GDP components'!$A$51:$A$86</c:f>
              <c:strCache>
                <c:ptCount val="36"/>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strCache>
            </c:strRef>
          </c:cat>
          <c:val>
            <c:numRef>
              <c:f>'GDP components'!$F$51:$F$86</c:f>
              <c:numCache>
                <c:formatCode>#,##0</c:formatCode>
                <c:ptCount val="36"/>
                <c:pt idx="0">
                  <c:v>1822.777321007886</c:v>
                </c:pt>
                <c:pt idx="1">
                  <c:v>1849.4660944654086</c:v>
                </c:pt>
                <c:pt idx="2">
                  <c:v>1692.9107862883452</c:v>
                </c:pt>
                <c:pt idx="3">
                  <c:v>1445.6251526463234</c:v>
                </c:pt>
                <c:pt idx="4">
                  <c:v>1499.6489084828393</c:v>
                </c:pt>
                <c:pt idx="5">
                  <c:v>1825.3657935998592</c:v>
                </c:pt>
                <c:pt idx="6">
                  <c:v>2151.1534873478677</c:v>
                </c:pt>
                <c:pt idx="7">
                  <c:v>2228.085443188812</c:v>
                </c:pt>
                <c:pt idx="8">
                  <c:v>2865.1935678942145</c:v>
                </c:pt>
                <c:pt idx="9">
                  <c:v>2691.720432802691</c:v>
                </c:pt>
                <c:pt idx="10">
                  <c:v>2692.3914088530614</c:v>
                </c:pt>
                <c:pt idx="11">
                  <c:v>2698.8527134728306</c:v>
                </c:pt>
                <c:pt idx="12">
                  <c:v>2897.4926057330376</c:v>
                </c:pt>
                <c:pt idx="13">
                  <c:v>2739.5039138804004</c:v>
                </c:pt>
                <c:pt idx="14">
                  <c:v>3054.992468137224</c:v>
                </c:pt>
                <c:pt idx="15">
                  <c:v>3220.6899243298903</c:v>
                </c:pt>
                <c:pt idx="16">
                  <c:v>2924.005025677116</c:v>
                </c:pt>
                <c:pt idx="17">
                  <c:v>3105.2134248157236</c:v>
                </c:pt>
                <c:pt idx="18">
                  <c:v>3108.3531383652976</c:v>
                </c:pt>
                <c:pt idx="19">
                  <c:v>2942.823215021554</c:v>
                </c:pt>
                <c:pt idx="20">
                  <c:v>2906.4238218930077</c:v>
                </c:pt>
                <c:pt idx="21">
                  <c:v>2929.6188900379302</c:v>
                </c:pt>
                <c:pt idx="22">
                  <c:v>3141.0325701962465</c:v>
                </c:pt>
                <c:pt idx="23">
                  <c:v>3164.8836422271597</c:v>
                </c:pt>
                <c:pt idx="24">
                  <c:v>2985.0245406033418</c:v>
                </c:pt>
                <c:pt idx="25">
                  <c:v>3147.5129088534395</c:v>
                </c:pt>
                <c:pt idx="26">
                  <c:v>3302.9857498122315</c:v>
                </c:pt>
                <c:pt idx="27">
                  <c:v>3150.7235862623575</c:v>
                </c:pt>
                <c:pt idx="28">
                  <c:v>3522.0422580796985</c:v>
                </c:pt>
                <c:pt idx="29">
                  <c:v>3289.2567561932015</c:v>
                </c:pt>
                <c:pt idx="30">
                  <c:v>3320.7796609903703</c:v>
                </c:pt>
                <c:pt idx="31">
                  <c:v>3658.093099257112</c:v>
                </c:pt>
                <c:pt idx="32">
                  <c:v>4140.0713815044728</c:v>
                </c:pt>
                <c:pt idx="33">
                  <c:v>4113.5816821454</c:v>
                </c:pt>
                <c:pt idx="34">
                  <c:v>4395.5339318052693</c:v>
                </c:pt>
                <c:pt idx="35">
                  <c:v>4477.3744405768275</c:v>
                </c:pt>
              </c:numCache>
            </c:numRef>
          </c:val>
          <c:smooth val="0"/>
        </c:ser>
        <c:dLbls>
          <c:showLegendKey val="0"/>
          <c:showVal val="0"/>
          <c:showCatName val="0"/>
          <c:showSerName val="0"/>
          <c:showPercent val="0"/>
          <c:showBubbleSize val="0"/>
        </c:dLbls>
        <c:marker val="1"/>
        <c:smooth val="0"/>
        <c:axId val="226920704"/>
        <c:axId val="230748160"/>
      </c:lineChart>
      <c:catAx>
        <c:axId val="226920704"/>
        <c:scaling>
          <c:orientation val="minMax"/>
        </c:scaling>
        <c:delete val="0"/>
        <c:axPos val="b"/>
        <c:majorTickMark val="out"/>
        <c:minorTickMark val="none"/>
        <c:tickLblPos val="nextTo"/>
        <c:crossAx val="230748160"/>
        <c:crosses val="autoZero"/>
        <c:auto val="1"/>
        <c:lblAlgn val="ctr"/>
        <c:lblOffset val="100"/>
        <c:noMultiLvlLbl val="0"/>
      </c:catAx>
      <c:valAx>
        <c:axId val="230748160"/>
        <c:scaling>
          <c:orientation val="minMax"/>
        </c:scaling>
        <c:delete val="0"/>
        <c:axPos val="l"/>
        <c:majorGridlines/>
        <c:title>
          <c:tx>
            <c:rich>
              <a:bodyPr rot="-5400000" vert="horz"/>
              <a:lstStyle/>
              <a:p>
                <a:pPr>
                  <a:defRPr sz="1400"/>
                </a:pPr>
                <a:r>
                  <a:rPr lang="en-US" sz="1400"/>
                  <a:t>$ million, 2006 prices (usng CPI)</a:t>
                </a:r>
              </a:p>
            </c:rich>
          </c:tx>
          <c:layout/>
          <c:overlay val="0"/>
        </c:title>
        <c:numFmt formatCode="#,##0" sourceLinked="1"/>
        <c:majorTickMark val="out"/>
        <c:minorTickMark val="none"/>
        <c:tickLblPos val="nextTo"/>
        <c:crossAx val="226920704"/>
        <c:crosses val="autoZero"/>
        <c:crossBetween val="between"/>
      </c:valAx>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Operating costs of generators/retailers excluding depreciation</a:t>
            </a:r>
          </a:p>
        </c:rich>
      </c:tx>
      <c:layout/>
      <c:overlay val="0"/>
    </c:title>
    <c:autoTitleDeleted val="0"/>
    <c:plotArea>
      <c:layout/>
      <c:lineChart>
        <c:grouping val="standard"/>
        <c:varyColors val="0"/>
        <c:ser>
          <c:idx val="0"/>
          <c:order val="0"/>
          <c:tx>
            <c:strRef>
              <c:f>'Assembled story'!$B$90</c:f>
              <c:strCache>
                <c:ptCount val="1"/>
                <c:pt idx="0">
                  <c:v>ECNZ</c:v>
                </c:pt>
              </c:strCache>
            </c:strRef>
          </c:tx>
          <c:spPr>
            <a:ln>
              <a:solidFill>
                <a:srgbClr val="FF0000"/>
              </a:solidFill>
            </a:ln>
          </c:spPr>
          <c:marker>
            <c:symbol val="none"/>
          </c:marker>
          <c:cat>
            <c:numRef>
              <c:f>'Assembled story'!$C$89:$Y$89</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'Assembled story'!$C$90:$Y$90</c:f>
              <c:numCache>
                <c:formatCode>#,##0</c:formatCode>
                <c:ptCount val="23"/>
                <c:pt idx="1">
                  <c:v>518137.5</c:v>
                </c:pt>
                <c:pt idx="2">
                  <c:v>503997.75</c:v>
                </c:pt>
                <c:pt idx="3">
                  <c:v>526121.75</c:v>
                </c:pt>
                <c:pt idx="4">
                  <c:v>567929.75</c:v>
                </c:pt>
                <c:pt idx="5">
                  <c:v>527643</c:v>
                </c:pt>
                <c:pt idx="6">
                  <c:v>576945.9</c:v>
                </c:pt>
                <c:pt idx="7">
                  <c:v>656545.6</c:v>
                </c:pt>
                <c:pt idx="8">
                  <c:v>667000</c:v>
                </c:pt>
                <c:pt idx="9">
                  <c:v>586500</c:v>
                </c:pt>
                <c:pt idx="10">
                  <c:v>450500</c:v>
                </c:pt>
                <c:pt idx="11">
                  <c:v>265000</c:v>
                </c:pt>
                <c:pt idx="12">
                  <c:v>91000</c:v>
                </c:pt>
                <c:pt idx="13">
                  <c:v>0</c:v>
                </c:pt>
              </c:numCache>
            </c:numRef>
          </c:val>
          <c:smooth val="0"/>
        </c:ser>
        <c:ser>
          <c:idx val="1"/>
          <c:order val="1"/>
          <c:tx>
            <c:strRef>
              <c:f>'Assembled story'!$B$91</c:f>
              <c:strCache>
                <c:ptCount val="1"/>
                <c:pt idx="0">
                  <c:v>Contact</c:v>
                </c:pt>
              </c:strCache>
            </c:strRef>
          </c:tx>
          <c:marker>
            <c:symbol val="none"/>
          </c:marker>
          <c:cat>
            <c:numRef>
              <c:f>'Assembled story'!$C$89:$Y$89</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'Assembled story'!$C$91:$Y$91</c:f>
              <c:numCache>
                <c:formatCode>General</c:formatCode>
                <c:ptCount val="23"/>
                <c:pt idx="9" formatCode="#,##0">
                  <c:v>80487</c:v>
                </c:pt>
                <c:pt idx="10" formatCode="#,##0">
                  <c:v>81692</c:v>
                </c:pt>
                <c:pt idx="11" formatCode="#,##0">
                  <c:v>82517</c:v>
                </c:pt>
                <c:pt idx="12" formatCode="#,##0">
                  <c:v>322828.75</c:v>
                </c:pt>
                <c:pt idx="13" formatCode="#,##0">
                  <c:v>385861.5</c:v>
                </c:pt>
                <c:pt idx="14" formatCode="#,##0">
                  <c:v>496837.25</c:v>
                </c:pt>
                <c:pt idx="15" formatCode="#,##0">
                  <c:v>476458</c:v>
                </c:pt>
                <c:pt idx="16" formatCode="#,##0">
                  <c:v>595352</c:v>
                </c:pt>
                <c:pt idx="17" formatCode="#,##0">
                  <c:v>675066</c:v>
                </c:pt>
                <c:pt idx="18" formatCode="#,##0">
                  <c:v>449678</c:v>
                </c:pt>
                <c:pt idx="19" formatCode="#,##0">
                  <c:v>1418684</c:v>
                </c:pt>
                <c:pt idx="20" formatCode="#,##0">
                  <c:v>1128934</c:v>
                </c:pt>
                <c:pt idx="21" formatCode="#,##0">
                  <c:v>1777131</c:v>
                </c:pt>
                <c:pt idx="22" formatCode="#,##0">
                  <c:v>1377392</c:v>
                </c:pt>
              </c:numCache>
            </c:numRef>
          </c:val>
          <c:smooth val="0"/>
        </c:ser>
        <c:ser>
          <c:idx val="2"/>
          <c:order val="2"/>
          <c:tx>
            <c:strRef>
              <c:f>'Assembled story'!$B$92</c:f>
              <c:strCache>
                <c:ptCount val="1"/>
                <c:pt idx="0">
                  <c:v>Meridian</c:v>
                </c:pt>
              </c:strCache>
            </c:strRef>
          </c:tx>
          <c:marker>
            <c:symbol val="none"/>
          </c:marker>
          <c:cat>
            <c:numRef>
              <c:f>'Assembled story'!$C$89:$Y$89</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'Assembled story'!$C$92:$Y$92</c:f>
              <c:numCache>
                <c:formatCode>General</c:formatCode>
                <c:ptCount val="23"/>
                <c:pt idx="12" formatCode="#,##0">
                  <c:v>76123</c:v>
                </c:pt>
                <c:pt idx="13" formatCode="#,##0">
                  <c:v>384756</c:v>
                </c:pt>
                <c:pt idx="14" formatCode="#,##0">
                  <c:v>533178</c:v>
                </c:pt>
                <c:pt idx="15" formatCode="#,##0">
                  <c:v>901950</c:v>
                </c:pt>
                <c:pt idx="16" formatCode="#,##0">
                  <c:v>1074490</c:v>
                </c:pt>
                <c:pt idx="17" formatCode="#,##0">
                  <c:v>895637</c:v>
                </c:pt>
                <c:pt idx="18" formatCode="#,##0">
                  <c:v>1142667</c:v>
                </c:pt>
                <c:pt idx="19" formatCode="#,##0">
                  <c:v>1742445</c:v>
                </c:pt>
                <c:pt idx="20" formatCode="#,##0">
                  <c:v>1207169</c:v>
                </c:pt>
                <c:pt idx="21" formatCode="#,##0">
                  <c:v>2086529</c:v>
                </c:pt>
                <c:pt idx="22" formatCode="#,##0">
                  <c:v>1230290</c:v>
                </c:pt>
              </c:numCache>
            </c:numRef>
          </c:val>
          <c:smooth val="0"/>
        </c:ser>
        <c:ser>
          <c:idx val="3"/>
          <c:order val="3"/>
          <c:tx>
            <c:strRef>
              <c:f>'Assembled story'!$B$93</c:f>
              <c:strCache>
                <c:ptCount val="1"/>
                <c:pt idx="0">
                  <c:v>Mighty River</c:v>
                </c:pt>
              </c:strCache>
            </c:strRef>
          </c:tx>
          <c:marker>
            <c:symbol val="none"/>
          </c:marker>
          <c:cat>
            <c:numRef>
              <c:f>'Assembled story'!$C$89:$Y$89</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'Assembled story'!$C$93:$Y$93</c:f>
              <c:numCache>
                <c:formatCode>General</c:formatCode>
                <c:ptCount val="23"/>
                <c:pt idx="12" formatCode="#,##0">
                  <c:v>97702</c:v>
                </c:pt>
                <c:pt idx="13" formatCode="#,##0">
                  <c:v>348020</c:v>
                </c:pt>
                <c:pt idx="14" formatCode="#,##0">
                  <c:v>487911</c:v>
                </c:pt>
                <c:pt idx="15" formatCode="#,##0">
                  <c:v>453488</c:v>
                </c:pt>
                <c:pt idx="16" formatCode="#,##0">
                  <c:v>470292</c:v>
                </c:pt>
                <c:pt idx="17" formatCode="#,##0">
                  <c:v>342720</c:v>
                </c:pt>
                <c:pt idx="18" formatCode="#,##0">
                  <c:v>386215</c:v>
                </c:pt>
                <c:pt idx="19" formatCode="#,##0">
                  <c:v>706507</c:v>
                </c:pt>
                <c:pt idx="20" formatCode="#,##0">
                  <c:v>455807</c:v>
                </c:pt>
                <c:pt idx="21" formatCode="#,##0">
                  <c:v>883579</c:v>
                </c:pt>
                <c:pt idx="22" formatCode="#,##0">
                  <c:v>721625</c:v>
                </c:pt>
              </c:numCache>
            </c:numRef>
          </c:val>
          <c:smooth val="0"/>
        </c:ser>
        <c:ser>
          <c:idx val="4"/>
          <c:order val="4"/>
          <c:tx>
            <c:strRef>
              <c:f>'Assembled story'!$B$94</c:f>
              <c:strCache>
                <c:ptCount val="1"/>
                <c:pt idx="0">
                  <c:v>Genesis</c:v>
                </c:pt>
              </c:strCache>
            </c:strRef>
          </c:tx>
          <c:marker>
            <c:symbol val="none"/>
          </c:marker>
          <c:cat>
            <c:numRef>
              <c:f>'Assembled story'!$C$89:$Y$89</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'Assembled story'!$C$94:$Y$94</c:f>
              <c:numCache>
                <c:formatCode>General</c:formatCode>
                <c:ptCount val="23"/>
                <c:pt idx="12" formatCode="#,##0">
                  <c:v>101415</c:v>
                </c:pt>
                <c:pt idx="13" formatCode="#,##0">
                  <c:v>350832</c:v>
                </c:pt>
                <c:pt idx="14" formatCode="#,##0">
                  <c:v>415038</c:v>
                </c:pt>
                <c:pt idx="15" formatCode="#,##0">
                  <c:v>997960</c:v>
                </c:pt>
                <c:pt idx="16" formatCode="#,##0">
                  <c:v>1262297</c:v>
                </c:pt>
                <c:pt idx="17" formatCode="#,##0">
                  <c:v>1157563.3999999999</c:v>
                </c:pt>
                <c:pt idx="18" formatCode="#,##0">
                  <c:v>1258640.8</c:v>
                </c:pt>
                <c:pt idx="19" formatCode="#,##0">
                  <c:v>1698888.2</c:v>
                </c:pt>
                <c:pt idx="20" formatCode="#,##0">
                  <c:v>1468975.8</c:v>
                </c:pt>
                <c:pt idx="21" formatCode="#,##0">
                  <c:v>2020514</c:v>
                </c:pt>
                <c:pt idx="22" formatCode="#,##0">
                  <c:v>1644471</c:v>
                </c:pt>
              </c:numCache>
            </c:numRef>
          </c:val>
          <c:smooth val="0"/>
        </c:ser>
        <c:ser>
          <c:idx val="5"/>
          <c:order val="5"/>
          <c:tx>
            <c:strRef>
              <c:f>'Assembled story'!$B$95</c:f>
              <c:strCache>
                <c:ptCount val="1"/>
                <c:pt idx="0">
                  <c:v>Trustpower</c:v>
                </c:pt>
              </c:strCache>
            </c:strRef>
          </c:tx>
          <c:spPr>
            <a:ln w="57150">
              <a:solidFill>
                <a:schemeClr val="tx1"/>
              </a:solidFill>
            </a:ln>
          </c:spPr>
          <c:marker>
            <c:symbol val="none"/>
          </c:marker>
          <c:cat>
            <c:numRef>
              <c:f>'Assembled story'!$C$89:$Y$89</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'Assembled story'!$C$95:$Y$95</c:f>
              <c:numCache>
                <c:formatCode>General</c:formatCode>
                <c:ptCount val="23"/>
                <c:pt idx="11" formatCode="#,##0">
                  <c:v>106470</c:v>
                </c:pt>
                <c:pt idx="12" formatCode="#,##0">
                  <c:v>151746</c:v>
                </c:pt>
                <c:pt idx="13" formatCode="#,##0">
                  <c:v>361265.5</c:v>
                </c:pt>
                <c:pt idx="14" formatCode="#,##0">
                  <c:v>423992</c:v>
                </c:pt>
                <c:pt idx="15" formatCode="#,##0">
                  <c:v>546480</c:v>
                </c:pt>
                <c:pt idx="16" formatCode="#,##0">
                  <c:v>570785</c:v>
                </c:pt>
                <c:pt idx="17" formatCode="#,##0">
                  <c:v>522909</c:v>
                </c:pt>
                <c:pt idx="18" formatCode="#,##0">
                  <c:v>475032</c:v>
                </c:pt>
                <c:pt idx="19" formatCode="#,##0">
                  <c:v>523411</c:v>
                </c:pt>
                <c:pt idx="20" formatCode="#,##0">
                  <c:v>429886</c:v>
                </c:pt>
                <c:pt idx="21" formatCode="#,##0">
                  <c:v>473423</c:v>
                </c:pt>
                <c:pt idx="22" formatCode="#,##0">
                  <c:v>525427</c:v>
                </c:pt>
              </c:numCache>
            </c:numRef>
          </c:val>
          <c:smooth val="0"/>
        </c:ser>
        <c:dLbls>
          <c:showLegendKey val="0"/>
          <c:showVal val="0"/>
          <c:showCatName val="0"/>
          <c:showSerName val="0"/>
          <c:showPercent val="0"/>
          <c:showBubbleSize val="0"/>
        </c:dLbls>
        <c:marker val="1"/>
        <c:smooth val="0"/>
        <c:axId val="244980352"/>
        <c:axId val="245006720"/>
      </c:lineChart>
      <c:catAx>
        <c:axId val="244980352"/>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45006720"/>
        <c:crosses val="autoZero"/>
        <c:auto val="1"/>
        <c:lblAlgn val="ctr"/>
        <c:lblOffset val="100"/>
        <c:noMultiLvlLbl val="0"/>
      </c:catAx>
      <c:valAx>
        <c:axId val="245006720"/>
        <c:scaling>
          <c:orientation val="minMax"/>
        </c:scaling>
        <c:delete val="0"/>
        <c:axPos val="l"/>
        <c:majorGridlines/>
        <c:title>
          <c:tx>
            <c:rich>
              <a:bodyPr rot="-5400000" vert="horz"/>
              <a:lstStyle/>
              <a:p>
                <a:pPr>
                  <a:defRPr sz="1200"/>
                </a:pPr>
                <a:r>
                  <a:rPr lang="en-US" sz="1200"/>
                  <a:t>$OOO</a:t>
                </a:r>
              </a:p>
            </c:rich>
          </c:tx>
          <c:layout/>
          <c:overlay val="0"/>
        </c:title>
        <c:numFmt formatCode="#,##0" sourceLinked="1"/>
        <c:majorTickMark val="out"/>
        <c:minorTickMark val="none"/>
        <c:tickLblPos val="nextTo"/>
        <c:crossAx val="244980352"/>
        <c:crosses val="autoZero"/>
        <c:crossBetween val="between"/>
      </c:valAx>
    </c:plotArea>
    <c:legend>
      <c:legendPos val="r"/>
      <c:layout/>
      <c:overlay val="0"/>
      <c:txPr>
        <a:bodyPr/>
        <a:lstStyle/>
        <a:p>
          <a:pPr>
            <a:defRPr sz="1600"/>
          </a:pPr>
          <a:endParaRPr lang="en-US"/>
        </a:p>
      </c:txPr>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Operating </a:t>
            </a:r>
            <a:r>
              <a:rPr lang="en-US" dirty="0"/>
              <a:t>expenses excluding depreciation, real</a:t>
            </a:r>
          </a:p>
        </c:rich>
      </c:tx>
      <c:layout/>
      <c:overlay val="0"/>
    </c:title>
    <c:autoTitleDeleted val="0"/>
    <c:plotArea>
      <c:layout/>
      <c:lineChart>
        <c:grouping val="standard"/>
        <c:varyColors val="0"/>
        <c:ser>
          <c:idx val="0"/>
          <c:order val="0"/>
          <c:tx>
            <c:strRef>
              <c:f>'Assembled story'!$B$175:$C$175</c:f>
              <c:strCache>
                <c:ptCount val="1"/>
                <c:pt idx="0">
                  <c:v>ECNZ</c:v>
                </c:pt>
              </c:strCache>
            </c:strRef>
          </c:tx>
          <c:marker>
            <c:symbol val="none"/>
          </c:marker>
          <c:cat>
            <c:numRef>
              <c:f>'Assembled story'!$D$174:$AA$174</c:f>
              <c:numCache>
                <c:formatCode>General</c:formatCode>
                <c:ptCount val="2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numCache>
            </c:numRef>
          </c:cat>
          <c:val>
            <c:numRef>
              <c:f>'Assembled story'!$D$175:$AA$175</c:f>
              <c:numCache>
                <c:formatCode>#,##0</c:formatCode>
                <c:ptCount val="24"/>
                <c:pt idx="0">
                  <c:v>994.40197246169646</c:v>
                </c:pt>
                <c:pt idx="1">
                  <c:v>917.90894571425474</c:v>
                </c:pt>
                <c:pt idx="2">
                  <c:v>894.21425673780732</c:v>
                </c:pt>
                <c:pt idx="3">
                  <c:v>933.19320388822621</c:v>
                </c:pt>
                <c:pt idx="4">
                  <c:v>860.66592100674677</c:v>
                </c:pt>
                <c:pt idx="5">
                  <c:v>919.4551303165988</c:v>
                </c:pt>
                <c:pt idx="6">
                  <c:v>1023.0645986148139</c:v>
                </c:pt>
                <c:pt idx="7">
                  <c:v>1026.8871873698345</c:v>
                </c:pt>
                <c:pt idx="8">
                  <c:v>896.31821612887211</c:v>
                </c:pt>
                <c:pt idx="9">
                  <c:v>685.86976246079928</c:v>
                </c:pt>
                <c:pt idx="10">
                  <c:v>401.52725421580567</c:v>
                </c:pt>
                <c:pt idx="11">
                  <c:v>137.1937016197318</c:v>
                </c:pt>
              </c:numCache>
            </c:numRef>
          </c:val>
          <c:smooth val="0"/>
        </c:ser>
        <c:ser>
          <c:idx val="1"/>
          <c:order val="1"/>
          <c:tx>
            <c:strRef>
              <c:f>'Assembled story'!$B$176:$C$176</c:f>
              <c:strCache>
                <c:ptCount val="1"/>
                <c:pt idx="0">
                  <c:v>Contact</c:v>
                </c:pt>
              </c:strCache>
            </c:strRef>
          </c:tx>
          <c:marker>
            <c:symbol val="none"/>
          </c:marker>
          <c:cat>
            <c:numRef>
              <c:f>'Assembled story'!$D$174:$AA$174</c:f>
              <c:numCache>
                <c:formatCode>General</c:formatCode>
                <c:ptCount val="2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numCache>
            </c:numRef>
          </c:cat>
          <c:val>
            <c:numRef>
              <c:f>'Assembled story'!$D$176:$AA$176</c:f>
              <c:numCache>
                <c:formatCode>General</c:formatCode>
                <c:ptCount val="24"/>
                <c:pt idx="8" formatCode="#,##0">
                  <c:v>123.00420163949623</c:v>
                </c:pt>
                <c:pt idx="9" formatCode="#,##0">
                  <c:v>124.37308021076055</c:v>
                </c:pt>
                <c:pt idx="10" formatCode="#,##0">
                  <c:v>125.02952617405899</c:v>
                </c:pt>
                <c:pt idx="11" formatCode="#,##0">
                  <c:v>486.70407914034058</c:v>
                </c:pt>
                <c:pt idx="12" formatCode="#,##0">
                  <c:v>568.24134968317981</c:v>
                </c:pt>
                <c:pt idx="13" formatCode="#,##0">
                  <c:v>675.59113871093473</c:v>
                </c:pt>
                <c:pt idx="14" formatCode="#,##0">
                  <c:v>618.86189832669982</c:v>
                </c:pt>
                <c:pt idx="15" formatCode="#,##0">
                  <c:v>780.34838390744858</c:v>
                </c:pt>
                <c:pt idx="16" formatCode="#,##0">
                  <c:v>889.27672200122117</c:v>
                </c:pt>
                <c:pt idx="17" formatCode="#,##0">
                  <c:v>575.64891681059282</c:v>
                </c:pt>
                <c:pt idx="18" formatCode="#,##0">
                  <c:v>1723.5653351029096</c:v>
                </c:pt>
                <c:pt idx="19" formatCode="#,##0">
                  <c:v>1304.2960902202715</c:v>
                </c:pt>
                <c:pt idx="20" formatCode="#,##0">
                  <c:v>1982.5511732437185</c:v>
                </c:pt>
                <c:pt idx="21" formatCode="#,##0">
                  <c:v>1396.8440730643838</c:v>
                </c:pt>
              </c:numCache>
            </c:numRef>
          </c:val>
          <c:smooth val="0"/>
        </c:ser>
        <c:ser>
          <c:idx val="2"/>
          <c:order val="2"/>
          <c:tx>
            <c:strRef>
              <c:f>'Assembled story'!$B$177:$C$177</c:f>
              <c:strCache>
                <c:ptCount val="1"/>
                <c:pt idx="0">
                  <c:v>Meridian</c:v>
                </c:pt>
              </c:strCache>
            </c:strRef>
          </c:tx>
          <c:marker>
            <c:symbol val="none"/>
          </c:marker>
          <c:cat>
            <c:numRef>
              <c:f>'Assembled story'!$D$174:$AA$174</c:f>
              <c:numCache>
                <c:formatCode>General</c:formatCode>
                <c:ptCount val="2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numCache>
            </c:numRef>
          </c:cat>
          <c:val>
            <c:numRef>
              <c:f>'Assembled story'!$D$177:$AA$177</c:f>
              <c:numCache>
                <c:formatCode>General</c:formatCode>
                <c:ptCount val="24"/>
                <c:pt idx="11" formatCode="#,##0">
                  <c:v>114.76479283954772</c:v>
                </c:pt>
                <c:pt idx="12" formatCode="#,##0">
                  <c:v>566.61332819859331</c:v>
                </c:pt>
                <c:pt idx="13" formatCode="#,##0">
                  <c:v>725.00669415511572</c:v>
                </c:pt>
                <c:pt idx="14" formatCode="#,##0">
                  <c:v>1171.5250645298577</c:v>
                </c:pt>
                <c:pt idx="15" formatCode="#,##0">
                  <c:v>1408.3710729530001</c:v>
                </c:pt>
                <c:pt idx="16" formatCode="#,##0">
                  <c:v>1179.8389127329885</c:v>
                </c:pt>
                <c:pt idx="17" formatCode="#,##0">
                  <c:v>1462.7689609569727</c:v>
                </c:pt>
                <c:pt idx="18" formatCode="#,##0">
                  <c:v>2116.9039760252381</c:v>
                </c:pt>
                <c:pt idx="19" formatCode="#,##0">
                  <c:v>1394.683663469357</c:v>
                </c:pt>
                <c:pt idx="20" formatCode="#,##0">
                  <c:v>2327.7127667893042</c:v>
                </c:pt>
                <c:pt idx="21" formatCode="#,##0">
                  <c:v>1247.6646406036775</c:v>
                </c:pt>
              </c:numCache>
            </c:numRef>
          </c:val>
          <c:smooth val="0"/>
        </c:ser>
        <c:ser>
          <c:idx val="3"/>
          <c:order val="3"/>
          <c:tx>
            <c:strRef>
              <c:f>'Assembled story'!$B$178:$C$178</c:f>
              <c:strCache>
                <c:ptCount val="1"/>
                <c:pt idx="0">
                  <c:v>Mighty River</c:v>
                </c:pt>
              </c:strCache>
            </c:strRef>
          </c:tx>
          <c:marker>
            <c:symbol val="none"/>
          </c:marker>
          <c:cat>
            <c:numRef>
              <c:f>'Assembled story'!$D$174:$AA$174</c:f>
              <c:numCache>
                <c:formatCode>General</c:formatCode>
                <c:ptCount val="2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numCache>
            </c:numRef>
          </c:cat>
          <c:val>
            <c:numRef>
              <c:f>'Assembled story'!$D$178:$AA$178</c:f>
              <c:numCache>
                <c:formatCode>General</c:formatCode>
                <c:ptCount val="24"/>
                <c:pt idx="11" formatCode="#,##0">
                  <c:v>147.29779160056083</c:v>
                </c:pt>
                <c:pt idx="12" formatCode="#,##0">
                  <c:v>512.51382819156674</c:v>
                </c:pt>
                <c:pt idx="13" formatCode="#,##0">
                  <c:v>663.45337045398855</c:v>
                </c:pt>
                <c:pt idx="14" formatCode="#,##0">
                  <c:v>589.02661839737914</c:v>
                </c:pt>
                <c:pt idx="15" formatCode="#,##0">
                  <c:v>616.42793198746597</c:v>
                </c:pt>
                <c:pt idx="16" formatCode="#,##0">
                  <c:v>451.47129045790859</c:v>
                </c:pt>
                <c:pt idx="17" formatCode="#,##0">
                  <c:v>494.40765704793898</c:v>
                </c:pt>
                <c:pt idx="18" formatCode="#,##0">
                  <c:v>858.33841377470344</c:v>
                </c:pt>
                <c:pt idx="19" formatCode="#,##0">
                  <c:v>526.60942800467637</c:v>
                </c:pt>
                <c:pt idx="20" formatCode="#,##0">
                  <c:v>985.71269259469977</c:v>
                </c:pt>
                <c:pt idx="21" formatCode="#,##0">
                  <c:v>731.81607285731729</c:v>
                </c:pt>
              </c:numCache>
            </c:numRef>
          </c:val>
          <c:smooth val="0"/>
        </c:ser>
        <c:ser>
          <c:idx val="4"/>
          <c:order val="4"/>
          <c:tx>
            <c:strRef>
              <c:f>'Assembled story'!$B$179:$C$179</c:f>
              <c:strCache>
                <c:ptCount val="1"/>
                <c:pt idx="0">
                  <c:v>Genesis</c:v>
                </c:pt>
              </c:strCache>
            </c:strRef>
          </c:tx>
          <c:marker>
            <c:symbol val="none"/>
          </c:marker>
          <c:cat>
            <c:numRef>
              <c:f>'Assembled story'!$D$174:$AA$174</c:f>
              <c:numCache>
                <c:formatCode>General</c:formatCode>
                <c:ptCount val="2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numCache>
            </c:numRef>
          </c:cat>
          <c:val>
            <c:numRef>
              <c:f>'Assembled story'!$D$179:$AA$179</c:f>
              <c:numCache>
                <c:formatCode>General</c:formatCode>
                <c:ptCount val="24"/>
                <c:pt idx="11" formatCode="#,##0">
                  <c:v>152.89559615126481</c:v>
                </c:pt>
                <c:pt idx="12" formatCode="#,##0">
                  <c:v>516.65493756710464</c:v>
                </c:pt>
                <c:pt idx="13" formatCode="#,##0">
                  <c:v>564.36186100842667</c:v>
                </c:pt>
                <c:pt idx="14" formatCode="#,##0">
                  <c:v>1296.2305597851507</c:v>
                </c:pt>
                <c:pt idx="15" formatCode="#,##0">
                  <c:v>1654.5361802114055</c:v>
                </c:pt>
                <c:pt idx="16" formatCode="#,##0">
                  <c:v>1524.8793241854698</c:v>
                </c:pt>
                <c:pt idx="17" formatCode="#,##0">
                  <c:v>1611.2311769168562</c:v>
                </c:pt>
                <c:pt idx="18" formatCode="#,##0">
                  <c:v>2063.9866310858365</c:v>
                </c:pt>
                <c:pt idx="19" formatCode="#,##0">
                  <c:v>1697.1580203698318</c:v>
                </c:pt>
                <c:pt idx="20" formatCode="#,##0">
                  <c:v>2254.0670334687529</c:v>
                </c:pt>
                <c:pt idx="21" formatCode="#,##0">
                  <c:v>1667.6948680377557</c:v>
                </c:pt>
              </c:numCache>
            </c:numRef>
          </c:val>
          <c:smooth val="0"/>
        </c:ser>
        <c:ser>
          <c:idx val="5"/>
          <c:order val="5"/>
          <c:tx>
            <c:strRef>
              <c:f>'Assembled story'!$B$180:$C$180</c:f>
              <c:strCache>
                <c:ptCount val="1"/>
                <c:pt idx="0">
                  <c:v>Trustpower</c:v>
                </c:pt>
              </c:strCache>
            </c:strRef>
          </c:tx>
          <c:marker>
            <c:symbol val="none"/>
          </c:marker>
          <c:cat>
            <c:numRef>
              <c:f>'Assembled story'!$D$174:$AA$174</c:f>
              <c:numCache>
                <c:formatCode>General</c:formatCode>
                <c:ptCount val="24"/>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numCache>
            </c:numRef>
          </c:cat>
          <c:val>
            <c:numRef>
              <c:f>'Assembled story'!$D$180:$AA$180</c:f>
              <c:numCache>
                <c:formatCode>General</c:formatCode>
                <c:ptCount val="24"/>
                <c:pt idx="10" formatCode="#,##0">
                  <c:v>161.32304436361068</c:v>
                </c:pt>
                <c:pt idx="11" formatCode="#,##0">
                  <c:v>228.77577413173429</c:v>
                </c:pt>
                <c:pt idx="12" formatCode="#,##0">
                  <c:v>532.01989655347529</c:v>
                </c:pt>
                <c:pt idx="13" formatCode="#,##0">
                  <c:v>576.53736325995419</c:v>
                </c:pt>
                <c:pt idx="14" formatCode="#,##0">
                  <c:v>709.81209298107058</c:v>
                </c:pt>
                <c:pt idx="15" formatCode="#,##0">
                  <c:v>748.1475703594059</c:v>
                </c:pt>
                <c:pt idx="16" formatCode="#,##0">
                  <c:v>688.8375379961908</c:v>
                </c:pt>
                <c:pt idx="17" formatCode="#,##0">
                  <c:v>608.10548047796317</c:v>
                </c:pt>
                <c:pt idx="18" formatCode="#,##0">
                  <c:v>635.89429049143359</c:v>
                </c:pt>
                <c:pt idx="19" formatCode="#,##0">
                  <c:v>496.66200950669537</c:v>
                </c:pt>
                <c:pt idx="20" formatCode="#,##0">
                  <c:v>528.14639105983804</c:v>
                </c:pt>
                <c:pt idx="21" formatCode="#,##0">
                  <c:v>532.84728732125632</c:v>
                </c:pt>
              </c:numCache>
            </c:numRef>
          </c:val>
          <c:smooth val="0"/>
        </c:ser>
        <c:dLbls>
          <c:showLegendKey val="0"/>
          <c:showVal val="0"/>
          <c:showCatName val="0"/>
          <c:showSerName val="0"/>
          <c:showPercent val="0"/>
          <c:showBubbleSize val="0"/>
        </c:dLbls>
        <c:marker val="1"/>
        <c:smooth val="0"/>
        <c:axId val="35565568"/>
        <c:axId val="35567104"/>
      </c:lineChart>
      <c:catAx>
        <c:axId val="35565568"/>
        <c:scaling>
          <c:orientation val="minMax"/>
        </c:scaling>
        <c:delete val="0"/>
        <c:axPos val="b"/>
        <c:numFmt formatCode="General" sourceLinked="1"/>
        <c:majorTickMark val="out"/>
        <c:minorTickMark val="none"/>
        <c:tickLblPos val="nextTo"/>
        <c:crossAx val="35567104"/>
        <c:crosses val="autoZero"/>
        <c:auto val="1"/>
        <c:lblAlgn val="ctr"/>
        <c:lblOffset val="100"/>
        <c:noMultiLvlLbl val="0"/>
      </c:catAx>
      <c:valAx>
        <c:axId val="35567104"/>
        <c:scaling>
          <c:orientation val="minMax"/>
        </c:scaling>
        <c:delete val="0"/>
        <c:axPos val="l"/>
        <c:majorGridlines/>
        <c:title>
          <c:tx>
            <c:rich>
              <a:bodyPr rot="-5400000" vert="horz"/>
              <a:lstStyle/>
              <a:p>
                <a:pPr>
                  <a:defRPr sz="1100"/>
                </a:pPr>
                <a:r>
                  <a:rPr lang="en-US" sz="1100"/>
                  <a:t>$ millioh, December quarter 2010 prices (PPI Inputs deflator)</a:t>
                </a:r>
              </a:p>
            </c:rich>
          </c:tx>
          <c:layout/>
          <c:overlay val="0"/>
        </c:title>
        <c:numFmt formatCode="#,##0" sourceLinked="1"/>
        <c:majorTickMark val="out"/>
        <c:minorTickMark val="none"/>
        <c:tickLblPos val="nextTo"/>
        <c:crossAx val="35565568"/>
        <c:crosses val="autoZero"/>
        <c:crossBetween val="between"/>
      </c:valAx>
    </c:plotArea>
    <c:legend>
      <c:legendPos val="r"/>
      <c:layout/>
      <c:overlay val="0"/>
      <c:txPr>
        <a:bodyPr/>
        <a:lstStyle/>
        <a:p>
          <a:pPr>
            <a:defRPr sz="1200"/>
          </a:pPr>
          <a:endParaRPr lang="en-US"/>
        </a:p>
      </c:txPr>
    </c:legend>
    <c:plotVisOnly val="1"/>
    <c:dispBlanksAs val="gap"/>
    <c:showDLblsOverMax val="0"/>
  </c:chart>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Operating expenses, real 2010 $million</a:t>
            </a:r>
          </a:p>
        </c:rich>
      </c:tx>
      <c:layout/>
      <c:overlay val="0"/>
    </c:title>
    <c:autoTitleDeleted val="0"/>
    <c:plotArea>
      <c:layout/>
      <c:areaChart>
        <c:grouping val="stacked"/>
        <c:varyColors val="0"/>
        <c:ser>
          <c:idx val="2"/>
          <c:order val="0"/>
          <c:tx>
            <c:v>ECNZ+'Operating cost and surplus'!$2:$2 and gentailers</c:v>
          </c:tx>
          <c:cat>
            <c:numRef>
              <c:f>'Operating cost and surplus'!$A$5:$A$35</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'Operating cost and surplus'!$B$44:$B$74</c:f>
              <c:numCache>
                <c:formatCode>#,##0</c:formatCode>
                <c:ptCount val="31"/>
                <c:pt idx="0">
                  <c:v>719.83867911174036</c:v>
                </c:pt>
                <c:pt idx="1">
                  <c:v>559.16524843966624</c:v>
                </c:pt>
                <c:pt idx="2">
                  <c:v>547.52032024892037</c:v>
                </c:pt>
                <c:pt idx="3">
                  <c:v>603.36716731872525</c:v>
                </c:pt>
                <c:pt idx="4">
                  <c:v>727.31903110869791</c:v>
                </c:pt>
                <c:pt idx="5">
                  <c:v>687.66635107844593</c:v>
                </c:pt>
                <c:pt idx="6">
                  <c:v>732.07359570172912</c:v>
                </c:pt>
                <c:pt idx="7">
                  <c:v>887.06300120675144</c:v>
                </c:pt>
                <c:pt idx="8">
                  <c:v>947.00912749502208</c:v>
                </c:pt>
                <c:pt idx="9">
                  <c:v>1008.1952902107037</c:v>
                </c:pt>
                <c:pt idx="10">
                  <c:v>931.97867218494684</c:v>
                </c:pt>
                <c:pt idx="11">
                  <c:v>908.55035684972245</c:v>
                </c:pt>
                <c:pt idx="12">
                  <c:v>937.27831794014583</c:v>
                </c:pt>
                <c:pt idx="13">
                  <c:v>863.46787167523701</c:v>
                </c:pt>
                <c:pt idx="14">
                  <c:v>925.07646706433388</c:v>
                </c:pt>
                <c:pt idx="15">
                  <c:v>1027.3107808961599</c:v>
                </c:pt>
                <c:pt idx="16">
                  <c:v>1029.7783467029531</c:v>
                </c:pt>
                <c:pt idx="17">
                  <c:v>1021.6520018529974</c:v>
                </c:pt>
                <c:pt idx="18">
                  <c:v>810.44739780277735</c:v>
                </c:pt>
                <c:pt idx="19">
                  <c:v>688.57168278905976</c:v>
                </c:pt>
                <c:pt idx="20">
                  <c:v>1266.9983945955557</c:v>
                </c:pt>
                <c:pt idx="21">
                  <c:v>2731.3859804614831</c:v>
                </c:pt>
                <c:pt idx="22">
                  <c:v>3266.8106842472212</c:v>
                </c:pt>
                <c:pt idx="23">
                  <c:v>4415.884377661404</c:v>
                </c:pt>
                <c:pt idx="24">
                  <c:v>5189.787550484798</c:v>
                </c:pt>
                <c:pt idx="25">
                  <c:v>4730.1717306648043</c:v>
                </c:pt>
                <c:pt idx="26">
                  <c:v>4794.9011243084842</c:v>
                </c:pt>
                <c:pt idx="27">
                  <c:v>7518.315415385463</c:v>
                </c:pt>
                <c:pt idx="28">
                  <c:v>5452.8301215198189</c:v>
                </c:pt>
                <c:pt idx="29">
                  <c:v>8221.1130496683381</c:v>
                </c:pt>
                <c:pt idx="30">
                  <c:v>5638.4845432767061</c:v>
                </c:pt>
              </c:numCache>
            </c:numRef>
          </c:val>
        </c:ser>
        <c:ser>
          <c:idx val="0"/>
          <c:order val="1"/>
          <c:tx>
            <c:v>Transpower</c:v>
          </c:tx>
          <c:cat>
            <c:numRef>
              <c:f>'Operating cost and surplus'!$A$5:$A$35</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'Operating cost and surplus'!$X$5:$X$35</c:f>
              <c:numCache>
                <c:formatCode>General</c:formatCode>
                <c:ptCount val="31"/>
                <c:pt idx="16" formatCode="#,##0">
                  <c:v>202.185</c:v>
                </c:pt>
                <c:pt idx="17" formatCode="#,##0">
                  <c:v>200.43199999999999</c:v>
                </c:pt>
                <c:pt idx="18" formatCode="#,##0">
                  <c:v>217.72300000000001</c:v>
                </c:pt>
                <c:pt idx="19" formatCode="#,##0">
                  <c:v>231.018</c:v>
                </c:pt>
                <c:pt idx="20" formatCode="#,##0">
                  <c:v>205.50399999999999</c:v>
                </c:pt>
                <c:pt idx="21" formatCode="#,##0">
                  <c:v>213.40700000000001</c:v>
                </c:pt>
                <c:pt idx="22" formatCode="#,##0">
                  <c:v>214.76300000000001</c:v>
                </c:pt>
                <c:pt idx="23" formatCode="#,##0">
                  <c:v>269.95600000000002</c:v>
                </c:pt>
                <c:pt idx="24" formatCode="#,##0">
                  <c:v>290.072</c:v>
                </c:pt>
                <c:pt idx="25" formatCode="#,##0">
                  <c:v>238.18700000000001</c:v>
                </c:pt>
                <c:pt idx="26" formatCode="#,##0">
                  <c:v>267.738</c:v>
                </c:pt>
                <c:pt idx="27" formatCode="#,##0">
                  <c:v>314.10199999999998</c:v>
                </c:pt>
                <c:pt idx="28" formatCode="#,##0">
                  <c:v>116.992</c:v>
                </c:pt>
                <c:pt idx="29" formatCode="#,##0">
                  <c:v>150.083</c:v>
                </c:pt>
                <c:pt idx="30" formatCode="#,##0">
                  <c:v>165.196</c:v>
                </c:pt>
              </c:numCache>
            </c:numRef>
          </c:val>
        </c:ser>
        <c:ser>
          <c:idx val="1"/>
          <c:order val="2"/>
          <c:tx>
            <c:v>Supply authorities</c:v>
          </c:tx>
          <c:cat>
            <c:numRef>
              <c:f>'Operating cost and surplus'!$A$5:$A$35</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'Operating cost and surplus'!$C$44:$C$74</c:f>
              <c:numCache>
                <c:formatCode>#,##0</c:formatCode>
                <c:ptCount val="31"/>
                <c:pt idx="0">
                  <c:v>566.87607778743404</c:v>
                </c:pt>
                <c:pt idx="1">
                  <c:v>553.99964820821526</c:v>
                </c:pt>
                <c:pt idx="2">
                  <c:v>550.45595455053012</c:v>
                </c:pt>
                <c:pt idx="3">
                  <c:v>719.02658055424308</c:v>
                </c:pt>
                <c:pt idx="4">
                  <c:v>541.51490966437802</c:v>
                </c:pt>
                <c:pt idx="5">
                  <c:v>535.06110084622946</c:v>
                </c:pt>
                <c:pt idx="6">
                  <c:v>524.82331068604537</c:v>
                </c:pt>
                <c:pt idx="7">
                  <c:v>538.09906003023127</c:v>
                </c:pt>
                <c:pt idx="8">
                  <c:v>621.70875330934268</c:v>
                </c:pt>
                <c:pt idx="9">
                  <c:v>822.34302495648842</c:v>
                </c:pt>
                <c:pt idx="10">
                  <c:v>838.38797420241735</c:v>
                </c:pt>
                <c:pt idx="11">
                  <c:v>802.91384558509208</c:v>
                </c:pt>
                <c:pt idx="12">
                  <c:v>786.41164246997732</c:v>
                </c:pt>
                <c:pt idx="13">
                  <c:v>818.76167586949578</c:v>
                </c:pt>
                <c:pt idx="14">
                  <c:v>815.30620481150936</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er>
        <c:ser>
          <c:idx val="3"/>
          <c:order val="3"/>
          <c:tx>
            <c:v>Lines companies</c:v>
          </c:tx>
          <c:cat>
            <c:numRef>
              <c:f>'Operating cost and surplus'!$A$5:$A$35</c:f>
              <c:numCache>
                <c:formatCode>General</c:formatCode>
                <c:ptCount val="31"/>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numCache>
            </c:numRef>
          </c:cat>
          <c:val>
            <c:numRef>
              <c:f>'Operating cost and surplus'!$D$44:$D$74</c:f>
              <c:numCache>
                <c:formatCode>#,##0</c:formatCode>
                <c:ptCount val="31"/>
                <c:pt idx="0">
                  <c:v>0</c:v>
                </c:pt>
                <c:pt idx="1">
                  <c:v>0</c:v>
                </c:pt>
                <c:pt idx="2">
                  <c:v>0</c:v>
                </c:pt>
                <c:pt idx="3">
                  <c:v>0</c:v>
                </c:pt>
                <c:pt idx="4">
                  <c:v>0</c:v>
                </c:pt>
                <c:pt idx="5">
                  <c:v>0</c:v>
                </c:pt>
                <c:pt idx="6">
                  <c:v>0</c:v>
                </c:pt>
                <c:pt idx="7">
                  <c:v>0</c:v>
                </c:pt>
                <c:pt idx="8">
                  <c:v>0</c:v>
                </c:pt>
                <c:pt idx="9">
                  <c:v>0</c:v>
                </c:pt>
                <c:pt idx="10">
                  <c:v>0</c:v>
                </c:pt>
                <c:pt idx="11">
                  <c:v>0</c:v>
                </c:pt>
                <c:pt idx="12">
                  <c:v>686.68478120825955</c:v>
                </c:pt>
                <c:pt idx="13">
                  <c:v>707.75273923607585</c:v>
                </c:pt>
                <c:pt idx="14">
                  <c:v>727.86381554240188</c:v>
                </c:pt>
                <c:pt idx="15">
                  <c:v>684.62495895447933</c:v>
                </c:pt>
                <c:pt idx="16">
                  <c:v>561.03670330534885</c:v>
                </c:pt>
                <c:pt idx="17">
                  <c:v>560.75209255886944</c:v>
                </c:pt>
                <c:pt idx="18">
                  <c:v>605.76306529970816</c:v>
                </c:pt>
                <c:pt idx="19">
                  <c:v>674.66042601058291</c:v>
                </c:pt>
                <c:pt idx="20">
                  <c:v>486.94853712618374</c:v>
                </c:pt>
                <c:pt idx="21">
                  <c:v>488.20571921006518</c:v>
                </c:pt>
                <c:pt idx="22">
                  <c:v>448.97652807529312</c:v>
                </c:pt>
                <c:pt idx="23">
                  <c:v>445.85370394086937</c:v>
                </c:pt>
                <c:pt idx="24">
                  <c:v>0</c:v>
                </c:pt>
                <c:pt idx="25">
                  <c:v>556.33905535043425</c:v>
                </c:pt>
                <c:pt idx="26">
                  <c:v>584.06691710152882</c:v>
                </c:pt>
                <c:pt idx="27">
                  <c:v>655.79145975532981</c:v>
                </c:pt>
                <c:pt idx="28">
                  <c:v>591.12003717432435</c:v>
                </c:pt>
                <c:pt idx="29">
                  <c:v>451.71987548770102</c:v>
                </c:pt>
                <c:pt idx="30">
                  <c:v>427.54912188881485</c:v>
                </c:pt>
              </c:numCache>
            </c:numRef>
          </c:val>
        </c:ser>
        <c:dLbls>
          <c:showLegendKey val="0"/>
          <c:showVal val="0"/>
          <c:showCatName val="0"/>
          <c:showSerName val="0"/>
          <c:showPercent val="0"/>
          <c:showBubbleSize val="0"/>
        </c:dLbls>
        <c:axId val="35579776"/>
        <c:axId val="35581312"/>
      </c:areaChart>
      <c:catAx>
        <c:axId val="35579776"/>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35581312"/>
        <c:crosses val="autoZero"/>
        <c:auto val="1"/>
        <c:lblAlgn val="ctr"/>
        <c:lblOffset val="100"/>
        <c:noMultiLvlLbl val="0"/>
      </c:catAx>
      <c:valAx>
        <c:axId val="35581312"/>
        <c:scaling>
          <c:orientation val="minMax"/>
        </c:scaling>
        <c:delete val="0"/>
        <c:axPos val="l"/>
        <c:majorGridlines/>
        <c:title>
          <c:tx>
            <c:rich>
              <a:bodyPr rot="-5400000" vert="horz"/>
              <a:lstStyle/>
              <a:p>
                <a:pPr>
                  <a:defRPr sz="1200"/>
                </a:pPr>
                <a:r>
                  <a:rPr lang="en-US" sz="1200"/>
                  <a:t>$million</a:t>
                </a:r>
              </a:p>
            </c:rich>
          </c:tx>
          <c:layout/>
          <c:overlay val="0"/>
        </c:title>
        <c:numFmt formatCode="#,##0" sourceLinked="1"/>
        <c:majorTickMark val="out"/>
        <c:minorTickMark val="none"/>
        <c:tickLblPos val="nextTo"/>
        <c:crossAx val="35579776"/>
        <c:crosses val="autoZero"/>
        <c:crossBetween val="midCat"/>
      </c:valAx>
    </c:plotArea>
    <c:legend>
      <c:legendPos val="r"/>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Real opex excluding depreciation per kWh generated in December 2010 cents</a:t>
            </a:r>
          </a:p>
        </c:rich>
      </c:tx>
      <c:layout/>
      <c:overlay val="0"/>
    </c:title>
    <c:autoTitleDeleted val="0"/>
    <c:plotArea>
      <c:layout/>
      <c:lineChart>
        <c:grouping val="standard"/>
        <c:varyColors val="0"/>
        <c:ser>
          <c:idx val="5"/>
          <c:order val="0"/>
          <c:tx>
            <c:strRef>
              <c:f>'Data per kWh'!$B$53</c:f>
              <c:strCache>
                <c:ptCount val="1"/>
                <c:pt idx="0">
                  <c:v>Trustpower</c:v>
                </c:pt>
              </c:strCache>
            </c:strRef>
          </c:tx>
          <c:marker>
            <c:symbol val="none"/>
          </c:marker>
          <c:cat>
            <c:numRef>
              <c:f>'Data per kWh'!$C$47:$Y$47</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'Data per kWh'!$C$53:$Y$53</c:f>
              <c:numCache>
                <c:formatCode>General</c:formatCode>
                <c:ptCount val="23"/>
                <c:pt idx="12" formatCode="0.00">
                  <c:v>6.7911175994577908</c:v>
                </c:pt>
                <c:pt idx="13" formatCode="0.00">
                  <c:v>7.2506970569468523</c:v>
                </c:pt>
                <c:pt idx="14" formatCode="0.00">
                  <c:v>3.7762394842636593</c:v>
                </c:pt>
                <c:pt idx="15" formatCode="0.00">
                  <c:v>4.4635251877445095</c:v>
                </c:pt>
                <c:pt idx="16" formatCode="0.00">
                  <c:v>4.7973553726156206</c:v>
                </c:pt>
                <c:pt idx="17" formatCode="0.00">
                  <c:v>4.0795826946768772</c:v>
                </c:pt>
                <c:pt idx="18" formatCode="0.00">
                  <c:v>3.3389456718076218</c:v>
                </c:pt>
                <c:pt idx="19" formatCode="0.00">
                  <c:v>3.1778825112015676</c:v>
                </c:pt>
                <c:pt idx="20" formatCode="0.00">
                  <c:v>2.7162264670861109</c:v>
                </c:pt>
                <c:pt idx="21" formatCode="0.00">
                  <c:v>2.6942807859193372</c:v>
                </c:pt>
                <c:pt idx="22" formatCode="0.00">
                  <c:v>2.6052917116306387</c:v>
                </c:pt>
              </c:numCache>
            </c:numRef>
          </c:val>
          <c:smooth val="0"/>
        </c:ser>
        <c:ser>
          <c:idx val="4"/>
          <c:order val="1"/>
          <c:tx>
            <c:strRef>
              <c:f>'Data per kWh'!$B$52</c:f>
              <c:strCache>
                <c:ptCount val="1"/>
                <c:pt idx="0">
                  <c:v>Genesis</c:v>
                </c:pt>
              </c:strCache>
            </c:strRef>
          </c:tx>
          <c:marker>
            <c:symbol val="none"/>
          </c:marker>
          <c:cat>
            <c:numRef>
              <c:f>'Data per kWh'!$C$47:$Y$47</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'Data per kWh'!$C$52:$Y$52</c:f>
              <c:numCache>
                <c:formatCode>General</c:formatCode>
                <c:ptCount val="23"/>
                <c:pt idx="12" formatCode="0.00">
                  <c:v>0.39218127595009178</c:v>
                </c:pt>
                <c:pt idx="13" formatCode="0.00">
                  <c:v>1.0205749369558865</c:v>
                </c:pt>
                <c:pt idx="14" formatCode="0.00">
                  <c:v>0.84753767361080823</c:v>
                </c:pt>
                <c:pt idx="15" formatCode="0.00">
                  <c:v>2.1216012553353707</c:v>
                </c:pt>
                <c:pt idx="16" formatCode="0.00">
                  <c:v>2.458288078220932</c:v>
                </c:pt>
                <c:pt idx="17" formatCode="0.00">
                  <c:v>2.1312859800068256</c:v>
                </c:pt>
                <c:pt idx="18" formatCode="0.00">
                  <c:v>2.2056552729867982</c:v>
                </c:pt>
                <c:pt idx="19" formatCode="0.00">
                  <c:v>2.5222859966831681</c:v>
                </c:pt>
                <c:pt idx="20" formatCode="0.00">
                  <c:v>2.1235710965588486</c:v>
                </c:pt>
                <c:pt idx="21" formatCode="0.00">
                  <c:v>2.4699397693061065</c:v>
                </c:pt>
                <c:pt idx="22" formatCode="0.00">
                  <c:v>2.1674084249342966</c:v>
                </c:pt>
              </c:numCache>
            </c:numRef>
          </c:val>
          <c:smooth val="0"/>
        </c:ser>
        <c:ser>
          <c:idx val="2"/>
          <c:order val="2"/>
          <c:tx>
            <c:strRef>
              <c:f>'Data per kWh'!$B$50</c:f>
              <c:strCache>
                <c:ptCount val="1"/>
                <c:pt idx="0">
                  <c:v>Meridian</c:v>
                </c:pt>
              </c:strCache>
            </c:strRef>
          </c:tx>
          <c:marker>
            <c:symbol val="none"/>
          </c:marker>
          <c:cat>
            <c:numRef>
              <c:f>'Data per kWh'!$C$47:$Y$47</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'Data per kWh'!$C$50:$Y$50</c:f>
              <c:numCache>
                <c:formatCode>General</c:formatCode>
                <c:ptCount val="23"/>
                <c:pt idx="12" formatCode="0.00">
                  <c:v>0.35763413162838176</c:v>
                </c:pt>
                <c:pt idx="13" formatCode="0.00">
                  <c:v>0.47320304676682262</c:v>
                </c:pt>
                <c:pt idx="14" formatCode="0.00">
                  <c:v>0.63044060361314413</c:v>
                </c:pt>
                <c:pt idx="15" formatCode="0.00">
                  <c:v>1.0541933452081866</c:v>
                </c:pt>
                <c:pt idx="16" formatCode="0.00">
                  <c:v>1.1098274806564223</c:v>
                </c:pt>
                <c:pt idx="17" formatCode="0.00">
                  <c:v>0.90388333159655909</c:v>
                </c:pt>
                <c:pt idx="18" formatCode="0.00">
                  <c:v>1.098422288020555</c:v>
                </c:pt>
                <c:pt idx="19" formatCode="0.00">
                  <c:v>1.8808564869171374</c:v>
                </c:pt>
                <c:pt idx="20" formatCode="0.00">
                  <c:v>1.1000817664216413</c:v>
                </c:pt>
                <c:pt idx="21" formatCode="0.00">
                  <c:v>1.9550753962618042</c:v>
                </c:pt>
                <c:pt idx="22" formatCode="0.00">
                  <c:v>1.0195837546814395</c:v>
                </c:pt>
              </c:numCache>
            </c:numRef>
          </c:val>
          <c:smooth val="0"/>
        </c:ser>
        <c:ser>
          <c:idx val="3"/>
          <c:order val="3"/>
          <c:tx>
            <c:strRef>
              <c:f>'Data per kWh'!$B$51</c:f>
              <c:strCache>
                <c:ptCount val="1"/>
                <c:pt idx="0">
                  <c:v>Mighty River</c:v>
                </c:pt>
              </c:strCache>
            </c:strRef>
          </c:tx>
          <c:marker>
            <c:symbol val="none"/>
          </c:marker>
          <c:cat>
            <c:numRef>
              <c:f>'Data per kWh'!$C$47:$Y$47</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'Data per kWh'!$C$51:$Y$51</c:f>
              <c:numCache>
                <c:formatCode>General</c:formatCode>
                <c:ptCount val="23"/>
                <c:pt idx="12" formatCode="0.00">
                  <c:v>1.341509941717312</c:v>
                </c:pt>
                <c:pt idx="13" formatCode="0.00">
                  <c:v>1.3608970477736768</c:v>
                </c:pt>
                <c:pt idx="14" formatCode="0.00">
                  <c:v>1.6561492023314741</c:v>
                </c:pt>
                <c:pt idx="15" formatCode="0.00">
                  <c:v>1.1519951074639241</c:v>
                </c:pt>
                <c:pt idx="16" formatCode="0.00">
                  <c:v>1.1467146588054653</c:v>
                </c:pt>
                <c:pt idx="17" formatCode="0.00">
                  <c:v>0.84308364231168742</c:v>
                </c:pt>
                <c:pt idx="18" formatCode="0.00">
                  <c:v>0.92467954112354855</c:v>
                </c:pt>
                <c:pt idx="19" formatCode="0.00">
                  <c:v>1.6245332988392447</c:v>
                </c:pt>
                <c:pt idx="20" formatCode="0.00">
                  <c:v>1.0588732391061797</c:v>
                </c:pt>
                <c:pt idx="21" formatCode="0.00">
                  <c:v>1.6554357997358253</c:v>
                </c:pt>
                <c:pt idx="22" formatCode="0.00">
                  <c:v>1.1940219821460551</c:v>
                </c:pt>
              </c:numCache>
            </c:numRef>
          </c:val>
          <c:smooth val="0"/>
        </c:ser>
        <c:ser>
          <c:idx val="1"/>
          <c:order val="4"/>
          <c:tx>
            <c:strRef>
              <c:f>'Data per kWh'!$B$49</c:f>
              <c:strCache>
                <c:ptCount val="1"/>
                <c:pt idx="0">
                  <c:v>Contact</c:v>
                </c:pt>
              </c:strCache>
            </c:strRef>
          </c:tx>
          <c:marker>
            <c:symbol val="none"/>
          </c:marker>
          <c:cat>
            <c:numRef>
              <c:f>'Data per kWh'!$C$47:$Y$47</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'Data per kWh'!$C$49:$Y$49</c:f>
              <c:numCache>
                <c:formatCode>General</c:formatCode>
                <c:ptCount val="23"/>
                <c:pt idx="9" formatCode="0.00">
                  <c:v>0.44375811188995257</c:v>
                </c:pt>
                <c:pt idx="10" formatCode="0.00">
                  <c:v>0.15702928233923336</c:v>
                </c:pt>
                <c:pt idx="11" formatCode="0.00">
                  <c:v>0.13885226961414734</c:v>
                </c:pt>
                <c:pt idx="12" formatCode="0.00">
                  <c:v>0.5706963083168769</c:v>
                </c:pt>
                <c:pt idx="13" formatCode="0.00">
                  <c:v>0.6755529331072696</c:v>
                </c:pt>
                <c:pt idx="14" formatCode="0.00">
                  <c:v>0.78488659739870437</c:v>
                </c:pt>
                <c:pt idx="15" formatCode="0.00">
                  <c:v>0.72320184443214786</c:v>
                </c:pt>
                <c:pt idx="16" formatCode="0.00">
                  <c:v>0.80718736375220956</c:v>
                </c:pt>
                <c:pt idx="17" formatCode="0.00">
                  <c:v>0.8787753564911519</c:v>
                </c:pt>
                <c:pt idx="18" formatCode="0.00">
                  <c:v>0.55091292641457823</c:v>
                </c:pt>
                <c:pt idx="19" formatCode="0.00">
                  <c:v>1.4943344330699753</c:v>
                </c:pt>
                <c:pt idx="20" formatCode="0.00">
                  <c:v>1.1835717697098651</c:v>
                </c:pt>
                <c:pt idx="21" formatCode="0.00">
                  <c:v>1.7966027849965731</c:v>
                </c:pt>
                <c:pt idx="22" formatCode="0.00">
                  <c:v>1.4041456303421631</c:v>
                </c:pt>
              </c:numCache>
            </c:numRef>
          </c:val>
          <c:smooth val="0"/>
        </c:ser>
        <c:ser>
          <c:idx val="0"/>
          <c:order val="5"/>
          <c:tx>
            <c:strRef>
              <c:f>'Data per kWh'!$B$48</c:f>
              <c:strCache>
                <c:ptCount val="1"/>
                <c:pt idx="0">
                  <c:v>ECNZ</c:v>
                </c:pt>
              </c:strCache>
            </c:strRef>
          </c:tx>
          <c:marker>
            <c:symbol val="none"/>
          </c:marker>
          <c:cat>
            <c:numRef>
              <c:f>'Data per kWh'!$C$47:$Y$47</c:f>
              <c:numCache>
                <c:formatCode>General</c:formatCode>
                <c:ptCount val="23"/>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numCache>
            </c:numRef>
          </c:cat>
          <c:val>
            <c:numRef>
              <c:f>'Data per kWh'!$C$48:$Y$48</c:f>
              <c:numCache>
                <c:formatCode>0.00</c:formatCode>
                <c:ptCount val="23"/>
                <c:pt idx="1">
                  <c:v>0.36528008392230699</c:v>
                </c:pt>
                <c:pt idx="2">
                  <c:v>0.32966722779616603</c:v>
                </c:pt>
                <c:pt idx="3">
                  <c:v>0.31271153039387573</c:v>
                </c:pt>
                <c:pt idx="4">
                  <c:v>0.31872441131467127</c:v>
                </c:pt>
                <c:pt idx="5">
                  <c:v>0.28739157559286976</c:v>
                </c:pt>
                <c:pt idx="6">
                  <c:v>0.30695570885911694</c:v>
                </c:pt>
                <c:pt idx="7">
                  <c:v>0.32453514738447337</c:v>
                </c:pt>
                <c:pt idx="8">
                  <c:v>0.32051162251313542</c:v>
                </c:pt>
                <c:pt idx="9">
                  <c:v>0.30041500741683608</c:v>
                </c:pt>
                <c:pt idx="10">
                  <c:v>0.28076047421539946</c:v>
                </c:pt>
                <c:pt idx="11">
                  <c:v>0.17639469938751731</c:v>
                </c:pt>
                <c:pt idx="12">
                  <c:v>8.8517776385400218E-2</c:v>
                </c:pt>
                <c:pt idx="13">
                  <c:v>0</c:v>
                </c:pt>
                <c:pt idx="14">
                  <c:v>0</c:v>
                </c:pt>
                <c:pt idx="15">
                  <c:v>0</c:v>
                </c:pt>
                <c:pt idx="16">
                  <c:v>0</c:v>
                </c:pt>
                <c:pt idx="17">
                  <c:v>0</c:v>
                </c:pt>
                <c:pt idx="18">
                  <c:v>0</c:v>
                </c:pt>
                <c:pt idx="19">
                  <c:v>0</c:v>
                </c:pt>
                <c:pt idx="20">
                  <c:v>0</c:v>
                </c:pt>
                <c:pt idx="21">
                  <c:v>0</c:v>
                </c:pt>
                <c:pt idx="22">
                  <c:v>0</c:v>
                </c:pt>
              </c:numCache>
            </c:numRef>
          </c:val>
          <c:smooth val="0"/>
        </c:ser>
        <c:dLbls>
          <c:showLegendKey val="0"/>
          <c:showVal val="0"/>
          <c:showCatName val="0"/>
          <c:showSerName val="0"/>
          <c:showPercent val="0"/>
          <c:showBubbleSize val="0"/>
        </c:dLbls>
        <c:marker val="1"/>
        <c:smooth val="0"/>
        <c:axId val="35952512"/>
        <c:axId val="35954048"/>
      </c:lineChart>
      <c:catAx>
        <c:axId val="35952512"/>
        <c:scaling>
          <c:orientation val="minMax"/>
        </c:scaling>
        <c:delete val="0"/>
        <c:axPos val="b"/>
        <c:numFmt formatCode="General" sourceLinked="1"/>
        <c:majorTickMark val="out"/>
        <c:minorTickMark val="none"/>
        <c:tickLblPos val="nextTo"/>
        <c:crossAx val="35954048"/>
        <c:crosses val="autoZero"/>
        <c:auto val="1"/>
        <c:lblAlgn val="ctr"/>
        <c:lblOffset val="100"/>
        <c:noMultiLvlLbl val="0"/>
      </c:catAx>
      <c:valAx>
        <c:axId val="35954048"/>
        <c:scaling>
          <c:orientation val="minMax"/>
        </c:scaling>
        <c:delete val="0"/>
        <c:axPos val="l"/>
        <c:majorGridlines/>
        <c:title>
          <c:tx>
            <c:rich>
              <a:bodyPr rot="-5400000" vert="horz"/>
              <a:lstStyle/>
              <a:p>
                <a:pPr>
                  <a:defRPr sz="1200"/>
                </a:pPr>
                <a:r>
                  <a:rPr lang="en-US" sz="1200"/>
                  <a:t>Cents/kWh at December 2010 prices (deflator: PPI inputs)</a:t>
                </a:r>
              </a:p>
            </c:rich>
          </c:tx>
          <c:layout>
            <c:manualLayout>
              <c:xMode val="edge"/>
              <c:yMode val="edge"/>
              <c:x val="1.8863878683520019E-2"/>
              <c:y val="0.21428443155131924"/>
            </c:manualLayout>
          </c:layout>
          <c:overlay val="0"/>
        </c:title>
        <c:numFmt formatCode="0.00" sourceLinked="1"/>
        <c:majorTickMark val="out"/>
        <c:minorTickMark val="none"/>
        <c:tickLblPos val="nextTo"/>
        <c:crossAx val="3595251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Generation, retail and distribution fixed assets book value decomposed between capital expenditure and revaluations</a:t>
            </a:r>
          </a:p>
        </c:rich>
      </c:tx>
      <c:layout/>
      <c:overlay val="0"/>
    </c:title>
    <c:autoTitleDeleted val="0"/>
    <c:plotArea>
      <c:layout/>
      <c:barChart>
        <c:barDir val="col"/>
        <c:grouping val="stacked"/>
        <c:varyColors val="0"/>
        <c:ser>
          <c:idx val="2"/>
          <c:order val="1"/>
          <c:tx>
            <c:v>Cumuative capex less depreciation, gentailers</c:v>
          </c:tx>
          <c:spPr>
            <a:solidFill>
              <a:srgbClr val="00800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investment'!$D$4:$D$36</c:f>
              <c:numCache>
                <c:formatCode>#,##0</c:formatCode>
                <c:ptCount val="33"/>
                <c:pt idx="1">
                  <c:v>1749.0703529999998</c:v>
                </c:pt>
                <c:pt idx="2">
                  <c:v>1953.9110949999997</c:v>
                </c:pt>
                <c:pt idx="3">
                  <c:v>2209.5874159999994</c:v>
                </c:pt>
                <c:pt idx="4">
                  <c:v>2451.7498409999994</c:v>
                </c:pt>
                <c:pt idx="5">
                  <c:v>2676.7498339999993</c:v>
                </c:pt>
                <c:pt idx="6">
                  <c:v>2832.4430989999992</c:v>
                </c:pt>
                <c:pt idx="7">
                  <c:v>3003.0960359999995</c:v>
                </c:pt>
                <c:pt idx="8">
                  <c:v>3185.7675699999995</c:v>
                </c:pt>
                <c:pt idx="9">
                  <c:v>3460.4795699999995</c:v>
                </c:pt>
                <c:pt idx="10">
                  <c:v>3598.3045699999998</c:v>
                </c:pt>
                <c:pt idx="11">
                  <c:v>3730.6135699999995</c:v>
                </c:pt>
                <c:pt idx="12">
                  <c:v>3940.1875700000001</c:v>
                </c:pt>
                <c:pt idx="13">
                  <c:v>4123.7755699999998</c:v>
                </c:pt>
                <c:pt idx="14">
                  <c:v>4171.5855700000002</c:v>
                </c:pt>
                <c:pt idx="15">
                  <c:v>4146.3345700000009</c:v>
                </c:pt>
                <c:pt idx="16">
                  <c:v>4095.495570000001</c:v>
                </c:pt>
                <c:pt idx="17">
                  <c:v>4022.0615700000008</c:v>
                </c:pt>
                <c:pt idx="18">
                  <c:v>4092.6365700000006</c:v>
                </c:pt>
                <c:pt idx="19">
                  <c:v>4214.2735700000003</c:v>
                </c:pt>
                <c:pt idx="20">
                  <c:v>4600.8025700000007</c:v>
                </c:pt>
                <c:pt idx="21">
                  <c:v>4595.5685700000004</c:v>
                </c:pt>
                <c:pt idx="22">
                  <c:v>4534.8045700000011</c:v>
                </c:pt>
                <c:pt idx="23">
                  <c:v>4496.7345700000014</c:v>
                </c:pt>
                <c:pt idx="24">
                  <c:v>4761.2025700000013</c:v>
                </c:pt>
                <c:pt idx="25">
                  <c:v>4929.3035700000009</c:v>
                </c:pt>
                <c:pt idx="26">
                  <c:v>5327.312570000001</c:v>
                </c:pt>
                <c:pt idx="27">
                  <c:v>5623.8075700000009</c:v>
                </c:pt>
                <c:pt idx="28">
                  <c:v>6019.7515700000013</c:v>
                </c:pt>
                <c:pt idx="29">
                  <c:v>6646.0785700000015</c:v>
                </c:pt>
                <c:pt idx="30">
                  <c:v>7537.3855700000013</c:v>
                </c:pt>
                <c:pt idx="31">
                  <c:v>7867.6305700000021</c:v>
                </c:pt>
                <c:pt idx="32">
                  <c:v>9003.5625700000019</c:v>
                </c:pt>
              </c:numCache>
            </c:numRef>
          </c:val>
        </c:ser>
        <c:ser>
          <c:idx val="4"/>
          <c:order val="2"/>
          <c:tx>
            <c:v>Cumuative capex less depreciation, lines companies</c:v>
          </c:tx>
          <c:spPr>
            <a:solidFill>
              <a:srgbClr val="00B05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investment'!$L$4:$L$36</c:f>
              <c:numCache>
                <c:formatCode>#,##0</c:formatCode>
                <c:ptCount val="33"/>
                <c:pt idx="1">
                  <c:v>659.305205</c:v>
                </c:pt>
                <c:pt idx="2">
                  <c:v>751.35188199999993</c:v>
                </c:pt>
                <c:pt idx="3">
                  <c:v>878.14525299999991</c:v>
                </c:pt>
                <c:pt idx="4">
                  <c:v>1039.806814</c:v>
                </c:pt>
                <c:pt idx="5">
                  <c:v>1192.5200400000001</c:v>
                </c:pt>
                <c:pt idx="6">
                  <c:v>1317.7744190000001</c:v>
                </c:pt>
                <c:pt idx="7">
                  <c:v>1458.3749170000001</c:v>
                </c:pt>
                <c:pt idx="8">
                  <c:v>1605.2485680000002</c:v>
                </c:pt>
                <c:pt idx="9">
                  <c:v>1705.7454380000004</c:v>
                </c:pt>
                <c:pt idx="10">
                  <c:v>1809.9223380000005</c:v>
                </c:pt>
                <c:pt idx="11">
                  <c:v>1863.0030370000004</c:v>
                </c:pt>
                <c:pt idx="12">
                  <c:v>1864.9875350000004</c:v>
                </c:pt>
                <c:pt idx="13">
                  <c:v>1873.8601280000005</c:v>
                </c:pt>
                <c:pt idx="14">
                  <c:v>1943.1543023400004</c:v>
                </c:pt>
                <c:pt idx="15">
                  <c:v>1928.7486663400005</c:v>
                </c:pt>
                <c:pt idx="16">
                  <c:v>1728.1461681200005</c:v>
                </c:pt>
                <c:pt idx="17">
                  <c:v>1780.4812201200004</c:v>
                </c:pt>
                <c:pt idx="18">
                  <c:v>1878.2386051200006</c:v>
                </c:pt>
                <c:pt idx="19">
                  <c:v>1902.9490081200006</c:v>
                </c:pt>
                <c:pt idx="20">
                  <c:v>2081.585740120001</c:v>
                </c:pt>
                <c:pt idx="21">
                  <c:v>2128.9335231200002</c:v>
                </c:pt>
                <c:pt idx="22">
                  <c:v>2431.0925796914294</c:v>
                </c:pt>
                <c:pt idx="23">
                  <c:v>2526.9255431200004</c:v>
                </c:pt>
                <c:pt idx="24">
                  <c:v>2621.5781704386891</c:v>
                </c:pt>
                <c:pt idx="25">
                  <c:v>2715.0504616474964</c:v>
                </c:pt>
                <c:pt idx="26">
                  <c:v>2804.5998977416407</c:v>
                </c:pt>
                <c:pt idx="27">
                  <c:v>2973.2110357541037</c:v>
                </c:pt>
                <c:pt idx="28">
                  <c:v>3122.2878467002747</c:v>
                </c:pt>
                <c:pt idx="29">
                  <c:v>3363.9292789853985</c:v>
                </c:pt>
                <c:pt idx="30">
                  <c:v>3575.9763047360229</c:v>
                </c:pt>
                <c:pt idx="31">
                  <c:v>3757.3525537929063</c:v>
                </c:pt>
                <c:pt idx="32">
                  <c:v>3931.8985166650436</c:v>
                </c:pt>
              </c:numCache>
            </c:numRef>
          </c:val>
        </c:ser>
        <c:ser>
          <c:idx val="1"/>
          <c:order val="3"/>
          <c:tx>
            <c:strRef>
              <c:f>'Book value and investment'!$AB$3</c:f>
              <c:strCache>
                <c:ptCount val="1"/>
                <c:pt idx="0">
                  <c:v>Cumulative revaluations: distribution lines companies</c:v>
                </c:pt>
              </c:strCache>
            </c:strRef>
          </c:tx>
          <c:spPr>
            <a:solidFill>
              <a:srgbClr val="FF660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investment'!$AB$4:$AB$36</c:f>
              <c:numCache>
                <c:formatCode>#,##0</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52.4</c:v>
                </c:pt>
                <c:pt idx="14">
                  <c:v>72.004000000000005</c:v>
                </c:pt>
                <c:pt idx="15">
                  <c:v>148.99239700000001</c:v>
                </c:pt>
                <c:pt idx="16">
                  <c:v>975.29398800000001</c:v>
                </c:pt>
                <c:pt idx="17">
                  <c:v>1233.500534</c:v>
                </c:pt>
                <c:pt idx="18">
                  <c:v>1909.9432040000002</c:v>
                </c:pt>
                <c:pt idx="19">
                  <c:v>2032.0549429999999</c:v>
                </c:pt>
                <c:pt idx="20">
                  <c:v>1973.8010289999997</c:v>
                </c:pt>
                <c:pt idx="21">
                  <c:v>1923.5000289999998</c:v>
                </c:pt>
                <c:pt idx="22">
                  <c:v>1975.0632164285714</c:v>
                </c:pt>
                <c:pt idx="23">
                  <c:v>1845.420065</c:v>
                </c:pt>
                <c:pt idx="24">
                  <c:v>2087.6798950000002</c:v>
                </c:pt>
                <c:pt idx="25">
                  <c:v>2329.9397250000002</c:v>
                </c:pt>
                <c:pt idx="26">
                  <c:v>2487.3177214498073</c:v>
                </c:pt>
                <c:pt idx="27">
                  <c:v>2692.2143402770266</c:v>
                </c:pt>
                <c:pt idx="28">
                  <c:v>2857.2866180499072</c:v>
                </c:pt>
                <c:pt idx="29">
                  <c:v>3087.4690645304827</c:v>
                </c:pt>
                <c:pt idx="30">
                  <c:v>3305.7267975089853</c:v>
                </c:pt>
                <c:pt idx="31">
                  <c:v>3466.0415681462814</c:v>
                </c:pt>
                <c:pt idx="32">
                  <c:v>3799.9313494261723</c:v>
                </c:pt>
              </c:numCache>
            </c:numRef>
          </c:val>
        </c:ser>
        <c:ser>
          <c:idx val="3"/>
          <c:order val="4"/>
          <c:tx>
            <c:v>Cumulative revaluations: gentailers</c:v>
          </c:tx>
          <c:spPr>
            <a:solidFill>
              <a:srgbClr val="C0000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investment'!$C$4:$C$36</c:f>
              <c:numCache>
                <c:formatCode>General</c:formatCode>
                <c:ptCount val="33"/>
                <c:pt idx="0">
                  <c:v>0</c:v>
                </c:pt>
                <c:pt idx="1">
                  <c:v>0</c:v>
                </c:pt>
                <c:pt idx="2">
                  <c:v>0</c:v>
                </c:pt>
                <c:pt idx="3">
                  <c:v>0</c:v>
                </c:pt>
                <c:pt idx="4">
                  <c:v>0</c:v>
                </c:pt>
                <c:pt idx="5">
                  <c:v>0</c:v>
                </c:pt>
                <c:pt idx="6">
                  <c:v>0</c:v>
                </c:pt>
                <c:pt idx="7">
                  <c:v>0</c:v>
                </c:pt>
                <c:pt idx="8">
                  <c:v>0</c:v>
                </c:pt>
                <c:pt idx="9" formatCode="#,##0">
                  <c:v>0</c:v>
                </c:pt>
                <c:pt idx="10" formatCode="#,##0">
                  <c:v>0</c:v>
                </c:pt>
                <c:pt idx="11" formatCode="#,##0">
                  <c:v>0</c:v>
                </c:pt>
                <c:pt idx="12" formatCode="#,##0">
                  <c:v>0</c:v>
                </c:pt>
                <c:pt idx="13" formatCode="#,##0">
                  <c:v>0</c:v>
                </c:pt>
                <c:pt idx="14" formatCode="#,##0">
                  <c:v>0</c:v>
                </c:pt>
                <c:pt idx="15" formatCode="#,##0">
                  <c:v>0</c:v>
                </c:pt>
                <c:pt idx="16" formatCode="#,##0">
                  <c:v>61.527000000000001</c:v>
                </c:pt>
                <c:pt idx="17" formatCode="#,##0">
                  <c:v>75.055999999999997</c:v>
                </c:pt>
                <c:pt idx="18" formatCode="#,##0">
                  <c:v>80.328999999999994</c:v>
                </c:pt>
                <c:pt idx="19" formatCode="#,##0">
                  <c:v>143.57300000000001</c:v>
                </c:pt>
                <c:pt idx="20" formatCode="#,##0">
                  <c:v>1521.162</c:v>
                </c:pt>
                <c:pt idx="21" formatCode="#,##0">
                  <c:v>942.279</c:v>
                </c:pt>
                <c:pt idx="22" formatCode="#,##0">
                  <c:v>1632.787</c:v>
                </c:pt>
                <c:pt idx="23" formatCode="#,##0">
                  <c:v>2469.81</c:v>
                </c:pt>
                <c:pt idx="24" formatCode="#,##0">
                  <c:v>2546.2330000000002</c:v>
                </c:pt>
                <c:pt idx="25" formatCode="#,##0">
                  <c:v>4242.585</c:v>
                </c:pt>
                <c:pt idx="26" formatCode="#,##0">
                  <c:v>5616.4979999999996</c:v>
                </c:pt>
                <c:pt idx="27" formatCode="#,##0">
                  <c:v>6880.2539999999999</c:v>
                </c:pt>
                <c:pt idx="28" formatCode="#,##0">
                  <c:v>9280.67</c:v>
                </c:pt>
                <c:pt idx="29" formatCode="#,##0">
                  <c:v>8244.7610000000004</c:v>
                </c:pt>
                <c:pt idx="30" formatCode="#,##0">
                  <c:v>8881.8850000000002</c:v>
                </c:pt>
                <c:pt idx="31" formatCode="#,##0">
                  <c:v>9880.1620000000003</c:v>
                </c:pt>
                <c:pt idx="32" formatCode="#,##0">
                  <c:v>10093.074000000001</c:v>
                </c:pt>
              </c:numCache>
            </c:numRef>
          </c:val>
        </c:ser>
        <c:dLbls>
          <c:showLegendKey val="0"/>
          <c:showVal val="0"/>
          <c:showCatName val="0"/>
          <c:showSerName val="0"/>
          <c:showPercent val="0"/>
          <c:showBubbleSize val="0"/>
        </c:dLbls>
        <c:gapWidth val="22"/>
        <c:overlap val="100"/>
        <c:axId val="35972608"/>
        <c:axId val="35974144"/>
      </c:barChart>
      <c:lineChart>
        <c:grouping val="standard"/>
        <c:varyColors val="0"/>
        <c:ser>
          <c:idx val="0"/>
          <c:order val="0"/>
          <c:tx>
            <c:strRef>
              <c:f>'Book value and investment'!$AQ$3</c:f>
              <c:strCache>
                <c:ptCount val="1"/>
                <c:pt idx="0">
                  <c:v>Book value</c:v>
                </c:pt>
              </c:strCache>
            </c:strRef>
          </c:tx>
          <c:spPr>
            <a:ln>
              <a:solidFill>
                <a:sysClr val="windowText" lastClr="000000"/>
              </a:solidFill>
            </a:ln>
          </c:spPr>
          <c:marker>
            <c:symbol val="none"/>
          </c:marker>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investment'!$AQ$4:$AQ$36</c:f>
              <c:numCache>
                <c:formatCode>#,##0</c:formatCode>
                <c:ptCount val="33"/>
                <c:pt idx="0">
                  <c:v>2122.9947619999998</c:v>
                </c:pt>
                <c:pt idx="1">
                  <c:v>2409.4223230000002</c:v>
                </c:pt>
                <c:pt idx="2">
                  <c:v>2676.6897399999998</c:v>
                </c:pt>
                <c:pt idx="3">
                  <c:v>2821.9812469999997</c:v>
                </c:pt>
                <c:pt idx="4">
                  <c:v>2994.8035789999999</c:v>
                </c:pt>
                <c:pt idx="5">
                  <c:v>3997.9362389999997</c:v>
                </c:pt>
                <c:pt idx="6">
                  <c:v>4599.1677389999995</c:v>
                </c:pt>
                <c:pt idx="7">
                  <c:v>4955.6600070000004</c:v>
                </c:pt>
                <c:pt idx="8">
                  <c:v>5220.0300270000007</c:v>
                </c:pt>
                <c:pt idx="9">
                  <c:v>5344.5149499999998</c:v>
                </c:pt>
                <c:pt idx="10">
                  <c:v>5374.3743770000001</c:v>
                </c:pt>
                <c:pt idx="11">
                  <c:v>5379.5550000000003</c:v>
                </c:pt>
                <c:pt idx="12">
                  <c:v>5238.8450119806002</c:v>
                </c:pt>
                <c:pt idx="13">
                  <c:v>5152.30759504458</c:v>
                </c:pt>
                <c:pt idx="14">
                  <c:v>5793.6251635466797</c:v>
                </c:pt>
                <c:pt idx="15">
                  <c:v>6122.7081562200001</c:v>
                </c:pt>
                <c:pt idx="16">
                  <c:v>6709.1874600000001</c:v>
                </c:pt>
                <c:pt idx="17">
                  <c:v>7463.7279119999994</c:v>
                </c:pt>
                <c:pt idx="18">
                  <c:v>8366.5267509999994</c:v>
                </c:pt>
                <c:pt idx="19">
                  <c:v>8546.7558930000014</c:v>
                </c:pt>
                <c:pt idx="20">
                  <c:v>9719.024711</c:v>
                </c:pt>
                <c:pt idx="21">
                  <c:v>10271.345493999999</c:v>
                </c:pt>
                <c:pt idx="22">
                  <c:v>10771.087738</c:v>
                </c:pt>
                <c:pt idx="23">
                  <c:v>11372.37455</c:v>
                </c:pt>
                <c:pt idx="24">
                  <c:v>13917.777846499999</c:v>
                </c:pt>
                <c:pt idx="25">
                  <c:v>15850.738142999999</c:v>
                </c:pt>
                <c:pt idx="26">
                  <c:v>17843.660332114385</c:v>
                </c:pt>
                <c:pt idx="27">
                  <c:v>19368.35848840174</c:v>
                </c:pt>
                <c:pt idx="28">
                  <c:v>23842.24143506556</c:v>
                </c:pt>
                <c:pt idx="29">
                  <c:v>25164.87402897581</c:v>
                </c:pt>
                <c:pt idx="30">
                  <c:v>25852.081694541383</c:v>
                </c:pt>
                <c:pt idx="31">
                  <c:v>27614.654172527611</c:v>
                </c:pt>
                <c:pt idx="32">
                  <c:v>28933.047032996285</c:v>
                </c:pt>
              </c:numCache>
            </c:numRef>
          </c:val>
          <c:smooth val="0"/>
        </c:ser>
        <c:dLbls>
          <c:showLegendKey val="0"/>
          <c:showVal val="0"/>
          <c:showCatName val="0"/>
          <c:showSerName val="0"/>
          <c:showPercent val="0"/>
          <c:showBubbleSize val="0"/>
        </c:dLbls>
        <c:marker val="1"/>
        <c:smooth val="0"/>
        <c:axId val="35972608"/>
        <c:axId val="35974144"/>
      </c:lineChart>
      <c:catAx>
        <c:axId val="35972608"/>
        <c:scaling>
          <c:orientation val="minMax"/>
        </c:scaling>
        <c:delete val="0"/>
        <c:axPos val="b"/>
        <c:numFmt formatCode="General" sourceLinked="1"/>
        <c:majorTickMark val="out"/>
        <c:minorTickMark val="none"/>
        <c:tickLblPos val="nextTo"/>
        <c:crossAx val="35974144"/>
        <c:crosses val="autoZero"/>
        <c:auto val="1"/>
        <c:lblAlgn val="ctr"/>
        <c:lblOffset val="100"/>
        <c:noMultiLvlLbl val="0"/>
      </c:catAx>
      <c:valAx>
        <c:axId val="35974144"/>
        <c:scaling>
          <c:orientation val="minMax"/>
        </c:scaling>
        <c:delete val="0"/>
        <c:axPos val="l"/>
        <c:majorGridlines/>
        <c:title>
          <c:tx>
            <c:rich>
              <a:bodyPr rot="-5400000" vert="horz"/>
              <a:lstStyle/>
              <a:p>
                <a:pPr>
                  <a:defRPr sz="1200"/>
                </a:pPr>
                <a:r>
                  <a:rPr lang="en-US" sz="1200"/>
                  <a:t>$ million</a:t>
                </a:r>
              </a:p>
            </c:rich>
          </c:tx>
          <c:layout/>
          <c:overlay val="0"/>
        </c:title>
        <c:numFmt formatCode="#,##0" sourceLinked="1"/>
        <c:majorTickMark val="out"/>
        <c:minorTickMark val="none"/>
        <c:tickLblPos val="nextTo"/>
        <c:crossAx val="3597260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Supply authorities/distribution company fixed assets book value decomposed between capital expenditure and revaluations</a:t>
            </a:r>
          </a:p>
        </c:rich>
      </c:tx>
      <c:layout/>
      <c:overlay val="0"/>
    </c:title>
    <c:autoTitleDeleted val="0"/>
    <c:plotArea>
      <c:layout/>
      <c:barChart>
        <c:barDir val="col"/>
        <c:grouping val="stacked"/>
        <c:varyColors val="0"/>
        <c:ser>
          <c:idx val="2"/>
          <c:order val="1"/>
          <c:tx>
            <c:strRef>
              <c:f>'Book value and investment'!$L$3</c:f>
              <c:strCache>
                <c:ptCount val="1"/>
                <c:pt idx="0">
                  <c:v>Cumulative capex minus depreciation</c:v>
                </c:pt>
              </c:strCache>
            </c:strRef>
          </c:tx>
          <c:invertIfNegative val="0"/>
          <c:cat>
            <c:numRef>
              <c:f>'Book value and investment'!$I$4:$I$36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investment'!$L$4:$L$36</c:f>
              <c:numCache>
                <c:formatCode>#,##0</c:formatCode>
                <c:ptCount val="33"/>
                <c:pt idx="1">
                  <c:v>659.305205</c:v>
                </c:pt>
                <c:pt idx="2">
                  <c:v>751.35188199999993</c:v>
                </c:pt>
                <c:pt idx="3">
                  <c:v>878.14525299999991</c:v>
                </c:pt>
                <c:pt idx="4">
                  <c:v>1039.806814</c:v>
                </c:pt>
                <c:pt idx="5">
                  <c:v>1192.5200400000001</c:v>
                </c:pt>
                <c:pt idx="6">
                  <c:v>1317.7744190000001</c:v>
                </c:pt>
                <c:pt idx="7">
                  <c:v>1458.3749170000001</c:v>
                </c:pt>
                <c:pt idx="8">
                  <c:v>1605.2485680000002</c:v>
                </c:pt>
                <c:pt idx="9">
                  <c:v>1705.7454380000004</c:v>
                </c:pt>
                <c:pt idx="10">
                  <c:v>1809.9223380000005</c:v>
                </c:pt>
                <c:pt idx="11">
                  <c:v>1863.0030370000004</c:v>
                </c:pt>
                <c:pt idx="12">
                  <c:v>1864.9875350000004</c:v>
                </c:pt>
                <c:pt idx="13">
                  <c:v>1873.8601280000005</c:v>
                </c:pt>
                <c:pt idx="14">
                  <c:v>1943.1543023400004</c:v>
                </c:pt>
                <c:pt idx="15">
                  <c:v>1928.7486663400005</c:v>
                </c:pt>
                <c:pt idx="16">
                  <c:v>1728.1461681200005</c:v>
                </c:pt>
                <c:pt idx="17">
                  <c:v>1780.4812201200004</c:v>
                </c:pt>
                <c:pt idx="18">
                  <c:v>1878.2386051200006</c:v>
                </c:pt>
                <c:pt idx="19">
                  <c:v>1902.9490081200006</c:v>
                </c:pt>
                <c:pt idx="20">
                  <c:v>2081.585740120001</c:v>
                </c:pt>
                <c:pt idx="21">
                  <c:v>2128.9335231200002</c:v>
                </c:pt>
                <c:pt idx="22">
                  <c:v>2431.0925796914294</c:v>
                </c:pt>
                <c:pt idx="23">
                  <c:v>2526.9255431200004</c:v>
                </c:pt>
                <c:pt idx="24">
                  <c:v>2621.5781704386891</c:v>
                </c:pt>
                <c:pt idx="25">
                  <c:v>2715.0504616474964</c:v>
                </c:pt>
                <c:pt idx="26">
                  <c:v>2804.5998977416407</c:v>
                </c:pt>
                <c:pt idx="27">
                  <c:v>2973.2110357541037</c:v>
                </c:pt>
                <c:pt idx="28">
                  <c:v>3122.2878467002747</c:v>
                </c:pt>
                <c:pt idx="29">
                  <c:v>3363.9292789853985</c:v>
                </c:pt>
                <c:pt idx="30">
                  <c:v>3575.9763047360229</c:v>
                </c:pt>
                <c:pt idx="31">
                  <c:v>3757.3525537929063</c:v>
                </c:pt>
                <c:pt idx="32">
                  <c:v>3931.8985166650436</c:v>
                </c:pt>
              </c:numCache>
            </c:numRef>
          </c:val>
        </c:ser>
        <c:ser>
          <c:idx val="1"/>
          <c:order val="2"/>
          <c:tx>
            <c:strRef>
              <c:f>'Book value and investment'!$K$3</c:f>
              <c:strCache>
                <c:ptCount val="1"/>
                <c:pt idx="0">
                  <c:v>Cumulative revaluations</c:v>
                </c:pt>
              </c:strCache>
            </c:strRef>
          </c:tx>
          <c:spPr>
            <a:solidFill>
              <a:schemeClr val="accent6"/>
            </a:solidFill>
          </c:spPr>
          <c:invertIfNegative val="0"/>
          <c:cat>
            <c:numRef>
              <c:f>'Book value and investment'!$I$4:$I$36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investment'!$K$4:$K$36</c:f>
              <c:numCache>
                <c:formatCode>General</c:formatCode>
                <c:ptCount val="33"/>
                <c:pt idx="12" formatCode="#,##0">
                  <c:v>0</c:v>
                </c:pt>
                <c:pt idx="13" formatCode="#,##0">
                  <c:v>52.4</c:v>
                </c:pt>
                <c:pt idx="14" formatCode="#,##0">
                  <c:v>72.004000000000005</c:v>
                </c:pt>
                <c:pt idx="15" formatCode="#,##0">
                  <c:v>148.99239700000001</c:v>
                </c:pt>
                <c:pt idx="16" formatCode="#,##0">
                  <c:v>975.29398800000001</c:v>
                </c:pt>
                <c:pt idx="17" formatCode="#,##0">
                  <c:v>1233.500534</c:v>
                </c:pt>
                <c:pt idx="18" formatCode="#,##0">
                  <c:v>1909.9432040000002</c:v>
                </c:pt>
                <c:pt idx="19" formatCode="#,##0">
                  <c:v>2032.0549429999999</c:v>
                </c:pt>
                <c:pt idx="20" formatCode="#,##0">
                  <c:v>1973.8010289999997</c:v>
                </c:pt>
                <c:pt idx="21" formatCode="#,##0">
                  <c:v>1923.5000289999998</c:v>
                </c:pt>
                <c:pt idx="22" formatCode="#,##0">
                  <c:v>1975.0632164285714</c:v>
                </c:pt>
                <c:pt idx="23" formatCode="#,##0">
                  <c:v>1845.420065</c:v>
                </c:pt>
                <c:pt idx="24" formatCode="#,##0">
                  <c:v>2087.6798950000002</c:v>
                </c:pt>
                <c:pt idx="25" formatCode="#,##0">
                  <c:v>2329.9397250000002</c:v>
                </c:pt>
                <c:pt idx="26" formatCode="#,##0">
                  <c:v>2487.3177214498073</c:v>
                </c:pt>
                <c:pt idx="27" formatCode="#,##0">
                  <c:v>2692.2143402770266</c:v>
                </c:pt>
                <c:pt idx="28" formatCode="#,##0">
                  <c:v>2857.2866180499072</c:v>
                </c:pt>
                <c:pt idx="29" formatCode="#,##0">
                  <c:v>3087.4690645304827</c:v>
                </c:pt>
                <c:pt idx="30" formatCode="#,##0">
                  <c:v>3305.7267975089853</c:v>
                </c:pt>
                <c:pt idx="31" formatCode="#,##0">
                  <c:v>3466.0415681462814</c:v>
                </c:pt>
                <c:pt idx="32" formatCode="#,##0">
                  <c:v>3799.9313494261723</c:v>
                </c:pt>
              </c:numCache>
            </c:numRef>
          </c:val>
        </c:ser>
        <c:dLbls>
          <c:showLegendKey val="0"/>
          <c:showVal val="0"/>
          <c:showCatName val="0"/>
          <c:showSerName val="0"/>
          <c:showPercent val="0"/>
          <c:showBubbleSize val="0"/>
        </c:dLbls>
        <c:gapWidth val="33"/>
        <c:overlap val="100"/>
        <c:axId val="35994240"/>
        <c:axId val="36000128"/>
      </c:barChart>
      <c:lineChart>
        <c:grouping val="standard"/>
        <c:varyColors val="0"/>
        <c:ser>
          <c:idx val="0"/>
          <c:order val="0"/>
          <c:tx>
            <c:strRef>
              <c:f>'Book value and investment'!$J$3</c:f>
              <c:strCache>
                <c:ptCount val="1"/>
                <c:pt idx="0">
                  <c:v>Book value</c:v>
                </c:pt>
              </c:strCache>
            </c:strRef>
          </c:tx>
          <c:marker>
            <c:symbol val="none"/>
          </c:marker>
          <c:cat>
            <c:numRef>
              <c:f>'Book value and investment'!$I$4:$I$36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investment'!$J$4:$J$36</c:f>
              <c:numCache>
                <c:formatCode>#,##0</c:formatCode>
                <c:ptCount val="33"/>
                <c:pt idx="0">
                  <c:v>593.42163700000003</c:v>
                </c:pt>
                <c:pt idx="1">
                  <c:v>666.04766900000004</c:v>
                </c:pt>
                <c:pt idx="2">
                  <c:v>770.84808299999997</c:v>
                </c:pt>
                <c:pt idx="3">
                  <c:v>903.10625099999993</c:v>
                </c:pt>
                <c:pt idx="4">
                  <c:v>1057.0507309999998</c:v>
                </c:pt>
                <c:pt idx="5">
                  <c:v>1213.7808929999999</c:v>
                </c:pt>
                <c:pt idx="6">
                  <c:v>1337.4121179999997</c:v>
                </c:pt>
                <c:pt idx="7">
                  <c:v>1474.0060059999998</c:v>
                </c:pt>
                <c:pt idx="8">
                  <c:v>1615.3327160000001</c:v>
                </c:pt>
                <c:pt idx="9">
                  <c:v>1736.47695</c:v>
                </c:pt>
                <c:pt idx="10">
                  <c:v>1827.5773770000003</c:v>
                </c:pt>
                <c:pt idx="11">
                  <c:v>1820</c:v>
                </c:pt>
                <c:pt idx="12">
                  <c:v>1739.0650119806</c:v>
                </c:pt>
                <c:pt idx="13">
                  <c:v>1780.0345950445803</c:v>
                </c:pt>
                <c:pt idx="14">
                  <c:v>1803.7881635466797</c:v>
                </c:pt>
                <c:pt idx="15">
                  <c:v>2188.7941562199999</c:v>
                </c:pt>
                <c:pt idx="16">
                  <c:v>2696.6604600000001</c:v>
                </c:pt>
                <c:pt idx="17">
                  <c:v>3007.8769119999997</c:v>
                </c:pt>
                <c:pt idx="18">
                  <c:v>3782.6077509999996</c:v>
                </c:pt>
                <c:pt idx="19">
                  <c:v>3929.3908930000007</c:v>
                </c:pt>
                <c:pt idx="20">
                  <c:v>4049.2067109999998</c:v>
                </c:pt>
                <c:pt idx="21">
                  <c:v>4045.9144939999996</c:v>
                </c:pt>
                <c:pt idx="22">
                  <c:v>4399.4227380000002</c:v>
                </c:pt>
                <c:pt idx="23">
                  <c:v>4363.6855500000001</c:v>
                </c:pt>
                <c:pt idx="24">
                  <c:v>5239.3518464999997</c:v>
                </c:pt>
                <c:pt idx="25">
                  <c:v>6115.0181430000002</c:v>
                </c:pt>
                <c:pt idx="26">
                  <c:v>6215.8293321143856</c:v>
                </c:pt>
                <c:pt idx="27">
                  <c:v>6611.2544884017407</c:v>
                </c:pt>
                <c:pt idx="28">
                  <c:v>6965.8174350655599</c:v>
                </c:pt>
                <c:pt idx="29">
                  <c:v>7489.8630289758121</c:v>
                </c:pt>
                <c:pt idx="30">
                  <c:v>7985.6976945413844</c:v>
                </c:pt>
                <c:pt idx="31">
                  <c:v>8378.0111725276111</c:v>
                </c:pt>
                <c:pt idx="32">
                  <c:v>8179.3430329962839</c:v>
                </c:pt>
              </c:numCache>
            </c:numRef>
          </c:val>
          <c:smooth val="0"/>
        </c:ser>
        <c:dLbls>
          <c:showLegendKey val="0"/>
          <c:showVal val="0"/>
          <c:showCatName val="0"/>
          <c:showSerName val="0"/>
          <c:showPercent val="0"/>
          <c:showBubbleSize val="0"/>
        </c:dLbls>
        <c:marker val="1"/>
        <c:smooth val="0"/>
        <c:axId val="35994240"/>
        <c:axId val="36000128"/>
      </c:lineChart>
      <c:catAx>
        <c:axId val="35994240"/>
        <c:scaling>
          <c:orientation val="minMax"/>
        </c:scaling>
        <c:delete val="0"/>
        <c:axPos val="b"/>
        <c:numFmt formatCode="General" sourceLinked="1"/>
        <c:majorTickMark val="out"/>
        <c:minorTickMark val="none"/>
        <c:tickLblPos val="nextTo"/>
        <c:crossAx val="36000128"/>
        <c:crosses val="autoZero"/>
        <c:auto val="1"/>
        <c:lblAlgn val="ctr"/>
        <c:lblOffset val="100"/>
        <c:noMultiLvlLbl val="0"/>
      </c:catAx>
      <c:valAx>
        <c:axId val="36000128"/>
        <c:scaling>
          <c:orientation val="minMax"/>
        </c:scaling>
        <c:delete val="0"/>
        <c:axPos val="l"/>
        <c:majorGridlines/>
        <c:title>
          <c:tx>
            <c:rich>
              <a:bodyPr rot="-5400000" vert="horz"/>
              <a:lstStyle/>
              <a:p>
                <a:pPr>
                  <a:defRPr sz="1200"/>
                </a:pPr>
                <a:r>
                  <a:rPr lang="en-US" sz="1200"/>
                  <a:t>$ million</a:t>
                </a:r>
              </a:p>
            </c:rich>
          </c:tx>
          <c:layout/>
          <c:overlay val="0"/>
        </c:title>
        <c:numFmt formatCode="#,##0" sourceLinked="1"/>
        <c:majorTickMark val="out"/>
        <c:minorTickMark val="none"/>
        <c:tickLblPos val="nextTo"/>
        <c:crossAx val="3599424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Generator/gentailer fixed assets book value decomposed between capital expenditure and revaluations</a:t>
            </a:r>
          </a:p>
        </c:rich>
      </c:tx>
      <c:layout/>
      <c:overlay val="0"/>
    </c:title>
    <c:autoTitleDeleted val="0"/>
    <c:plotArea>
      <c:layout/>
      <c:barChart>
        <c:barDir val="col"/>
        <c:grouping val="stacked"/>
        <c:varyColors val="0"/>
        <c:ser>
          <c:idx val="2"/>
          <c:order val="1"/>
          <c:tx>
            <c:strRef>
              <c:f>'Book value and investment'!$D$3</c:f>
              <c:strCache>
                <c:ptCount val="1"/>
                <c:pt idx="0">
                  <c:v>Cumulative capex minus depreciation</c:v>
                </c:pt>
              </c:strCache>
            </c:strRef>
          </c:tx>
          <c:invertIfNegative val="0"/>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investment'!$D$4:$D$36</c:f>
              <c:numCache>
                <c:formatCode>#,##0</c:formatCode>
                <c:ptCount val="33"/>
                <c:pt idx="1">
                  <c:v>1749.0703529999998</c:v>
                </c:pt>
                <c:pt idx="2">
                  <c:v>1953.9110949999997</c:v>
                </c:pt>
                <c:pt idx="3">
                  <c:v>2209.5874159999994</c:v>
                </c:pt>
                <c:pt idx="4">
                  <c:v>2451.7498409999994</c:v>
                </c:pt>
                <c:pt idx="5">
                  <c:v>2676.7498339999993</c:v>
                </c:pt>
                <c:pt idx="6">
                  <c:v>2832.4430989999992</c:v>
                </c:pt>
                <c:pt idx="7">
                  <c:v>3003.0960359999995</c:v>
                </c:pt>
                <c:pt idx="8">
                  <c:v>3185.7675699999995</c:v>
                </c:pt>
                <c:pt idx="9">
                  <c:v>3460.4795699999995</c:v>
                </c:pt>
                <c:pt idx="10">
                  <c:v>3598.3045699999998</c:v>
                </c:pt>
                <c:pt idx="11">
                  <c:v>3730.6135699999995</c:v>
                </c:pt>
                <c:pt idx="12">
                  <c:v>3940.1875700000001</c:v>
                </c:pt>
                <c:pt idx="13">
                  <c:v>4123.7755699999998</c:v>
                </c:pt>
                <c:pt idx="14">
                  <c:v>4171.5855700000002</c:v>
                </c:pt>
                <c:pt idx="15">
                  <c:v>4146.3345700000009</c:v>
                </c:pt>
                <c:pt idx="16">
                  <c:v>4095.495570000001</c:v>
                </c:pt>
                <c:pt idx="17">
                  <c:v>4022.0615700000008</c:v>
                </c:pt>
                <c:pt idx="18">
                  <c:v>4092.6365700000006</c:v>
                </c:pt>
                <c:pt idx="19">
                  <c:v>4214.2735700000003</c:v>
                </c:pt>
                <c:pt idx="20">
                  <c:v>4600.8025700000007</c:v>
                </c:pt>
                <c:pt idx="21">
                  <c:v>4595.5685700000004</c:v>
                </c:pt>
                <c:pt idx="22">
                  <c:v>4534.8045700000011</c:v>
                </c:pt>
                <c:pt idx="23">
                  <c:v>4496.7345700000014</c:v>
                </c:pt>
                <c:pt idx="24">
                  <c:v>4761.2025700000013</c:v>
                </c:pt>
                <c:pt idx="25">
                  <c:v>4929.3035700000009</c:v>
                </c:pt>
                <c:pt idx="26">
                  <c:v>5327.312570000001</c:v>
                </c:pt>
                <c:pt idx="27">
                  <c:v>5623.8075700000009</c:v>
                </c:pt>
                <c:pt idx="28">
                  <c:v>6019.7515700000013</c:v>
                </c:pt>
                <c:pt idx="29">
                  <c:v>6646.0785700000015</c:v>
                </c:pt>
                <c:pt idx="30">
                  <c:v>7537.3855700000013</c:v>
                </c:pt>
                <c:pt idx="31">
                  <c:v>7867.6305700000021</c:v>
                </c:pt>
                <c:pt idx="32">
                  <c:v>9003.5625700000019</c:v>
                </c:pt>
              </c:numCache>
            </c:numRef>
          </c:val>
        </c:ser>
        <c:ser>
          <c:idx val="1"/>
          <c:order val="2"/>
          <c:tx>
            <c:strRef>
              <c:f>'Book value and investment'!$C$3</c:f>
              <c:strCache>
                <c:ptCount val="1"/>
                <c:pt idx="0">
                  <c:v>Cumulative revaluations</c:v>
                </c:pt>
              </c:strCache>
            </c:strRef>
          </c:tx>
          <c:invertIfNegative val="0"/>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investment'!$C$4:$C$36</c:f>
              <c:numCache>
                <c:formatCode>General</c:formatCode>
                <c:ptCount val="33"/>
                <c:pt idx="0">
                  <c:v>0</c:v>
                </c:pt>
                <c:pt idx="1">
                  <c:v>0</c:v>
                </c:pt>
                <c:pt idx="2">
                  <c:v>0</c:v>
                </c:pt>
                <c:pt idx="3">
                  <c:v>0</c:v>
                </c:pt>
                <c:pt idx="4">
                  <c:v>0</c:v>
                </c:pt>
                <c:pt idx="5">
                  <c:v>0</c:v>
                </c:pt>
                <c:pt idx="6">
                  <c:v>0</c:v>
                </c:pt>
                <c:pt idx="7">
                  <c:v>0</c:v>
                </c:pt>
                <c:pt idx="8">
                  <c:v>0</c:v>
                </c:pt>
                <c:pt idx="9" formatCode="#,##0">
                  <c:v>0</c:v>
                </c:pt>
                <c:pt idx="10" formatCode="#,##0">
                  <c:v>0</c:v>
                </c:pt>
                <c:pt idx="11" formatCode="#,##0">
                  <c:v>0</c:v>
                </c:pt>
                <c:pt idx="12" formatCode="#,##0">
                  <c:v>0</c:v>
                </c:pt>
                <c:pt idx="13" formatCode="#,##0">
                  <c:v>0</c:v>
                </c:pt>
                <c:pt idx="14" formatCode="#,##0">
                  <c:v>0</c:v>
                </c:pt>
                <c:pt idx="15" formatCode="#,##0">
                  <c:v>0</c:v>
                </c:pt>
                <c:pt idx="16" formatCode="#,##0">
                  <c:v>61.527000000000001</c:v>
                </c:pt>
                <c:pt idx="17" formatCode="#,##0">
                  <c:v>75.055999999999997</c:v>
                </c:pt>
                <c:pt idx="18" formatCode="#,##0">
                  <c:v>80.328999999999994</c:v>
                </c:pt>
                <c:pt idx="19" formatCode="#,##0">
                  <c:v>143.57300000000001</c:v>
                </c:pt>
                <c:pt idx="20" formatCode="#,##0">
                  <c:v>1521.162</c:v>
                </c:pt>
                <c:pt idx="21" formatCode="#,##0">
                  <c:v>942.279</c:v>
                </c:pt>
                <c:pt idx="22" formatCode="#,##0">
                  <c:v>1632.787</c:v>
                </c:pt>
                <c:pt idx="23" formatCode="#,##0">
                  <c:v>2469.81</c:v>
                </c:pt>
                <c:pt idx="24" formatCode="#,##0">
                  <c:v>2546.2330000000002</c:v>
                </c:pt>
                <c:pt idx="25" formatCode="#,##0">
                  <c:v>4242.585</c:v>
                </c:pt>
                <c:pt idx="26" formatCode="#,##0">
                  <c:v>5616.4979999999996</c:v>
                </c:pt>
                <c:pt idx="27" formatCode="#,##0">
                  <c:v>6880.2539999999999</c:v>
                </c:pt>
                <c:pt idx="28" formatCode="#,##0">
                  <c:v>9280.67</c:v>
                </c:pt>
                <c:pt idx="29" formatCode="#,##0">
                  <c:v>8244.7610000000004</c:v>
                </c:pt>
                <c:pt idx="30" formatCode="#,##0">
                  <c:v>8881.8850000000002</c:v>
                </c:pt>
                <c:pt idx="31" formatCode="#,##0">
                  <c:v>9880.1620000000003</c:v>
                </c:pt>
                <c:pt idx="32" formatCode="#,##0">
                  <c:v>10093.074000000001</c:v>
                </c:pt>
              </c:numCache>
            </c:numRef>
          </c:val>
        </c:ser>
        <c:dLbls>
          <c:showLegendKey val="0"/>
          <c:showVal val="0"/>
          <c:showCatName val="0"/>
          <c:showSerName val="0"/>
          <c:showPercent val="0"/>
          <c:showBubbleSize val="0"/>
        </c:dLbls>
        <c:gapWidth val="16"/>
        <c:overlap val="100"/>
        <c:axId val="36029568"/>
        <c:axId val="36031104"/>
      </c:barChart>
      <c:lineChart>
        <c:grouping val="standard"/>
        <c:varyColors val="0"/>
        <c:ser>
          <c:idx val="0"/>
          <c:order val="0"/>
          <c:tx>
            <c:strRef>
              <c:f>'Book value and investment'!$B$3</c:f>
              <c:strCache>
                <c:ptCount val="1"/>
                <c:pt idx="0">
                  <c:v>Book value</c:v>
                </c:pt>
              </c:strCache>
            </c:strRef>
          </c:tx>
          <c:marker>
            <c:symbol val="none"/>
          </c:marker>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investment'!$B$4:$B$36</c:f>
              <c:numCache>
                <c:formatCode>#,##0</c:formatCode>
                <c:ptCount val="33"/>
                <c:pt idx="0">
                  <c:v>1529.5731249999999</c:v>
                </c:pt>
                <c:pt idx="1">
                  <c:v>1743.3746540000002</c:v>
                </c:pt>
                <c:pt idx="2">
                  <c:v>1905.8416569999999</c:v>
                </c:pt>
                <c:pt idx="3">
                  <c:v>1918.874996</c:v>
                </c:pt>
                <c:pt idx="4">
                  <c:v>1937.7528480000001</c:v>
                </c:pt>
                <c:pt idx="5">
                  <c:v>2784.155346</c:v>
                </c:pt>
                <c:pt idx="6">
                  <c:v>3261.7556209999998</c:v>
                </c:pt>
                <c:pt idx="7">
                  <c:v>3481.6540010000003</c:v>
                </c:pt>
                <c:pt idx="8">
                  <c:v>3604.6973110000004</c:v>
                </c:pt>
                <c:pt idx="9">
                  <c:v>3608.038</c:v>
                </c:pt>
                <c:pt idx="10">
                  <c:v>3546.797</c:v>
                </c:pt>
                <c:pt idx="11">
                  <c:v>3559.5549999999998</c:v>
                </c:pt>
                <c:pt idx="12">
                  <c:v>3499.78</c:v>
                </c:pt>
                <c:pt idx="13">
                  <c:v>3372.2730000000001</c:v>
                </c:pt>
                <c:pt idx="14">
                  <c:v>3989.837</c:v>
                </c:pt>
                <c:pt idx="15">
                  <c:v>3933.9140000000002</c:v>
                </c:pt>
                <c:pt idx="16">
                  <c:v>4012.527</c:v>
                </c:pt>
                <c:pt idx="17">
                  <c:v>4455.8509999999997</c:v>
                </c:pt>
                <c:pt idx="18">
                  <c:v>4583.9189999999999</c:v>
                </c:pt>
                <c:pt idx="19">
                  <c:v>4617.3649999999998</c:v>
                </c:pt>
                <c:pt idx="20">
                  <c:v>5669.8180000000002</c:v>
                </c:pt>
                <c:pt idx="21">
                  <c:v>6225.4309999999996</c:v>
                </c:pt>
                <c:pt idx="22">
                  <c:v>6371.665</c:v>
                </c:pt>
                <c:pt idx="23">
                  <c:v>7008.6890000000003</c:v>
                </c:pt>
                <c:pt idx="24">
                  <c:v>8678.4259999999995</c:v>
                </c:pt>
                <c:pt idx="25">
                  <c:v>9735.7199999999993</c:v>
                </c:pt>
                <c:pt idx="26">
                  <c:v>11627.831</c:v>
                </c:pt>
                <c:pt idx="27">
                  <c:v>12757.103999999999</c:v>
                </c:pt>
                <c:pt idx="28">
                  <c:v>16876.423999999999</c:v>
                </c:pt>
                <c:pt idx="29">
                  <c:v>17675.010999999999</c:v>
                </c:pt>
                <c:pt idx="30">
                  <c:v>17866.383999999998</c:v>
                </c:pt>
                <c:pt idx="31">
                  <c:v>19236.643</c:v>
                </c:pt>
                <c:pt idx="32">
                  <c:v>20753.704000000002</c:v>
                </c:pt>
              </c:numCache>
            </c:numRef>
          </c:val>
          <c:smooth val="0"/>
        </c:ser>
        <c:dLbls>
          <c:showLegendKey val="0"/>
          <c:showVal val="0"/>
          <c:showCatName val="0"/>
          <c:showSerName val="0"/>
          <c:showPercent val="0"/>
          <c:showBubbleSize val="0"/>
        </c:dLbls>
        <c:marker val="1"/>
        <c:smooth val="0"/>
        <c:axId val="36029568"/>
        <c:axId val="36031104"/>
      </c:lineChart>
      <c:catAx>
        <c:axId val="36029568"/>
        <c:scaling>
          <c:orientation val="minMax"/>
        </c:scaling>
        <c:delete val="0"/>
        <c:axPos val="b"/>
        <c:numFmt formatCode="General" sourceLinked="1"/>
        <c:majorTickMark val="out"/>
        <c:minorTickMark val="none"/>
        <c:tickLblPos val="nextTo"/>
        <c:crossAx val="36031104"/>
        <c:crosses val="autoZero"/>
        <c:auto val="1"/>
        <c:lblAlgn val="ctr"/>
        <c:lblOffset val="100"/>
        <c:noMultiLvlLbl val="0"/>
      </c:catAx>
      <c:valAx>
        <c:axId val="36031104"/>
        <c:scaling>
          <c:orientation val="minMax"/>
        </c:scaling>
        <c:delete val="0"/>
        <c:axPos val="l"/>
        <c:majorGridlines/>
        <c:title>
          <c:tx>
            <c:rich>
              <a:bodyPr rot="-5400000" vert="horz"/>
              <a:lstStyle/>
              <a:p>
                <a:pPr>
                  <a:defRPr sz="1400"/>
                </a:pPr>
                <a:r>
                  <a:rPr lang="en-US" sz="1400"/>
                  <a:t>$ million</a:t>
                </a:r>
              </a:p>
            </c:rich>
          </c:tx>
          <c:layout/>
          <c:overlay val="0"/>
        </c:title>
        <c:numFmt formatCode="#,##0" sourceLinked="1"/>
        <c:majorTickMark val="out"/>
        <c:minorTickMark val="none"/>
        <c:tickLblPos val="nextTo"/>
        <c:crossAx val="3602956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Generator/gentailer fixed assets book value decomposed between capital expenditure and revaluations</a:t>
            </a:r>
          </a:p>
        </c:rich>
      </c:tx>
      <c:overlay val="0"/>
    </c:title>
    <c:autoTitleDeleted val="0"/>
    <c:plotArea>
      <c:layout/>
      <c:barChart>
        <c:barDir val="col"/>
        <c:grouping val="stacked"/>
        <c:varyColors val="0"/>
        <c:ser>
          <c:idx val="2"/>
          <c:order val="1"/>
          <c:tx>
            <c:strRef>
              <c:f>'Book value and investment'!$D$3</c:f>
              <c:strCache>
                <c:ptCount val="1"/>
                <c:pt idx="0">
                  <c:v>Cumulative capex minus depreciation</c:v>
                </c:pt>
              </c:strCache>
            </c:strRef>
          </c:tx>
          <c:invertIfNegative val="0"/>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investment'!$D$4:$D$36</c:f>
              <c:numCache>
                <c:formatCode>#,##0</c:formatCode>
                <c:ptCount val="33"/>
                <c:pt idx="1">
                  <c:v>1749.0703529999998</c:v>
                </c:pt>
                <c:pt idx="2">
                  <c:v>1953.9110949999997</c:v>
                </c:pt>
                <c:pt idx="3">
                  <c:v>2209.5874159999994</c:v>
                </c:pt>
                <c:pt idx="4">
                  <c:v>2451.7498409999994</c:v>
                </c:pt>
                <c:pt idx="5">
                  <c:v>2676.7498339999993</c:v>
                </c:pt>
                <c:pt idx="6">
                  <c:v>2832.4430989999992</c:v>
                </c:pt>
                <c:pt idx="7">
                  <c:v>3003.0960359999995</c:v>
                </c:pt>
                <c:pt idx="8">
                  <c:v>3185.7675699999995</c:v>
                </c:pt>
                <c:pt idx="9">
                  <c:v>3460.4795699999995</c:v>
                </c:pt>
                <c:pt idx="10">
                  <c:v>3598.3045699999998</c:v>
                </c:pt>
                <c:pt idx="11">
                  <c:v>3730.6135699999995</c:v>
                </c:pt>
                <c:pt idx="12">
                  <c:v>3940.1875700000001</c:v>
                </c:pt>
                <c:pt idx="13">
                  <c:v>4123.7755699999998</c:v>
                </c:pt>
                <c:pt idx="14">
                  <c:v>4171.5855700000002</c:v>
                </c:pt>
                <c:pt idx="15">
                  <c:v>4146.3345700000009</c:v>
                </c:pt>
                <c:pt idx="16">
                  <c:v>4095.495570000001</c:v>
                </c:pt>
                <c:pt idx="17">
                  <c:v>4022.0615700000008</c:v>
                </c:pt>
                <c:pt idx="18">
                  <c:v>4092.6365700000006</c:v>
                </c:pt>
                <c:pt idx="19">
                  <c:v>4214.2735700000003</c:v>
                </c:pt>
                <c:pt idx="20">
                  <c:v>4600.8025700000007</c:v>
                </c:pt>
                <c:pt idx="21">
                  <c:v>4595.5685700000004</c:v>
                </c:pt>
                <c:pt idx="22">
                  <c:v>4534.8045700000011</c:v>
                </c:pt>
                <c:pt idx="23">
                  <c:v>4496.7345700000014</c:v>
                </c:pt>
                <c:pt idx="24">
                  <c:v>4761.2025700000013</c:v>
                </c:pt>
                <c:pt idx="25">
                  <c:v>4929.3035700000009</c:v>
                </c:pt>
                <c:pt idx="26">
                  <c:v>5327.312570000001</c:v>
                </c:pt>
                <c:pt idx="27">
                  <c:v>5623.8075700000009</c:v>
                </c:pt>
                <c:pt idx="28">
                  <c:v>6019.7515700000013</c:v>
                </c:pt>
                <c:pt idx="29">
                  <c:v>6646.0785700000015</c:v>
                </c:pt>
                <c:pt idx="30">
                  <c:v>7537.3855700000013</c:v>
                </c:pt>
                <c:pt idx="31">
                  <c:v>7867.6305700000021</c:v>
                </c:pt>
                <c:pt idx="32">
                  <c:v>9003.5625700000019</c:v>
                </c:pt>
              </c:numCache>
            </c:numRef>
          </c:val>
        </c:ser>
        <c:ser>
          <c:idx val="1"/>
          <c:order val="2"/>
          <c:tx>
            <c:strRef>
              <c:f>'Book value and investment'!$C$3</c:f>
              <c:strCache>
                <c:ptCount val="1"/>
                <c:pt idx="0">
                  <c:v>Cumulative revaluations</c:v>
                </c:pt>
              </c:strCache>
            </c:strRef>
          </c:tx>
          <c:invertIfNegative val="0"/>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investment'!$C$4:$C$36</c:f>
              <c:numCache>
                <c:formatCode>General</c:formatCode>
                <c:ptCount val="33"/>
                <c:pt idx="0">
                  <c:v>0</c:v>
                </c:pt>
                <c:pt idx="1">
                  <c:v>0</c:v>
                </c:pt>
                <c:pt idx="2">
                  <c:v>0</c:v>
                </c:pt>
                <c:pt idx="3">
                  <c:v>0</c:v>
                </c:pt>
                <c:pt idx="4">
                  <c:v>0</c:v>
                </c:pt>
                <c:pt idx="5">
                  <c:v>0</c:v>
                </c:pt>
                <c:pt idx="6">
                  <c:v>0</c:v>
                </c:pt>
                <c:pt idx="7">
                  <c:v>0</c:v>
                </c:pt>
                <c:pt idx="8">
                  <c:v>0</c:v>
                </c:pt>
                <c:pt idx="9" formatCode="#,##0">
                  <c:v>0</c:v>
                </c:pt>
                <c:pt idx="10" formatCode="#,##0">
                  <c:v>0</c:v>
                </c:pt>
                <c:pt idx="11" formatCode="#,##0">
                  <c:v>0</c:v>
                </c:pt>
                <c:pt idx="12" formatCode="#,##0">
                  <c:v>0</c:v>
                </c:pt>
                <c:pt idx="13" formatCode="#,##0">
                  <c:v>0</c:v>
                </c:pt>
                <c:pt idx="14" formatCode="#,##0">
                  <c:v>0</c:v>
                </c:pt>
                <c:pt idx="15" formatCode="#,##0">
                  <c:v>0</c:v>
                </c:pt>
                <c:pt idx="16" formatCode="#,##0">
                  <c:v>61.527000000000001</c:v>
                </c:pt>
                <c:pt idx="17" formatCode="#,##0">
                  <c:v>75.055999999999997</c:v>
                </c:pt>
                <c:pt idx="18" formatCode="#,##0">
                  <c:v>80.328999999999994</c:v>
                </c:pt>
                <c:pt idx="19" formatCode="#,##0">
                  <c:v>143.57300000000001</c:v>
                </c:pt>
                <c:pt idx="20" formatCode="#,##0">
                  <c:v>1521.162</c:v>
                </c:pt>
                <c:pt idx="21" formatCode="#,##0">
                  <c:v>942.279</c:v>
                </c:pt>
                <c:pt idx="22" formatCode="#,##0">
                  <c:v>1632.787</c:v>
                </c:pt>
                <c:pt idx="23" formatCode="#,##0">
                  <c:v>2469.81</c:v>
                </c:pt>
                <c:pt idx="24" formatCode="#,##0">
                  <c:v>2546.2330000000002</c:v>
                </c:pt>
                <c:pt idx="25" formatCode="#,##0">
                  <c:v>4242.585</c:v>
                </c:pt>
                <c:pt idx="26" formatCode="#,##0">
                  <c:v>5616.4979999999996</c:v>
                </c:pt>
                <c:pt idx="27" formatCode="#,##0">
                  <c:v>6880.2539999999999</c:v>
                </c:pt>
                <c:pt idx="28" formatCode="#,##0">
                  <c:v>9280.67</c:v>
                </c:pt>
                <c:pt idx="29" formatCode="#,##0">
                  <c:v>8244.7610000000004</c:v>
                </c:pt>
                <c:pt idx="30" formatCode="#,##0">
                  <c:v>8881.8850000000002</c:v>
                </c:pt>
                <c:pt idx="31" formatCode="#,##0">
                  <c:v>9880.1620000000003</c:v>
                </c:pt>
                <c:pt idx="32" formatCode="#,##0">
                  <c:v>10093.074000000001</c:v>
                </c:pt>
              </c:numCache>
            </c:numRef>
          </c:val>
        </c:ser>
        <c:dLbls>
          <c:showLegendKey val="0"/>
          <c:showVal val="0"/>
          <c:showCatName val="0"/>
          <c:showSerName val="0"/>
          <c:showPercent val="0"/>
          <c:showBubbleSize val="0"/>
        </c:dLbls>
        <c:gapWidth val="16"/>
        <c:overlap val="100"/>
        <c:axId val="36044160"/>
        <c:axId val="36111488"/>
      </c:barChart>
      <c:lineChart>
        <c:grouping val="standard"/>
        <c:varyColors val="0"/>
        <c:ser>
          <c:idx val="0"/>
          <c:order val="0"/>
          <c:tx>
            <c:strRef>
              <c:f>'Book value and investment'!$B$3</c:f>
              <c:strCache>
                <c:ptCount val="1"/>
                <c:pt idx="0">
                  <c:v>Book value</c:v>
                </c:pt>
              </c:strCache>
            </c:strRef>
          </c:tx>
          <c:marker>
            <c:symbol val="none"/>
          </c:marker>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investment'!$B$4:$B$36</c:f>
              <c:numCache>
                <c:formatCode>#,##0</c:formatCode>
                <c:ptCount val="33"/>
                <c:pt idx="0">
                  <c:v>1529.5731249999999</c:v>
                </c:pt>
                <c:pt idx="1">
                  <c:v>1743.3746540000002</c:v>
                </c:pt>
                <c:pt idx="2">
                  <c:v>1905.8416569999999</c:v>
                </c:pt>
                <c:pt idx="3">
                  <c:v>1918.874996</c:v>
                </c:pt>
                <c:pt idx="4">
                  <c:v>1937.7528480000001</c:v>
                </c:pt>
                <c:pt idx="5">
                  <c:v>2784.155346</c:v>
                </c:pt>
                <c:pt idx="6">
                  <c:v>3261.7556209999998</c:v>
                </c:pt>
                <c:pt idx="7">
                  <c:v>3481.6540010000003</c:v>
                </c:pt>
                <c:pt idx="8">
                  <c:v>3604.6973110000004</c:v>
                </c:pt>
                <c:pt idx="9">
                  <c:v>3608.038</c:v>
                </c:pt>
                <c:pt idx="10">
                  <c:v>3546.797</c:v>
                </c:pt>
                <c:pt idx="11">
                  <c:v>3559.5549999999998</c:v>
                </c:pt>
                <c:pt idx="12">
                  <c:v>3499.78</c:v>
                </c:pt>
                <c:pt idx="13">
                  <c:v>3372.2730000000001</c:v>
                </c:pt>
                <c:pt idx="14">
                  <c:v>3989.837</c:v>
                </c:pt>
                <c:pt idx="15">
                  <c:v>3933.9140000000002</c:v>
                </c:pt>
                <c:pt idx="16">
                  <c:v>4012.527</c:v>
                </c:pt>
                <c:pt idx="17">
                  <c:v>4455.8509999999997</c:v>
                </c:pt>
                <c:pt idx="18">
                  <c:v>4583.9189999999999</c:v>
                </c:pt>
                <c:pt idx="19">
                  <c:v>4617.3649999999998</c:v>
                </c:pt>
                <c:pt idx="20">
                  <c:v>5669.8180000000002</c:v>
                </c:pt>
                <c:pt idx="21">
                  <c:v>6225.4309999999996</c:v>
                </c:pt>
                <c:pt idx="22">
                  <c:v>6371.665</c:v>
                </c:pt>
                <c:pt idx="23">
                  <c:v>7008.6890000000003</c:v>
                </c:pt>
                <c:pt idx="24">
                  <c:v>8678.4259999999995</c:v>
                </c:pt>
                <c:pt idx="25">
                  <c:v>9735.7199999999993</c:v>
                </c:pt>
                <c:pt idx="26">
                  <c:v>11627.831</c:v>
                </c:pt>
                <c:pt idx="27">
                  <c:v>12757.103999999999</c:v>
                </c:pt>
                <c:pt idx="28">
                  <c:v>16876.423999999999</c:v>
                </c:pt>
                <c:pt idx="29">
                  <c:v>17675.010999999999</c:v>
                </c:pt>
                <c:pt idx="30">
                  <c:v>17866.383999999998</c:v>
                </c:pt>
                <c:pt idx="31">
                  <c:v>19236.643</c:v>
                </c:pt>
                <c:pt idx="32">
                  <c:v>20753.704000000002</c:v>
                </c:pt>
              </c:numCache>
            </c:numRef>
          </c:val>
          <c:smooth val="0"/>
        </c:ser>
        <c:dLbls>
          <c:showLegendKey val="0"/>
          <c:showVal val="0"/>
          <c:showCatName val="0"/>
          <c:showSerName val="0"/>
          <c:showPercent val="0"/>
          <c:showBubbleSize val="0"/>
        </c:dLbls>
        <c:marker val="1"/>
        <c:smooth val="0"/>
        <c:axId val="36044160"/>
        <c:axId val="36111488"/>
      </c:lineChart>
      <c:catAx>
        <c:axId val="36044160"/>
        <c:scaling>
          <c:orientation val="minMax"/>
        </c:scaling>
        <c:delete val="0"/>
        <c:axPos val="b"/>
        <c:numFmt formatCode="General" sourceLinked="1"/>
        <c:majorTickMark val="out"/>
        <c:minorTickMark val="none"/>
        <c:tickLblPos val="nextTo"/>
        <c:crossAx val="36111488"/>
        <c:crosses val="autoZero"/>
        <c:auto val="1"/>
        <c:lblAlgn val="ctr"/>
        <c:lblOffset val="100"/>
        <c:noMultiLvlLbl val="0"/>
      </c:catAx>
      <c:valAx>
        <c:axId val="36111488"/>
        <c:scaling>
          <c:orientation val="minMax"/>
        </c:scaling>
        <c:delete val="0"/>
        <c:axPos val="l"/>
        <c:majorGridlines/>
        <c:title>
          <c:tx>
            <c:rich>
              <a:bodyPr rot="-5400000" vert="horz"/>
              <a:lstStyle/>
              <a:p>
                <a:pPr>
                  <a:defRPr sz="1400"/>
                </a:pPr>
                <a:r>
                  <a:rPr lang="en-US" sz="1400"/>
                  <a:t>$ million</a:t>
                </a:r>
              </a:p>
            </c:rich>
          </c:tx>
          <c:overlay val="0"/>
        </c:title>
        <c:numFmt formatCode="#,##0" sourceLinked="1"/>
        <c:majorTickMark val="out"/>
        <c:minorTickMark val="none"/>
        <c:tickLblPos val="nextTo"/>
        <c:crossAx val="36044160"/>
        <c:crosses val="autoZero"/>
        <c:crossBetween val="between"/>
      </c:valAx>
    </c:plotArea>
    <c:legend>
      <c:legendPos val="r"/>
      <c:overlay val="0"/>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0.45994</cdr:x>
      <cdr:y>0.46264</cdr:y>
    </cdr:from>
    <cdr:to>
      <cdr:x>0.79029</cdr:x>
      <cdr:y>0.61079</cdr:y>
    </cdr:to>
    <cdr:sp macro="" textlink="">
      <cdr:nvSpPr>
        <cdr:cNvPr id="2" name="Oval 1"/>
        <cdr:cNvSpPr/>
      </cdr:nvSpPr>
      <cdr:spPr>
        <a:xfrm xmlns:a="http://schemas.openxmlformats.org/drawingml/2006/main" rot="19792745">
          <a:off x="3709340" y="2698400"/>
          <a:ext cx="2664296" cy="864096"/>
        </a:xfrm>
        <a:prstGeom xmlns:a="http://schemas.openxmlformats.org/drawingml/2006/main" prst="ellipse">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NZ"/>
        </a:p>
      </cdr:txBody>
    </cdr:sp>
  </cdr:relSizeAnchor>
  <cdr:relSizeAnchor xmlns:cdr="http://schemas.openxmlformats.org/drawingml/2006/chartDrawing">
    <cdr:from>
      <cdr:x>0.25893</cdr:x>
      <cdr:y>0.14815</cdr:y>
    </cdr:from>
    <cdr:to>
      <cdr:x>0.49647</cdr:x>
      <cdr:y>0.42964</cdr:y>
    </cdr:to>
    <cdr:sp macro="" textlink="">
      <cdr:nvSpPr>
        <cdr:cNvPr id="3" name="TextBox 4"/>
        <cdr:cNvSpPr txBox="1"/>
      </cdr:nvSpPr>
      <cdr:spPr>
        <a:xfrm xmlns:a="http://schemas.openxmlformats.org/drawingml/2006/main">
          <a:off x="2088232" y="864096"/>
          <a:ext cx="1915717" cy="1641822"/>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NZ" dirty="0" smtClean="0"/>
            <a:t>That looks like a 66% increase in operating expenses over ten years…</a:t>
          </a:r>
          <a:endParaRPr lang="en-NZ" dirty="0"/>
        </a:p>
      </cdr:txBody>
    </cdr:sp>
  </cdr:relSizeAnchor>
  <cdr:relSizeAnchor xmlns:cdr="http://schemas.openxmlformats.org/drawingml/2006/chartDrawing">
    <cdr:from>
      <cdr:x>0.4375</cdr:x>
      <cdr:y>0.34568</cdr:y>
    </cdr:from>
    <cdr:to>
      <cdr:x>0.55357</cdr:x>
      <cdr:y>0.51852</cdr:y>
    </cdr:to>
    <cdr:cxnSp macro="">
      <cdr:nvCxnSpPr>
        <cdr:cNvPr id="4" name="Straight Arrow Connector 3"/>
        <cdr:cNvCxnSpPr/>
      </cdr:nvCxnSpPr>
      <cdr:spPr>
        <a:xfrm xmlns:a="http://schemas.openxmlformats.org/drawingml/2006/main">
          <a:off x="3528392" y="2016224"/>
          <a:ext cx="936104" cy="1008112"/>
        </a:xfrm>
        <a:prstGeom xmlns:a="http://schemas.openxmlformats.org/drawingml/2006/main" prst="straightConnector1">
          <a:avLst/>
        </a:prstGeom>
        <a:ln xmlns:a="http://schemas.openxmlformats.org/drawingml/2006/main" w="2857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0.54665</cdr:x>
      <cdr:y>0.70754</cdr:y>
    </cdr:from>
    <cdr:to>
      <cdr:x>0.77386</cdr:x>
      <cdr:y>0.79396</cdr:y>
    </cdr:to>
    <cdr:sp macro="" textlink="">
      <cdr:nvSpPr>
        <cdr:cNvPr id="5" name="Oval 4"/>
        <cdr:cNvSpPr/>
      </cdr:nvSpPr>
      <cdr:spPr>
        <a:xfrm xmlns:a="http://schemas.openxmlformats.org/drawingml/2006/main" rot="20009628">
          <a:off x="4408660" y="4126825"/>
          <a:ext cx="1832425" cy="504056"/>
        </a:xfrm>
        <a:prstGeom xmlns:a="http://schemas.openxmlformats.org/drawingml/2006/main" prst="ellipse">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NZ"/>
        </a:p>
      </cdr:txBody>
    </cdr:sp>
  </cdr:relSizeAnchor>
  <cdr:relSizeAnchor xmlns:cdr="http://schemas.openxmlformats.org/drawingml/2006/chartDrawing">
    <cdr:from>
      <cdr:x>0.6875</cdr:x>
      <cdr:y>0.77778</cdr:y>
    </cdr:from>
    <cdr:to>
      <cdr:x>0.8011</cdr:x>
      <cdr:y>0.83467</cdr:y>
    </cdr:to>
    <cdr:cxnSp macro="">
      <cdr:nvCxnSpPr>
        <cdr:cNvPr id="6" name="Straight Arrow Connector 5"/>
        <cdr:cNvCxnSpPr/>
      </cdr:nvCxnSpPr>
      <cdr:spPr>
        <a:xfrm xmlns:a="http://schemas.openxmlformats.org/drawingml/2006/main" flipH="1" flipV="1">
          <a:off x="5544616" y="4536504"/>
          <a:ext cx="916212" cy="331838"/>
        </a:xfrm>
        <a:prstGeom xmlns:a="http://schemas.openxmlformats.org/drawingml/2006/main" prst="straightConnector1">
          <a:avLst/>
        </a:prstGeom>
        <a:ln xmlns:a="http://schemas.openxmlformats.org/drawingml/2006/main" w="2857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0.76786</cdr:x>
      <cdr:y>0.71605</cdr:y>
    </cdr:from>
    <cdr:to>
      <cdr:x>0.99087</cdr:x>
      <cdr:y>0.96934</cdr:y>
    </cdr:to>
    <cdr:sp macro="" textlink="">
      <cdr:nvSpPr>
        <cdr:cNvPr id="7" name="TextBox 11"/>
        <cdr:cNvSpPr txBox="1"/>
      </cdr:nvSpPr>
      <cdr:spPr>
        <a:xfrm xmlns:a="http://schemas.openxmlformats.org/drawingml/2006/main">
          <a:off x="6192688" y="4176464"/>
          <a:ext cx="1798573" cy="1477328"/>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NZ" dirty="0" smtClean="0"/>
            <a:t>… and a 23% increase in margin (gross surplus) since 2001</a:t>
          </a:r>
          <a:endParaRPr lang="en-NZ" dirty="0"/>
        </a:p>
      </cdr:txBody>
    </cdr:sp>
  </cdr:relSizeAnchor>
</c:userShapes>
</file>

<file path=ppt/drawings/drawing2.xml><?xml version="1.0" encoding="utf-8"?>
<c:userShapes xmlns:c="http://schemas.openxmlformats.org/drawingml/2006/chart">
  <cdr:relSizeAnchor xmlns:cdr="http://schemas.openxmlformats.org/drawingml/2006/chartDrawing">
    <cdr:from>
      <cdr:x>0.13934</cdr:x>
      <cdr:y>0.2365</cdr:y>
    </cdr:from>
    <cdr:to>
      <cdr:x>0.13934</cdr:x>
      <cdr:y>0.91817</cdr:y>
    </cdr:to>
    <cdr:cxnSp macro="">
      <cdr:nvCxnSpPr>
        <cdr:cNvPr id="3" name="Straight Connector 2"/>
        <cdr:cNvCxnSpPr/>
      </cdr:nvCxnSpPr>
      <cdr:spPr>
        <a:xfrm xmlns:a="http://schemas.openxmlformats.org/drawingml/2006/main" flipV="1">
          <a:off x="1224136" y="1224136"/>
          <a:ext cx="0" cy="3528392"/>
        </a:xfrm>
        <a:prstGeom xmlns:a="http://schemas.openxmlformats.org/drawingml/2006/main" prst="line">
          <a:avLst/>
        </a:prstGeom>
        <a:ln xmlns:a="http://schemas.openxmlformats.org/drawingml/2006/main" w="38100">
          <a:solidFill>
            <a:srgbClr val="92D05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0.59016</cdr:x>
      <cdr:y>0.2365</cdr:y>
    </cdr:from>
    <cdr:to>
      <cdr:x>0.59016</cdr:x>
      <cdr:y>0.91817</cdr:y>
    </cdr:to>
    <cdr:cxnSp macro="">
      <cdr:nvCxnSpPr>
        <cdr:cNvPr id="4" name="Straight Connector 3"/>
        <cdr:cNvCxnSpPr/>
      </cdr:nvCxnSpPr>
      <cdr:spPr>
        <a:xfrm xmlns:a="http://schemas.openxmlformats.org/drawingml/2006/main" flipV="1">
          <a:off x="5184576" y="1224136"/>
          <a:ext cx="0" cy="3528392"/>
        </a:xfrm>
        <a:prstGeom xmlns:a="http://schemas.openxmlformats.org/drawingml/2006/main" prst="line">
          <a:avLst/>
        </a:prstGeom>
        <a:ln xmlns:a="http://schemas.openxmlformats.org/drawingml/2006/main" w="38100">
          <a:solidFill>
            <a:srgbClr val="92D05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0.51639</cdr:x>
      <cdr:y>0.2365</cdr:y>
    </cdr:from>
    <cdr:to>
      <cdr:x>0.51639</cdr:x>
      <cdr:y>0.91817</cdr:y>
    </cdr:to>
    <cdr:cxnSp macro="">
      <cdr:nvCxnSpPr>
        <cdr:cNvPr id="5" name="Straight Connector 4"/>
        <cdr:cNvCxnSpPr/>
      </cdr:nvCxnSpPr>
      <cdr:spPr>
        <a:xfrm xmlns:a="http://schemas.openxmlformats.org/drawingml/2006/main" flipV="1">
          <a:off x="4536504" y="1224136"/>
          <a:ext cx="0" cy="3528392"/>
        </a:xfrm>
        <a:prstGeom xmlns:a="http://schemas.openxmlformats.org/drawingml/2006/main" prst="line">
          <a:avLst/>
        </a:prstGeom>
        <a:ln xmlns:a="http://schemas.openxmlformats.org/drawingml/2006/main" w="38100">
          <a:solidFill>
            <a:srgbClr val="92D05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0.36066</cdr:x>
      <cdr:y>0.2365</cdr:y>
    </cdr:from>
    <cdr:to>
      <cdr:x>0.36066</cdr:x>
      <cdr:y>0.91817</cdr:y>
    </cdr:to>
    <cdr:cxnSp macro="">
      <cdr:nvCxnSpPr>
        <cdr:cNvPr id="6" name="Straight Connector 5"/>
        <cdr:cNvCxnSpPr/>
      </cdr:nvCxnSpPr>
      <cdr:spPr>
        <a:xfrm xmlns:a="http://schemas.openxmlformats.org/drawingml/2006/main" flipV="1">
          <a:off x="3168352" y="1224136"/>
          <a:ext cx="0" cy="3528392"/>
        </a:xfrm>
        <a:prstGeom xmlns:a="http://schemas.openxmlformats.org/drawingml/2006/main" prst="line">
          <a:avLst/>
        </a:prstGeom>
        <a:ln xmlns:a="http://schemas.openxmlformats.org/drawingml/2006/main" w="38100">
          <a:solidFill>
            <a:srgbClr val="92D05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0.34123</cdr:x>
      <cdr:y>0.30252</cdr:y>
    </cdr:from>
    <cdr:to>
      <cdr:x>0.48582</cdr:x>
      <cdr:y>0.44176</cdr:y>
    </cdr:to>
    <cdr:sp macro="" textlink="">
      <cdr:nvSpPr>
        <cdr:cNvPr id="2" name="TextBox 1"/>
        <cdr:cNvSpPr txBox="1"/>
      </cdr:nvSpPr>
      <cdr:spPr>
        <a:xfrm xmlns:a="http://schemas.openxmlformats.org/drawingml/2006/main">
          <a:off x="3058997" y="1720915"/>
          <a:ext cx="1296144" cy="79208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NZ" sz="1800" dirty="0" smtClean="0"/>
            <a:t>Missing </a:t>
          </a:r>
        </a:p>
        <a:p xmlns:a="http://schemas.openxmlformats.org/drawingml/2006/main">
          <a:pPr algn="ctr"/>
          <a:r>
            <a:rPr lang="en-NZ" sz="1800" dirty="0" smtClean="0"/>
            <a:t>retail detail</a:t>
          </a:r>
          <a:endParaRPr lang="en-NZ" sz="1800" dirty="0"/>
        </a:p>
      </cdr:txBody>
    </cdr:sp>
  </cdr:relSizeAnchor>
  <cdr:relSizeAnchor xmlns:cdr="http://schemas.openxmlformats.org/drawingml/2006/chartDrawing">
    <cdr:from>
      <cdr:x>0.42959</cdr:x>
      <cdr:y>0.41644</cdr:y>
    </cdr:from>
    <cdr:to>
      <cdr:x>0.44566</cdr:x>
      <cdr:y>0.60632</cdr:y>
    </cdr:to>
    <cdr:cxnSp macro="">
      <cdr:nvCxnSpPr>
        <cdr:cNvPr id="4" name="Straight Arrow Connector 3"/>
        <cdr:cNvCxnSpPr/>
      </cdr:nvCxnSpPr>
      <cdr:spPr>
        <a:xfrm xmlns:a="http://schemas.openxmlformats.org/drawingml/2006/main">
          <a:off x="3851085" y="2368987"/>
          <a:ext cx="144016" cy="1080120"/>
        </a:xfrm>
        <a:prstGeom xmlns:a="http://schemas.openxmlformats.org/drawingml/2006/main" prst="straightConnector1">
          <a:avLst/>
        </a:prstGeom>
        <a:ln xmlns:a="http://schemas.openxmlformats.org/drawingml/2006/main" w="3810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ABE18B-B4C7-4595-AF4F-02A980AF0EB8}" type="datetimeFigureOut">
              <a:rPr lang="en-NZ" smtClean="0"/>
              <a:t>13/04/2012</a:t>
            </a:fld>
            <a:endParaRPr lang="en-NZ"/>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ABEE2D-FE9B-4B9E-864F-E11C7DA72E3C}" type="slidenum">
              <a:rPr lang="en-NZ" smtClean="0"/>
              <a:t>‹#›</a:t>
            </a:fld>
            <a:endParaRPr lang="en-NZ"/>
          </a:p>
        </p:txBody>
      </p:sp>
    </p:spTree>
    <p:extLst>
      <p:ext uri="{BB962C8B-B14F-4D97-AF65-F5344CB8AC3E}">
        <p14:creationId xmlns:p14="http://schemas.microsoft.com/office/powerpoint/2010/main" val="3289081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75A609-6ECF-49D7-B9DD-94428AB542E6}" type="datetimeFigureOut">
              <a:rPr lang="en-NZ" smtClean="0"/>
              <a:t>13/04/2012</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D65EAF-D8B7-48D4-81A9-CE28773FA8ED}" type="slidenum">
              <a:rPr lang="en-NZ" smtClean="0"/>
              <a:t>‹#›</a:t>
            </a:fld>
            <a:endParaRPr lang="en-NZ"/>
          </a:p>
        </p:txBody>
      </p:sp>
    </p:spTree>
    <p:extLst>
      <p:ext uri="{BB962C8B-B14F-4D97-AF65-F5344CB8AC3E}">
        <p14:creationId xmlns:p14="http://schemas.microsoft.com/office/powerpoint/2010/main" val="2283961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88C8EADE-7736-4B15-BF53-E3F1A7F514EC}"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158616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2524569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3AFA58-E453-4641-B5E5-FD538980EA31}"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532853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E267C61C-3EAB-4E15-953B-1171B4BF482F}" type="datetime1">
              <a:rPr lang="en-NZ" smtClean="0"/>
              <a:t>13/04/2012</a:t>
            </a:fld>
            <a:endParaRPr lang="en-NZ"/>
          </a:p>
        </p:txBody>
      </p:sp>
      <p:sp>
        <p:nvSpPr>
          <p:cNvPr id="6" name="Footer Placeholder 5"/>
          <p:cNvSpPr>
            <a:spLocks noGrp="1"/>
          </p:cNvSpPr>
          <p:nvPr>
            <p:ph type="ftr" sz="quarter" idx="11"/>
          </p:nvPr>
        </p:nvSpPr>
        <p:spPr/>
        <p:txBody>
          <a:bodyPr/>
          <a:lstStyle/>
          <a:p>
            <a:r>
              <a:rPr lang="en-NZ" smtClean="0"/>
              <a:t>Paths not taken in electricity restructuring</a:t>
            </a:r>
            <a:endParaRPr lang="en-NZ"/>
          </a:p>
        </p:txBody>
      </p:sp>
      <p:sp>
        <p:nvSpPr>
          <p:cNvPr id="7" name="Slide Number Placeholder 6"/>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664112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696D6242-FB1C-4505-9D35-71D89CD8BD79}" type="datetime1">
              <a:rPr lang="en-NZ" smtClean="0"/>
              <a:t>13/04/2012</a:t>
            </a:fld>
            <a:endParaRPr lang="en-NZ"/>
          </a:p>
        </p:txBody>
      </p:sp>
      <p:sp>
        <p:nvSpPr>
          <p:cNvPr id="8" name="Footer Placeholder 7"/>
          <p:cNvSpPr>
            <a:spLocks noGrp="1"/>
          </p:cNvSpPr>
          <p:nvPr>
            <p:ph type="ftr" sz="quarter" idx="11"/>
          </p:nvPr>
        </p:nvSpPr>
        <p:spPr/>
        <p:txBody>
          <a:bodyPr/>
          <a:lstStyle/>
          <a:p>
            <a:r>
              <a:rPr lang="en-NZ" smtClean="0"/>
              <a:t>Paths not taken in electricity restructuring</a:t>
            </a:r>
            <a:endParaRPr lang="en-NZ"/>
          </a:p>
        </p:txBody>
      </p:sp>
      <p:sp>
        <p:nvSpPr>
          <p:cNvPr id="9" name="Slide Number Placeholder 8"/>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1735816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2450486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85043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1FC10D-B40C-44C2-A345-F27A5872369D}" type="datetime1">
              <a:rPr lang="en-NZ" smtClean="0"/>
              <a:t>13/04/2012</a:t>
            </a:fld>
            <a:endParaRPr lang="en-NZ"/>
          </a:p>
        </p:txBody>
      </p:sp>
      <p:sp>
        <p:nvSpPr>
          <p:cNvPr id="6" name="Footer Placeholder 5"/>
          <p:cNvSpPr>
            <a:spLocks noGrp="1"/>
          </p:cNvSpPr>
          <p:nvPr>
            <p:ph type="ftr" sz="quarter" idx="11"/>
          </p:nvPr>
        </p:nvSpPr>
        <p:spPr/>
        <p:txBody>
          <a:bodyPr/>
          <a:lstStyle/>
          <a:p>
            <a:r>
              <a:rPr lang="en-NZ" smtClean="0"/>
              <a:t>Paths not taken in electricity restructuring</a:t>
            </a:r>
            <a:endParaRPr lang="en-NZ"/>
          </a:p>
        </p:txBody>
      </p:sp>
      <p:sp>
        <p:nvSpPr>
          <p:cNvPr id="7" name="Slide Number Placeholder 6"/>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1049077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E3724C-1A96-4681-8B86-F83B11BB94AB}" type="datetime1">
              <a:rPr lang="en-NZ" smtClean="0"/>
              <a:t>13/04/2012</a:t>
            </a:fld>
            <a:endParaRPr lang="en-NZ"/>
          </a:p>
        </p:txBody>
      </p:sp>
      <p:sp>
        <p:nvSpPr>
          <p:cNvPr id="6" name="Footer Placeholder 5"/>
          <p:cNvSpPr>
            <a:spLocks noGrp="1"/>
          </p:cNvSpPr>
          <p:nvPr>
            <p:ph type="ftr" sz="quarter" idx="11"/>
          </p:nvPr>
        </p:nvSpPr>
        <p:spPr/>
        <p:txBody>
          <a:bodyPr/>
          <a:lstStyle/>
          <a:p>
            <a:r>
              <a:rPr lang="en-NZ" smtClean="0"/>
              <a:t>Paths not taken in electricity restructuring</a:t>
            </a:r>
            <a:endParaRPr lang="en-NZ"/>
          </a:p>
        </p:txBody>
      </p:sp>
      <p:sp>
        <p:nvSpPr>
          <p:cNvPr id="7" name="Slide Number Placeholder 6"/>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97649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0759B947-EE2A-4099-905F-C4624323C574}"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140500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9FC7DF31-78D8-4B8B-BB3E-97BFDBCE424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a:t>
            </a:fld>
            <a:endParaRPr lang="en-NZ"/>
          </a:p>
        </p:txBody>
      </p:sp>
    </p:spTree>
    <p:extLst>
      <p:ext uri="{BB962C8B-B14F-4D97-AF65-F5344CB8AC3E}">
        <p14:creationId xmlns:p14="http://schemas.microsoft.com/office/powerpoint/2010/main" val="722308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634C1-1FFA-47ED-BDEC-15D883D7AE76}" type="datetime1">
              <a:rPr lang="en-NZ" smtClean="0"/>
              <a:t>13/04/2012</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NZ" smtClean="0"/>
              <a:t>Paths not taken in electricity restructuring</a:t>
            </a:r>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1B90D8-21E7-4DA4-B5EE-615B9747E1CF}" type="slidenum">
              <a:rPr lang="en-NZ" smtClean="0"/>
              <a:t>‹#›</a:t>
            </a:fld>
            <a:endParaRPr lang="en-NZ"/>
          </a:p>
        </p:txBody>
      </p:sp>
    </p:spTree>
    <p:extLst>
      <p:ext uri="{BB962C8B-B14F-4D97-AF65-F5344CB8AC3E}">
        <p14:creationId xmlns:p14="http://schemas.microsoft.com/office/powerpoint/2010/main" val="2265872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www.med.govt.nz/sectors-industries/energy/electricity/industry/chronology-of-new-zealand-electricity-reform/electricity-market-review-2006" TargetMode="External"/><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www.med.govt.nz/sectors-industries/energy/electricity/industry/chronology-of-new-zealand-electricity-reform/electricity-market-review-2006" TargetMode="External"/><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3"/>
            <a:ext cx="7772400" cy="2043658"/>
          </a:xfrm>
        </p:spPr>
        <p:txBody>
          <a:bodyPr>
            <a:normAutofit fontScale="90000"/>
          </a:bodyPr>
          <a:lstStyle/>
          <a:p>
            <a:r>
              <a:rPr lang="en-NZ" b="1" i="1" dirty="0"/>
              <a:t>Paths not taken in electricity restructuring: alternatives to the asset sale programme</a:t>
            </a:r>
            <a:endParaRPr lang="en-NZ" dirty="0"/>
          </a:p>
        </p:txBody>
      </p:sp>
      <p:sp>
        <p:nvSpPr>
          <p:cNvPr id="3" name="Subtitle 2"/>
          <p:cNvSpPr>
            <a:spLocks noGrp="1"/>
          </p:cNvSpPr>
          <p:nvPr>
            <p:ph type="subTitle" idx="1"/>
          </p:nvPr>
        </p:nvSpPr>
        <p:spPr/>
        <p:txBody>
          <a:bodyPr>
            <a:normAutofit fontScale="85000" lnSpcReduction="20000"/>
          </a:bodyPr>
          <a:lstStyle/>
          <a:p>
            <a:r>
              <a:rPr lang="en-NZ" dirty="0" smtClean="0"/>
              <a:t>Geoff Bertram</a:t>
            </a:r>
          </a:p>
          <a:p>
            <a:r>
              <a:rPr lang="en-NZ" dirty="0" smtClean="0"/>
              <a:t>Institute of Policy Studies,</a:t>
            </a:r>
          </a:p>
          <a:p>
            <a:r>
              <a:rPr lang="en-NZ" dirty="0" smtClean="0"/>
              <a:t>Victoria University of Wellington</a:t>
            </a:r>
          </a:p>
          <a:p>
            <a:r>
              <a:rPr lang="en-NZ" dirty="0" smtClean="0"/>
              <a:t>13 April 2012</a:t>
            </a:r>
            <a:endParaRPr lang="en-NZ" dirty="0"/>
          </a:p>
        </p:txBody>
      </p:sp>
    </p:spTree>
    <p:extLst>
      <p:ext uri="{BB962C8B-B14F-4D97-AF65-F5344CB8AC3E}">
        <p14:creationId xmlns:p14="http://schemas.microsoft.com/office/powerpoint/2010/main" val="3444716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a:t>
            </a:fld>
            <a:endParaRPr lang="en-NZ"/>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648672" y="-848474"/>
            <a:ext cx="6047942" cy="841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349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0"/>
            <a:ext cx="8219256" cy="706090"/>
          </a:xfrm>
        </p:spPr>
        <p:txBody>
          <a:bodyPr>
            <a:normAutofit/>
          </a:bodyPr>
          <a:lstStyle/>
          <a:p>
            <a:r>
              <a:rPr lang="en-NZ" sz="2000" dirty="0" smtClean="0"/>
              <a:t>The </a:t>
            </a:r>
            <a:r>
              <a:rPr lang="en-NZ" sz="2000" dirty="0" err="1" smtClean="0"/>
              <a:t>Caygill</a:t>
            </a:r>
            <a:r>
              <a:rPr lang="en-NZ" sz="2000" dirty="0" smtClean="0"/>
              <a:t> Inquiry 2000</a:t>
            </a:r>
            <a:endParaRPr lang="en-NZ" sz="2000" dirty="0"/>
          </a:p>
        </p:txBody>
      </p:sp>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3</a:t>
            </a:fld>
            <a:endParaRPr lang="en-NZ"/>
          </a:p>
        </p:txBody>
      </p:sp>
      <p:pic>
        <p:nvPicPr>
          <p:cNvPr id="2050" name="Picture 2" descr="C:\Users\User\Downloads\Cartoon of caygill committe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0488"/>
            <a:ext cx="9036496" cy="63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76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800" dirty="0" smtClean="0"/>
              <a:t>Background</a:t>
            </a:r>
            <a:endParaRPr lang="en-NZ" sz="2800" dirty="0"/>
          </a:p>
        </p:txBody>
      </p:sp>
      <p:sp>
        <p:nvSpPr>
          <p:cNvPr id="3" name="Content Placeholder 2"/>
          <p:cNvSpPr>
            <a:spLocks noGrp="1"/>
          </p:cNvSpPr>
          <p:nvPr>
            <p:ph idx="1"/>
          </p:nvPr>
        </p:nvSpPr>
        <p:spPr>
          <a:xfrm>
            <a:off x="323528" y="836712"/>
            <a:ext cx="8363272" cy="5688632"/>
          </a:xfrm>
        </p:spPr>
        <p:txBody>
          <a:bodyPr>
            <a:normAutofit fontScale="70000" lnSpcReduction="20000"/>
          </a:bodyPr>
          <a:lstStyle/>
          <a:p>
            <a:r>
              <a:rPr lang="en-GB" dirty="0"/>
              <a:t>Restructuring of the New Zealand electricity sector began in the late </a:t>
            </a:r>
            <a:r>
              <a:rPr lang="en-GB" dirty="0" smtClean="0"/>
              <a:t>1980s</a:t>
            </a:r>
          </a:p>
          <a:p>
            <a:endParaRPr lang="en-GB" dirty="0" smtClean="0"/>
          </a:p>
          <a:p>
            <a:r>
              <a:rPr lang="en-GB" dirty="0" smtClean="0"/>
              <a:t>By </a:t>
            </a:r>
            <a:r>
              <a:rPr lang="en-GB" dirty="0"/>
              <a:t>the mid-1990s the key elements of a new market structure were in pace: </a:t>
            </a:r>
            <a:endParaRPr lang="en-GB" dirty="0" smtClean="0"/>
          </a:p>
          <a:p>
            <a:pPr lvl="1"/>
            <a:r>
              <a:rPr lang="en-GB" dirty="0" smtClean="0"/>
              <a:t>a </a:t>
            </a:r>
            <a:r>
              <a:rPr lang="en-GB" dirty="0"/>
              <a:t>wholesale spot market, </a:t>
            </a:r>
            <a:endParaRPr lang="en-GB" dirty="0" smtClean="0"/>
          </a:p>
          <a:p>
            <a:pPr lvl="1"/>
            <a:r>
              <a:rPr lang="en-GB" dirty="0" smtClean="0"/>
              <a:t>separation </a:t>
            </a:r>
            <a:r>
              <a:rPr lang="en-GB" dirty="0"/>
              <a:t>of line operations from energy generation and retailing, </a:t>
            </a:r>
            <a:endParaRPr lang="en-GB" dirty="0" smtClean="0"/>
          </a:p>
          <a:p>
            <a:pPr lvl="1"/>
            <a:r>
              <a:rPr lang="en-GB" dirty="0" err="1" smtClean="0"/>
              <a:t>corporatised</a:t>
            </a:r>
            <a:r>
              <a:rPr lang="en-GB" dirty="0" smtClean="0"/>
              <a:t> </a:t>
            </a:r>
            <a:r>
              <a:rPr lang="en-GB" dirty="0"/>
              <a:t>governance arrangements at all levels of the industry, </a:t>
            </a:r>
            <a:endParaRPr lang="en-GB" dirty="0" smtClean="0"/>
          </a:p>
          <a:p>
            <a:pPr lvl="1"/>
            <a:r>
              <a:rPr lang="en-GB" dirty="0" smtClean="0"/>
              <a:t> </a:t>
            </a:r>
            <a:r>
              <a:rPr lang="en-GB" dirty="0"/>
              <a:t>an independent system operator (ISO) located within the national grid company, </a:t>
            </a:r>
            <a:r>
              <a:rPr lang="en-GB" dirty="0" err="1"/>
              <a:t>Transpower</a:t>
            </a:r>
            <a:r>
              <a:rPr lang="en-GB" dirty="0"/>
              <a:t>.   </a:t>
            </a:r>
            <a:endParaRPr lang="en-GB" dirty="0" smtClean="0"/>
          </a:p>
          <a:p>
            <a:endParaRPr lang="en-GB" dirty="0"/>
          </a:p>
          <a:p>
            <a:r>
              <a:rPr lang="en-GB" dirty="0" smtClean="0"/>
              <a:t>Despite </a:t>
            </a:r>
            <a:r>
              <a:rPr lang="en-GB" dirty="0"/>
              <a:t>fine-tuning since, the basic structure is still in place in 2011.  </a:t>
            </a:r>
            <a:endParaRPr lang="en-GB" dirty="0" smtClean="0"/>
          </a:p>
          <a:p>
            <a:endParaRPr lang="en-GB" dirty="0"/>
          </a:p>
          <a:p>
            <a:r>
              <a:rPr lang="en-GB" dirty="0" smtClean="0"/>
              <a:t>The </a:t>
            </a:r>
            <a:r>
              <a:rPr lang="en-GB" dirty="0"/>
              <a:t>declared  aims of industry reform included more effective investment planning and long-run benefits to consumers  from improved quality of supply and lower prices than would have been achieved by the previous vertically-integrated fully-state-owned system.</a:t>
            </a:r>
            <a:endParaRPr lang="en-NZ" dirty="0"/>
          </a:p>
        </p:txBody>
      </p:sp>
      <p:sp>
        <p:nvSpPr>
          <p:cNvPr id="4" name="Slide Number Placeholder 3"/>
          <p:cNvSpPr>
            <a:spLocks noGrp="1"/>
          </p:cNvSpPr>
          <p:nvPr>
            <p:ph type="sldNum" sz="quarter" idx="12"/>
          </p:nvPr>
        </p:nvSpPr>
        <p:spPr/>
        <p:txBody>
          <a:bodyPr/>
          <a:lstStyle/>
          <a:p>
            <a:fld id="{1DF6A404-C9CA-450A-876C-3BF81BFE80C3}" type="slidenum">
              <a:rPr lang="en-NZ" smtClean="0"/>
              <a:t>4</a:t>
            </a:fld>
            <a:endParaRPr lang="en-NZ"/>
          </a:p>
        </p:txBody>
      </p:sp>
    </p:spTree>
    <p:extLst>
      <p:ext uri="{BB962C8B-B14F-4D97-AF65-F5344CB8AC3E}">
        <p14:creationId xmlns:p14="http://schemas.microsoft.com/office/powerpoint/2010/main" val="4142805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3200" dirty="0" smtClean="0"/>
              <a:t>The pre-restructuring electricity sector was built and operated to meet social objectives</a:t>
            </a:r>
            <a:endParaRPr lang="en-NZ" sz="3200" dirty="0"/>
          </a:p>
        </p:txBody>
      </p:sp>
      <p:sp>
        <p:nvSpPr>
          <p:cNvPr id="3" name="Content Placeholder 2"/>
          <p:cNvSpPr>
            <a:spLocks noGrp="1"/>
          </p:cNvSpPr>
          <p:nvPr>
            <p:ph idx="1"/>
          </p:nvPr>
        </p:nvSpPr>
        <p:spPr/>
        <p:txBody>
          <a:bodyPr>
            <a:normAutofit fontScale="92500" lnSpcReduction="10000"/>
          </a:bodyPr>
          <a:lstStyle/>
          <a:p>
            <a:r>
              <a:rPr lang="en-NZ" dirty="0" smtClean="0"/>
              <a:t>Supplied at average-cost wholesale price (the Bulk Supply Tariff)</a:t>
            </a:r>
          </a:p>
          <a:p>
            <a:r>
              <a:rPr lang="en-NZ" dirty="0" smtClean="0"/>
              <a:t>BST subject to democratic control: minister of Electricity reported to Parliament</a:t>
            </a:r>
          </a:p>
          <a:p>
            <a:r>
              <a:rPr lang="en-NZ" dirty="0" smtClean="0"/>
              <a:t>Retail distribution handled by ESAs and MEDs, elected local-body “creatures of statute”</a:t>
            </a:r>
          </a:p>
          <a:p>
            <a:r>
              <a:rPr lang="en-NZ" dirty="0" smtClean="0"/>
              <a:t>Price relativities across residential, commercial and industrial users reflected political priorities and involved delivery of benefit in kind to households</a:t>
            </a:r>
            <a:endParaRPr lang="en-NZ" dirty="0"/>
          </a:p>
        </p:txBody>
      </p:sp>
      <p:sp>
        <p:nvSpPr>
          <p:cNvPr id="4" name="Slide Number Placeholder 3"/>
          <p:cNvSpPr>
            <a:spLocks noGrp="1"/>
          </p:cNvSpPr>
          <p:nvPr>
            <p:ph type="sldNum" sz="quarter" idx="12"/>
          </p:nvPr>
        </p:nvSpPr>
        <p:spPr/>
        <p:txBody>
          <a:bodyPr/>
          <a:lstStyle/>
          <a:p>
            <a:fld id="{271B90D8-21E7-4DA4-B5EE-615B9747E1CF}" type="slidenum">
              <a:rPr lang="en-NZ" smtClean="0"/>
              <a:t>5</a:t>
            </a:fld>
            <a:endParaRPr lang="en-NZ"/>
          </a:p>
        </p:txBody>
      </p:sp>
      <p:sp>
        <p:nvSpPr>
          <p:cNvPr id="5" name="Date Placeholder 4"/>
          <p:cNvSpPr>
            <a:spLocks noGrp="1"/>
          </p:cNvSpPr>
          <p:nvPr>
            <p:ph type="dt" sz="half" idx="10"/>
          </p:nvPr>
        </p:nvSpPr>
        <p:spPr/>
        <p:txBody>
          <a:bodyPr/>
          <a:lstStyle/>
          <a:p>
            <a:fld id="{6B08A072-3104-43CF-BFB4-1C5FDA11C879}" type="datetime1">
              <a:rPr lang="en-NZ" smtClean="0"/>
              <a:t>13/04/2012</a:t>
            </a:fld>
            <a:endParaRPr lang="en-NZ"/>
          </a:p>
        </p:txBody>
      </p:sp>
      <p:sp>
        <p:nvSpPr>
          <p:cNvPr id="6" name="Footer Placeholder 5"/>
          <p:cNvSpPr>
            <a:spLocks noGrp="1"/>
          </p:cNvSpPr>
          <p:nvPr>
            <p:ph type="ftr" sz="quarter" idx="11"/>
          </p:nvPr>
        </p:nvSpPr>
        <p:spPr/>
        <p:txBody>
          <a:bodyPr/>
          <a:lstStyle/>
          <a:p>
            <a:r>
              <a:rPr lang="en-NZ" smtClean="0"/>
              <a:t>Paths not taken in electricity restructuring</a:t>
            </a:r>
            <a:endParaRPr lang="en-NZ"/>
          </a:p>
        </p:txBody>
      </p:sp>
    </p:spTree>
    <p:extLst>
      <p:ext uri="{BB962C8B-B14F-4D97-AF65-F5344CB8AC3E}">
        <p14:creationId xmlns:p14="http://schemas.microsoft.com/office/powerpoint/2010/main" val="233794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rmAutofit fontScale="90000"/>
          </a:bodyPr>
          <a:lstStyle/>
          <a:p>
            <a:r>
              <a:rPr lang="en-NZ" sz="3200" dirty="0" smtClean="0"/>
              <a:t>Pricing structure</a:t>
            </a:r>
            <a:endParaRPr lang="en-NZ" sz="3200" dirty="0"/>
          </a:p>
        </p:txBody>
      </p:sp>
      <p:sp>
        <p:nvSpPr>
          <p:cNvPr id="3" name="Content Placeholder 2"/>
          <p:cNvSpPr>
            <a:spLocks noGrp="1"/>
          </p:cNvSpPr>
          <p:nvPr>
            <p:ph idx="1"/>
          </p:nvPr>
        </p:nvSpPr>
        <p:spPr>
          <a:xfrm>
            <a:off x="179512" y="764704"/>
            <a:ext cx="8856984" cy="5688632"/>
          </a:xfrm>
        </p:spPr>
        <p:txBody>
          <a:bodyPr>
            <a:normAutofit fontScale="70000" lnSpcReduction="20000"/>
          </a:bodyPr>
          <a:lstStyle/>
          <a:p>
            <a:r>
              <a:rPr lang="en-NZ" dirty="0"/>
              <a:t>Prior to </a:t>
            </a:r>
            <a:r>
              <a:rPr lang="en-NZ" dirty="0" smtClean="0"/>
              <a:t>1987, </a:t>
            </a:r>
            <a:r>
              <a:rPr lang="en-NZ" dirty="0"/>
              <a:t>the NZED’s Bulk Supply Tariff was set by Parliament to cover cash </a:t>
            </a:r>
            <a:r>
              <a:rPr lang="en-NZ" dirty="0" smtClean="0"/>
              <a:t>outlays, </a:t>
            </a:r>
            <a:r>
              <a:rPr lang="en-NZ" dirty="0"/>
              <a:t>including investment and transmission costs; Electric Power Boards (EPBs) and Municipal Electricity Departments (MEDs) charged a retail </a:t>
            </a:r>
            <a:r>
              <a:rPr lang="en-NZ" dirty="0" err="1"/>
              <a:t>markup</a:t>
            </a:r>
            <a:r>
              <a:rPr lang="en-NZ" dirty="0"/>
              <a:t> similarly calculated to cover costs of distribution and retail</a:t>
            </a:r>
          </a:p>
          <a:p>
            <a:endParaRPr lang="en-NZ" dirty="0"/>
          </a:p>
          <a:p>
            <a:r>
              <a:rPr lang="en-NZ" dirty="0"/>
              <a:t>The industry was thus a two-tier </a:t>
            </a:r>
            <a:r>
              <a:rPr lang="en-NZ" dirty="0" smtClean="0"/>
              <a:t>arrangement </a:t>
            </a:r>
            <a:r>
              <a:rPr lang="en-NZ" dirty="0"/>
              <a:t>of publicly-owned monopolies: a national generation and transmission monopoly (NZED, later ECNZ until 1994) and local/regional distribution monopolies run by elected boards (EPBs) or councils (MEDs</a:t>
            </a:r>
            <a:r>
              <a:rPr lang="en-NZ" dirty="0" smtClean="0"/>
              <a:t>).</a:t>
            </a:r>
          </a:p>
          <a:p>
            <a:endParaRPr lang="en-NZ" dirty="0" smtClean="0"/>
          </a:p>
          <a:p>
            <a:r>
              <a:rPr lang="en-NZ" dirty="0" smtClean="0"/>
              <a:t>Investment was funded on a pay-as-you-go basis with the BST set to include a capital-funding component, and distributors expensing much run-of-the-mill capital expenditure</a:t>
            </a:r>
          </a:p>
          <a:p>
            <a:endParaRPr lang="en-NZ" dirty="0"/>
          </a:p>
          <a:p>
            <a:r>
              <a:rPr lang="en-NZ" dirty="0" smtClean="0"/>
              <a:t>When </a:t>
            </a:r>
            <a:r>
              <a:rPr lang="en-NZ" dirty="0" err="1" smtClean="0"/>
              <a:t>gentailer</a:t>
            </a:r>
            <a:r>
              <a:rPr lang="en-NZ" dirty="0" smtClean="0"/>
              <a:t> spokespersons talk of a need to raise prices today in order to fund investment tomorrow they are appealing back to that pre-corporatisation approach – but without the democratic political accountability that constrained NZED and ESA pricing decisions</a:t>
            </a:r>
          </a:p>
          <a:p>
            <a:endParaRPr lang="en-NZ" dirty="0"/>
          </a:p>
        </p:txBody>
      </p:sp>
      <p:sp>
        <p:nvSpPr>
          <p:cNvPr id="4" name="Slide Number Placeholder 3"/>
          <p:cNvSpPr>
            <a:spLocks noGrp="1"/>
          </p:cNvSpPr>
          <p:nvPr>
            <p:ph type="sldNum" sz="quarter" idx="12"/>
          </p:nvPr>
        </p:nvSpPr>
        <p:spPr/>
        <p:txBody>
          <a:bodyPr/>
          <a:lstStyle/>
          <a:p>
            <a:fld id="{1DF6A404-C9CA-450A-876C-3BF81BFE80C3}" type="slidenum">
              <a:rPr lang="en-NZ" smtClean="0"/>
              <a:t>6</a:t>
            </a:fld>
            <a:endParaRPr lang="en-NZ"/>
          </a:p>
        </p:txBody>
      </p:sp>
      <p:sp>
        <p:nvSpPr>
          <p:cNvPr id="5" name="Footer Placeholder 4"/>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311868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186503" y="2862194"/>
            <a:ext cx="885698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59562" y="4225153"/>
            <a:ext cx="885698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a:xfrm>
            <a:off x="413136" y="-17839"/>
            <a:ext cx="8229600" cy="418058"/>
          </a:xfrm>
        </p:spPr>
        <p:txBody>
          <a:bodyPr>
            <a:noAutofit/>
          </a:bodyPr>
          <a:lstStyle/>
          <a:p>
            <a:r>
              <a:rPr lang="en-NZ" sz="2400" dirty="0" smtClean="0"/>
              <a:t>Evolving industry structure</a:t>
            </a:r>
            <a:endParaRPr lang="en-NZ" sz="2400" dirty="0"/>
          </a:p>
        </p:txBody>
      </p:sp>
      <p:sp>
        <p:nvSpPr>
          <p:cNvPr id="4" name="Slide Number Placeholder 3"/>
          <p:cNvSpPr>
            <a:spLocks noGrp="1"/>
          </p:cNvSpPr>
          <p:nvPr>
            <p:ph type="sldNum" sz="quarter" idx="12"/>
          </p:nvPr>
        </p:nvSpPr>
        <p:spPr/>
        <p:txBody>
          <a:bodyPr/>
          <a:lstStyle/>
          <a:p>
            <a:fld id="{1DF6A404-C9CA-450A-876C-3BF81BFE80C3}" type="slidenum">
              <a:rPr lang="en-NZ" smtClean="0"/>
              <a:t>7</a:t>
            </a:fld>
            <a:endParaRPr lang="en-NZ"/>
          </a:p>
        </p:txBody>
      </p:sp>
      <p:sp>
        <p:nvSpPr>
          <p:cNvPr id="10" name="TextBox 9"/>
          <p:cNvSpPr txBox="1"/>
          <p:nvPr/>
        </p:nvSpPr>
        <p:spPr>
          <a:xfrm>
            <a:off x="-80593" y="965317"/>
            <a:ext cx="492443" cy="1326966"/>
          </a:xfrm>
          <a:prstGeom prst="rect">
            <a:avLst/>
          </a:prstGeom>
          <a:noFill/>
        </p:spPr>
        <p:txBody>
          <a:bodyPr vert="vert270" wrap="none" rtlCol="0">
            <a:spAutoFit/>
          </a:bodyPr>
          <a:lstStyle/>
          <a:p>
            <a:r>
              <a:rPr lang="en-NZ" sz="2000" dirty="0" smtClean="0"/>
              <a:t>Distribution</a:t>
            </a:r>
            <a:endParaRPr lang="en-NZ" sz="2000" dirty="0"/>
          </a:p>
        </p:txBody>
      </p:sp>
      <p:sp>
        <p:nvSpPr>
          <p:cNvPr id="11" name="TextBox 10"/>
          <p:cNvSpPr txBox="1"/>
          <p:nvPr/>
        </p:nvSpPr>
        <p:spPr>
          <a:xfrm>
            <a:off x="-99897" y="2862194"/>
            <a:ext cx="492443" cy="1266116"/>
          </a:xfrm>
          <a:prstGeom prst="rect">
            <a:avLst/>
          </a:prstGeom>
          <a:noFill/>
        </p:spPr>
        <p:txBody>
          <a:bodyPr vert="vert270" wrap="none" rtlCol="0">
            <a:spAutoFit/>
          </a:bodyPr>
          <a:lstStyle/>
          <a:p>
            <a:r>
              <a:rPr lang="en-NZ" sz="2000" dirty="0" smtClean="0"/>
              <a:t>Generation</a:t>
            </a:r>
            <a:endParaRPr lang="en-NZ" sz="2000" dirty="0"/>
          </a:p>
        </p:txBody>
      </p:sp>
      <p:sp>
        <p:nvSpPr>
          <p:cNvPr id="12" name="TextBox 11"/>
          <p:cNvSpPr txBox="1"/>
          <p:nvPr/>
        </p:nvSpPr>
        <p:spPr>
          <a:xfrm>
            <a:off x="-69440" y="4274487"/>
            <a:ext cx="492443" cy="1440138"/>
          </a:xfrm>
          <a:prstGeom prst="rect">
            <a:avLst/>
          </a:prstGeom>
          <a:noFill/>
        </p:spPr>
        <p:txBody>
          <a:bodyPr vert="vert270" wrap="none" rtlCol="0">
            <a:spAutoFit/>
          </a:bodyPr>
          <a:lstStyle/>
          <a:p>
            <a:r>
              <a:rPr lang="en-NZ" sz="2000" dirty="0" smtClean="0"/>
              <a:t>Transmission</a:t>
            </a:r>
            <a:endParaRPr lang="en-NZ" sz="2000" dirty="0"/>
          </a:p>
        </p:txBody>
      </p:sp>
      <p:cxnSp>
        <p:nvCxnSpPr>
          <p:cNvPr id="14" name="Straight Connector 13"/>
          <p:cNvCxnSpPr/>
          <p:nvPr/>
        </p:nvCxnSpPr>
        <p:spPr>
          <a:xfrm>
            <a:off x="165629" y="458742"/>
            <a:ext cx="885698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612264" y="1628797"/>
            <a:ext cx="5410349" cy="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65629" y="2856968"/>
            <a:ext cx="342808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195736" y="4221393"/>
            <a:ext cx="682687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65629" y="5769260"/>
            <a:ext cx="885698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92656" y="6127303"/>
            <a:ext cx="652743" cy="369332"/>
          </a:xfrm>
          <a:prstGeom prst="rect">
            <a:avLst/>
          </a:prstGeom>
          <a:noFill/>
          <a:ln>
            <a:noFill/>
          </a:ln>
        </p:spPr>
        <p:txBody>
          <a:bodyPr wrap="none" rtlCol="0">
            <a:spAutoFit/>
          </a:bodyPr>
          <a:lstStyle/>
          <a:p>
            <a:r>
              <a:rPr lang="en-NZ" dirty="0" smtClean="0">
                <a:solidFill>
                  <a:schemeClr val="accent1"/>
                </a:solidFill>
              </a:rPr>
              <a:t>1987</a:t>
            </a:r>
            <a:endParaRPr lang="en-NZ" dirty="0">
              <a:solidFill>
                <a:schemeClr val="accent1"/>
              </a:solidFill>
            </a:endParaRPr>
          </a:p>
        </p:txBody>
      </p:sp>
      <p:cxnSp>
        <p:nvCxnSpPr>
          <p:cNvPr id="26" name="Straight Connector 25"/>
          <p:cNvCxnSpPr/>
          <p:nvPr/>
        </p:nvCxnSpPr>
        <p:spPr>
          <a:xfrm flipV="1">
            <a:off x="1119027" y="458742"/>
            <a:ext cx="0" cy="5668562"/>
          </a:xfrm>
          <a:prstGeom prst="line">
            <a:avLst/>
          </a:prstGeom>
          <a:ln w="3810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92546" y="1305634"/>
            <a:ext cx="726481" cy="646331"/>
          </a:xfrm>
          <a:prstGeom prst="rect">
            <a:avLst/>
          </a:prstGeom>
          <a:noFill/>
        </p:spPr>
        <p:txBody>
          <a:bodyPr wrap="none" rtlCol="0">
            <a:spAutoFit/>
          </a:bodyPr>
          <a:lstStyle/>
          <a:p>
            <a:pPr algn="ctr"/>
            <a:r>
              <a:rPr lang="en-NZ" dirty="0" smtClean="0"/>
              <a:t>ESAs</a:t>
            </a:r>
          </a:p>
          <a:p>
            <a:pPr algn="ctr"/>
            <a:r>
              <a:rPr lang="en-NZ" dirty="0" smtClean="0"/>
              <a:t>MEDs</a:t>
            </a:r>
            <a:endParaRPr lang="en-NZ" dirty="0"/>
          </a:p>
        </p:txBody>
      </p:sp>
      <p:sp>
        <p:nvSpPr>
          <p:cNvPr id="31" name="TextBox 30"/>
          <p:cNvSpPr txBox="1"/>
          <p:nvPr/>
        </p:nvSpPr>
        <p:spPr>
          <a:xfrm>
            <a:off x="423003" y="4025195"/>
            <a:ext cx="696024" cy="369332"/>
          </a:xfrm>
          <a:prstGeom prst="rect">
            <a:avLst/>
          </a:prstGeom>
          <a:noFill/>
        </p:spPr>
        <p:txBody>
          <a:bodyPr wrap="none" rtlCol="0">
            <a:spAutoFit/>
          </a:bodyPr>
          <a:lstStyle/>
          <a:p>
            <a:r>
              <a:rPr lang="en-NZ" dirty="0" smtClean="0"/>
              <a:t>NZED</a:t>
            </a:r>
            <a:endParaRPr lang="en-NZ" dirty="0"/>
          </a:p>
        </p:txBody>
      </p:sp>
      <p:sp>
        <p:nvSpPr>
          <p:cNvPr id="32" name="TextBox 31"/>
          <p:cNvSpPr txBox="1"/>
          <p:nvPr/>
        </p:nvSpPr>
        <p:spPr>
          <a:xfrm>
            <a:off x="1287795" y="4036727"/>
            <a:ext cx="674095" cy="369332"/>
          </a:xfrm>
          <a:prstGeom prst="rect">
            <a:avLst/>
          </a:prstGeom>
          <a:noFill/>
        </p:spPr>
        <p:txBody>
          <a:bodyPr wrap="none" rtlCol="0">
            <a:spAutoFit/>
          </a:bodyPr>
          <a:lstStyle/>
          <a:p>
            <a:r>
              <a:rPr lang="en-NZ" dirty="0" smtClean="0"/>
              <a:t>ECNZ</a:t>
            </a:r>
            <a:endParaRPr lang="en-NZ" dirty="0"/>
          </a:p>
        </p:txBody>
      </p:sp>
      <p:cxnSp>
        <p:nvCxnSpPr>
          <p:cNvPr id="33" name="Straight Connector 32"/>
          <p:cNvCxnSpPr/>
          <p:nvPr/>
        </p:nvCxnSpPr>
        <p:spPr>
          <a:xfrm flipV="1">
            <a:off x="2195736" y="458741"/>
            <a:ext cx="0" cy="5668562"/>
          </a:xfrm>
          <a:prstGeom prst="line">
            <a:avLst/>
          </a:prstGeom>
          <a:ln w="3810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862303" y="6127304"/>
            <a:ext cx="652743" cy="369332"/>
          </a:xfrm>
          <a:prstGeom prst="rect">
            <a:avLst/>
          </a:prstGeom>
          <a:noFill/>
          <a:ln>
            <a:noFill/>
          </a:ln>
        </p:spPr>
        <p:txBody>
          <a:bodyPr wrap="none" rtlCol="0">
            <a:spAutoFit/>
          </a:bodyPr>
          <a:lstStyle/>
          <a:p>
            <a:r>
              <a:rPr lang="en-NZ" dirty="0" smtClean="0">
                <a:solidFill>
                  <a:schemeClr val="accent1"/>
                </a:solidFill>
              </a:rPr>
              <a:t>1994</a:t>
            </a:r>
            <a:endParaRPr lang="en-NZ" dirty="0">
              <a:solidFill>
                <a:schemeClr val="accent1"/>
              </a:solidFill>
            </a:endParaRPr>
          </a:p>
        </p:txBody>
      </p:sp>
      <p:sp>
        <p:nvSpPr>
          <p:cNvPr id="36" name="TextBox 35"/>
          <p:cNvSpPr txBox="1"/>
          <p:nvPr/>
        </p:nvSpPr>
        <p:spPr>
          <a:xfrm>
            <a:off x="2330696" y="3310586"/>
            <a:ext cx="674095" cy="369332"/>
          </a:xfrm>
          <a:prstGeom prst="rect">
            <a:avLst/>
          </a:prstGeom>
          <a:noFill/>
        </p:spPr>
        <p:txBody>
          <a:bodyPr wrap="none" rtlCol="0">
            <a:spAutoFit/>
          </a:bodyPr>
          <a:lstStyle/>
          <a:p>
            <a:r>
              <a:rPr lang="en-NZ" dirty="0" smtClean="0"/>
              <a:t>ECNZ</a:t>
            </a:r>
            <a:endParaRPr lang="en-NZ" dirty="0"/>
          </a:p>
        </p:txBody>
      </p:sp>
      <p:sp>
        <p:nvSpPr>
          <p:cNvPr id="37" name="TextBox 36"/>
          <p:cNvSpPr txBox="1"/>
          <p:nvPr/>
        </p:nvSpPr>
        <p:spPr>
          <a:xfrm>
            <a:off x="2330695" y="4809890"/>
            <a:ext cx="1281569" cy="369332"/>
          </a:xfrm>
          <a:prstGeom prst="rect">
            <a:avLst/>
          </a:prstGeom>
          <a:noFill/>
        </p:spPr>
        <p:txBody>
          <a:bodyPr wrap="none" rtlCol="0">
            <a:spAutoFit/>
          </a:bodyPr>
          <a:lstStyle/>
          <a:p>
            <a:r>
              <a:rPr lang="en-NZ" dirty="0" err="1" smtClean="0"/>
              <a:t>Transpower</a:t>
            </a:r>
            <a:endParaRPr lang="en-NZ" dirty="0"/>
          </a:p>
        </p:txBody>
      </p:sp>
      <p:cxnSp>
        <p:nvCxnSpPr>
          <p:cNvPr id="40" name="Straight Connector 39"/>
          <p:cNvCxnSpPr/>
          <p:nvPr/>
        </p:nvCxnSpPr>
        <p:spPr>
          <a:xfrm>
            <a:off x="2188674" y="1628798"/>
            <a:ext cx="142359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936286" y="780299"/>
            <a:ext cx="492443" cy="622927"/>
          </a:xfrm>
          <a:prstGeom prst="rect">
            <a:avLst/>
          </a:prstGeom>
          <a:solidFill>
            <a:schemeClr val="bg1"/>
          </a:solidFill>
        </p:spPr>
        <p:txBody>
          <a:bodyPr vert="vert270" wrap="none" rtlCol="0">
            <a:spAutoFit/>
          </a:bodyPr>
          <a:lstStyle/>
          <a:p>
            <a:r>
              <a:rPr lang="en-NZ" sz="2000" dirty="0" smtClean="0"/>
              <a:t>Lines</a:t>
            </a:r>
            <a:endParaRPr lang="en-NZ" sz="2000" dirty="0"/>
          </a:p>
        </p:txBody>
      </p:sp>
      <p:sp>
        <p:nvSpPr>
          <p:cNvPr id="43" name="TextBox 42"/>
          <p:cNvSpPr txBox="1"/>
          <p:nvPr/>
        </p:nvSpPr>
        <p:spPr>
          <a:xfrm>
            <a:off x="1936331" y="1810529"/>
            <a:ext cx="492443" cy="802143"/>
          </a:xfrm>
          <a:prstGeom prst="rect">
            <a:avLst/>
          </a:prstGeom>
          <a:solidFill>
            <a:schemeClr val="bg1"/>
          </a:solidFill>
        </p:spPr>
        <p:txBody>
          <a:bodyPr vert="vert270" wrap="none" rtlCol="0">
            <a:spAutoFit/>
          </a:bodyPr>
          <a:lstStyle/>
          <a:p>
            <a:r>
              <a:rPr lang="en-NZ" sz="2000" dirty="0" smtClean="0"/>
              <a:t>Energy</a:t>
            </a:r>
            <a:endParaRPr lang="en-NZ" sz="2000" dirty="0"/>
          </a:p>
        </p:txBody>
      </p:sp>
      <p:sp>
        <p:nvSpPr>
          <p:cNvPr id="44" name="TextBox 43"/>
          <p:cNvSpPr txBox="1"/>
          <p:nvPr/>
        </p:nvSpPr>
        <p:spPr>
          <a:xfrm>
            <a:off x="1318377" y="1323813"/>
            <a:ext cx="726481" cy="646331"/>
          </a:xfrm>
          <a:prstGeom prst="rect">
            <a:avLst/>
          </a:prstGeom>
          <a:noFill/>
        </p:spPr>
        <p:txBody>
          <a:bodyPr wrap="none" rtlCol="0">
            <a:spAutoFit/>
          </a:bodyPr>
          <a:lstStyle/>
          <a:p>
            <a:pPr algn="ctr"/>
            <a:r>
              <a:rPr lang="en-NZ" dirty="0" smtClean="0"/>
              <a:t>ESAs</a:t>
            </a:r>
          </a:p>
          <a:p>
            <a:pPr algn="ctr"/>
            <a:r>
              <a:rPr lang="en-NZ" dirty="0" smtClean="0"/>
              <a:t>MEDs</a:t>
            </a:r>
            <a:endParaRPr lang="en-NZ" dirty="0"/>
          </a:p>
        </p:txBody>
      </p:sp>
      <p:cxnSp>
        <p:nvCxnSpPr>
          <p:cNvPr id="45" name="Straight Connector 44"/>
          <p:cNvCxnSpPr/>
          <p:nvPr/>
        </p:nvCxnSpPr>
        <p:spPr>
          <a:xfrm flipV="1">
            <a:off x="3593718" y="458741"/>
            <a:ext cx="0" cy="5668562"/>
          </a:xfrm>
          <a:prstGeom prst="line">
            <a:avLst/>
          </a:prstGeom>
          <a:ln w="38100">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267346" y="6127304"/>
            <a:ext cx="652743" cy="369332"/>
          </a:xfrm>
          <a:prstGeom prst="rect">
            <a:avLst/>
          </a:prstGeom>
          <a:noFill/>
          <a:ln>
            <a:noFill/>
          </a:ln>
        </p:spPr>
        <p:txBody>
          <a:bodyPr wrap="none" rtlCol="0">
            <a:spAutoFit/>
          </a:bodyPr>
          <a:lstStyle/>
          <a:p>
            <a:r>
              <a:rPr lang="en-NZ" dirty="0" smtClean="0">
                <a:solidFill>
                  <a:schemeClr val="accent1"/>
                </a:solidFill>
              </a:rPr>
              <a:t>1999</a:t>
            </a:r>
            <a:endParaRPr lang="en-NZ" dirty="0">
              <a:solidFill>
                <a:schemeClr val="accent1"/>
              </a:solidFill>
            </a:endParaRPr>
          </a:p>
        </p:txBody>
      </p:sp>
      <p:sp>
        <p:nvSpPr>
          <p:cNvPr id="47" name="TextBox 46"/>
          <p:cNvSpPr txBox="1"/>
          <p:nvPr/>
        </p:nvSpPr>
        <p:spPr>
          <a:xfrm>
            <a:off x="4100790" y="796296"/>
            <a:ext cx="1729641" cy="369332"/>
          </a:xfrm>
          <a:prstGeom prst="rect">
            <a:avLst/>
          </a:prstGeom>
          <a:noFill/>
        </p:spPr>
        <p:txBody>
          <a:bodyPr wrap="none" rtlCol="0">
            <a:spAutoFit/>
          </a:bodyPr>
          <a:lstStyle/>
          <a:p>
            <a:r>
              <a:rPr lang="en-NZ" dirty="0" smtClean="0"/>
              <a:t>Lines companies</a:t>
            </a:r>
            <a:endParaRPr lang="en-NZ" dirty="0"/>
          </a:p>
        </p:txBody>
      </p:sp>
      <p:sp>
        <p:nvSpPr>
          <p:cNvPr id="48" name="TextBox 47"/>
          <p:cNvSpPr txBox="1"/>
          <p:nvPr/>
        </p:nvSpPr>
        <p:spPr>
          <a:xfrm>
            <a:off x="3593717" y="1888434"/>
            <a:ext cx="1083823" cy="584775"/>
          </a:xfrm>
          <a:prstGeom prst="rect">
            <a:avLst/>
          </a:prstGeom>
          <a:noFill/>
        </p:spPr>
        <p:txBody>
          <a:bodyPr wrap="none" rtlCol="0">
            <a:spAutoFit/>
          </a:bodyPr>
          <a:lstStyle/>
          <a:p>
            <a:pPr algn="ctr"/>
            <a:r>
              <a:rPr lang="en-NZ" sz="1600" dirty="0" smtClean="0"/>
              <a:t>Retail </a:t>
            </a:r>
          </a:p>
          <a:p>
            <a:pPr algn="ctr"/>
            <a:r>
              <a:rPr lang="en-NZ" sz="1600" dirty="0" smtClean="0"/>
              <a:t>companies</a:t>
            </a:r>
            <a:endParaRPr lang="en-NZ" sz="1600" dirty="0"/>
          </a:p>
        </p:txBody>
      </p:sp>
      <p:sp>
        <p:nvSpPr>
          <p:cNvPr id="49" name="TextBox 48"/>
          <p:cNvSpPr txBox="1"/>
          <p:nvPr/>
        </p:nvSpPr>
        <p:spPr>
          <a:xfrm>
            <a:off x="3593717" y="2836276"/>
            <a:ext cx="1048172" cy="1415772"/>
          </a:xfrm>
          <a:prstGeom prst="rect">
            <a:avLst/>
          </a:prstGeom>
          <a:noFill/>
        </p:spPr>
        <p:txBody>
          <a:bodyPr wrap="none" rtlCol="0">
            <a:spAutoFit/>
          </a:bodyPr>
          <a:lstStyle/>
          <a:p>
            <a:pPr algn="r"/>
            <a:r>
              <a:rPr lang="en-NZ" sz="1400" dirty="0" smtClean="0"/>
              <a:t>Generators:</a:t>
            </a:r>
          </a:p>
          <a:p>
            <a:pPr algn="r"/>
            <a:r>
              <a:rPr lang="en-NZ" sz="1200" dirty="0" smtClean="0"/>
              <a:t>Contact</a:t>
            </a:r>
          </a:p>
          <a:p>
            <a:pPr algn="r"/>
            <a:r>
              <a:rPr lang="en-NZ" sz="1200" dirty="0" smtClean="0"/>
              <a:t>Meridian</a:t>
            </a:r>
          </a:p>
          <a:p>
            <a:pPr algn="r"/>
            <a:r>
              <a:rPr lang="en-NZ" sz="1200" dirty="0" smtClean="0"/>
              <a:t>Genesis</a:t>
            </a:r>
          </a:p>
          <a:p>
            <a:pPr algn="r"/>
            <a:r>
              <a:rPr lang="en-NZ" sz="1200" dirty="0" smtClean="0"/>
              <a:t>Mighty River</a:t>
            </a:r>
          </a:p>
          <a:p>
            <a:pPr algn="r"/>
            <a:r>
              <a:rPr lang="en-NZ" sz="1200" dirty="0" err="1" smtClean="0"/>
              <a:t>Trustpower</a:t>
            </a:r>
            <a:endParaRPr lang="en-NZ" sz="1200" dirty="0" smtClean="0"/>
          </a:p>
          <a:p>
            <a:pPr algn="r"/>
            <a:r>
              <a:rPr lang="en-NZ" sz="1200" dirty="0" err="1" smtClean="0"/>
              <a:t>TransAlta</a:t>
            </a:r>
            <a:endParaRPr lang="en-NZ" sz="1200" dirty="0"/>
          </a:p>
        </p:txBody>
      </p:sp>
      <p:sp>
        <p:nvSpPr>
          <p:cNvPr id="50" name="TextBox 49"/>
          <p:cNvSpPr txBox="1"/>
          <p:nvPr/>
        </p:nvSpPr>
        <p:spPr>
          <a:xfrm>
            <a:off x="3840513" y="4702168"/>
            <a:ext cx="720647" cy="584775"/>
          </a:xfrm>
          <a:prstGeom prst="rect">
            <a:avLst/>
          </a:prstGeom>
          <a:noFill/>
        </p:spPr>
        <p:txBody>
          <a:bodyPr wrap="none" rtlCol="0">
            <a:spAutoFit/>
          </a:bodyPr>
          <a:lstStyle/>
          <a:p>
            <a:r>
              <a:rPr lang="en-NZ" sz="1600" dirty="0" smtClean="0"/>
              <a:t>Trans</a:t>
            </a:r>
          </a:p>
          <a:p>
            <a:r>
              <a:rPr lang="en-NZ" sz="1600" dirty="0" smtClean="0"/>
              <a:t>power</a:t>
            </a:r>
            <a:endParaRPr lang="en-NZ" sz="1600" dirty="0"/>
          </a:p>
        </p:txBody>
      </p:sp>
      <p:cxnSp>
        <p:nvCxnSpPr>
          <p:cNvPr id="51" name="Straight Connector 50"/>
          <p:cNvCxnSpPr/>
          <p:nvPr/>
        </p:nvCxnSpPr>
        <p:spPr>
          <a:xfrm flipV="1">
            <a:off x="4677540" y="1628798"/>
            <a:ext cx="0" cy="4475110"/>
          </a:xfrm>
          <a:prstGeom prst="line">
            <a:avLst/>
          </a:prstGeom>
          <a:ln w="38100">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484074" y="2843516"/>
            <a:ext cx="980350" cy="726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756688" y="1957809"/>
            <a:ext cx="2986540" cy="2031325"/>
          </a:xfrm>
          <a:prstGeom prst="rect">
            <a:avLst/>
          </a:prstGeom>
          <a:noFill/>
        </p:spPr>
        <p:txBody>
          <a:bodyPr wrap="square" rtlCol="0">
            <a:spAutoFit/>
          </a:bodyPr>
          <a:lstStyle/>
          <a:p>
            <a:r>
              <a:rPr lang="en-NZ" dirty="0" err="1" smtClean="0"/>
              <a:t>Gentailer</a:t>
            </a:r>
            <a:r>
              <a:rPr lang="en-NZ" dirty="0" smtClean="0"/>
              <a:t> oligopoly/cartel:</a:t>
            </a:r>
          </a:p>
          <a:p>
            <a:pPr algn="r"/>
            <a:endParaRPr lang="en-NZ" dirty="0" smtClean="0"/>
          </a:p>
          <a:p>
            <a:pPr algn="r"/>
            <a:r>
              <a:rPr lang="en-NZ" dirty="0" smtClean="0"/>
              <a:t>Contact</a:t>
            </a:r>
          </a:p>
          <a:p>
            <a:pPr algn="r"/>
            <a:r>
              <a:rPr lang="en-NZ" dirty="0" smtClean="0"/>
              <a:t>Meridian</a:t>
            </a:r>
          </a:p>
          <a:p>
            <a:pPr algn="r"/>
            <a:r>
              <a:rPr lang="en-NZ" dirty="0" smtClean="0"/>
              <a:t>Genesis</a:t>
            </a:r>
          </a:p>
          <a:p>
            <a:pPr algn="r"/>
            <a:r>
              <a:rPr lang="en-NZ" dirty="0" smtClean="0"/>
              <a:t>Mighty River</a:t>
            </a:r>
          </a:p>
          <a:p>
            <a:pPr algn="r"/>
            <a:r>
              <a:rPr lang="en-NZ" dirty="0" err="1" smtClean="0"/>
              <a:t>Trustpower</a:t>
            </a:r>
            <a:endParaRPr lang="en-NZ" dirty="0" smtClean="0"/>
          </a:p>
        </p:txBody>
      </p:sp>
      <p:sp>
        <p:nvSpPr>
          <p:cNvPr id="58" name="TextBox 57"/>
          <p:cNvSpPr txBox="1"/>
          <p:nvPr/>
        </p:nvSpPr>
        <p:spPr>
          <a:xfrm>
            <a:off x="4372891" y="6127304"/>
            <a:ext cx="652743" cy="369332"/>
          </a:xfrm>
          <a:prstGeom prst="rect">
            <a:avLst/>
          </a:prstGeom>
          <a:noFill/>
          <a:ln>
            <a:noFill/>
          </a:ln>
        </p:spPr>
        <p:txBody>
          <a:bodyPr wrap="none" rtlCol="0">
            <a:spAutoFit/>
          </a:bodyPr>
          <a:lstStyle/>
          <a:p>
            <a:r>
              <a:rPr lang="en-NZ" dirty="0" smtClean="0">
                <a:solidFill>
                  <a:schemeClr val="accent1"/>
                </a:solidFill>
              </a:rPr>
              <a:t>2001</a:t>
            </a:r>
            <a:endParaRPr lang="en-NZ" dirty="0">
              <a:solidFill>
                <a:schemeClr val="accent1"/>
              </a:solidFill>
            </a:endParaRPr>
          </a:p>
        </p:txBody>
      </p:sp>
      <p:sp>
        <p:nvSpPr>
          <p:cNvPr id="59" name="TextBox 58"/>
          <p:cNvSpPr txBox="1"/>
          <p:nvPr/>
        </p:nvSpPr>
        <p:spPr>
          <a:xfrm>
            <a:off x="5609174" y="4809890"/>
            <a:ext cx="1281569" cy="369332"/>
          </a:xfrm>
          <a:prstGeom prst="rect">
            <a:avLst/>
          </a:prstGeom>
          <a:noFill/>
        </p:spPr>
        <p:txBody>
          <a:bodyPr wrap="none" rtlCol="0">
            <a:spAutoFit/>
          </a:bodyPr>
          <a:lstStyle/>
          <a:p>
            <a:r>
              <a:rPr lang="en-NZ" dirty="0" err="1" smtClean="0"/>
              <a:t>Transpower</a:t>
            </a:r>
            <a:endParaRPr lang="en-NZ" dirty="0"/>
          </a:p>
        </p:txBody>
      </p:sp>
      <p:sp>
        <p:nvSpPr>
          <p:cNvPr id="61" name="TextBox 60"/>
          <p:cNvSpPr txBox="1"/>
          <p:nvPr/>
        </p:nvSpPr>
        <p:spPr>
          <a:xfrm>
            <a:off x="2246233" y="1305632"/>
            <a:ext cx="1347485" cy="646331"/>
          </a:xfrm>
          <a:prstGeom prst="rect">
            <a:avLst/>
          </a:prstGeom>
          <a:noFill/>
        </p:spPr>
        <p:txBody>
          <a:bodyPr wrap="none" rtlCol="0">
            <a:spAutoFit/>
          </a:bodyPr>
          <a:lstStyle/>
          <a:p>
            <a:r>
              <a:rPr lang="en-NZ" dirty="0" smtClean="0"/>
              <a:t>Distribution </a:t>
            </a:r>
          </a:p>
          <a:p>
            <a:r>
              <a:rPr lang="en-NZ" dirty="0" smtClean="0"/>
              <a:t>companies</a:t>
            </a:r>
            <a:endParaRPr lang="en-NZ" dirty="0"/>
          </a:p>
        </p:txBody>
      </p:sp>
      <p:sp>
        <p:nvSpPr>
          <p:cNvPr id="63" name="TextBox 62"/>
          <p:cNvSpPr txBox="1"/>
          <p:nvPr/>
        </p:nvSpPr>
        <p:spPr>
          <a:xfrm>
            <a:off x="1979269" y="6488668"/>
            <a:ext cx="2225609" cy="400110"/>
          </a:xfrm>
          <a:prstGeom prst="rect">
            <a:avLst/>
          </a:prstGeom>
          <a:noFill/>
        </p:spPr>
        <p:txBody>
          <a:bodyPr wrap="none" rtlCol="0">
            <a:spAutoFit/>
          </a:bodyPr>
          <a:lstStyle/>
          <a:p>
            <a:r>
              <a:rPr lang="en-NZ" sz="2000" dirty="0" smtClean="0">
                <a:solidFill>
                  <a:schemeClr val="accent1"/>
                </a:solidFill>
              </a:rPr>
              <a:t>“Change moments”</a:t>
            </a:r>
            <a:endParaRPr lang="en-NZ" sz="2000" dirty="0">
              <a:solidFill>
                <a:schemeClr val="accent1"/>
              </a:solidFill>
            </a:endParaRPr>
          </a:p>
        </p:txBody>
      </p:sp>
      <p:cxnSp>
        <p:nvCxnSpPr>
          <p:cNvPr id="71" name="Straight Connector 70"/>
          <p:cNvCxnSpPr>
            <a:stCxn id="10" idx="3"/>
          </p:cNvCxnSpPr>
          <p:nvPr/>
        </p:nvCxnSpPr>
        <p:spPr>
          <a:xfrm flipV="1">
            <a:off x="411850" y="1628798"/>
            <a:ext cx="8444626" cy="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49774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1" grpId="0"/>
      <p:bldP spid="32" grpId="0"/>
      <p:bldP spid="34" grpId="0"/>
      <p:bldP spid="36" grpId="0"/>
      <p:bldP spid="37" grpId="0"/>
      <p:bldP spid="42" grpId="0" animBg="1"/>
      <p:bldP spid="43" grpId="0" animBg="1"/>
      <p:bldP spid="44" grpId="0"/>
      <p:bldP spid="46" grpId="0"/>
      <p:bldP spid="47" grpId="0"/>
      <p:bldP spid="48" grpId="0"/>
      <p:bldP spid="49" grpId="0"/>
      <p:bldP spid="50" grpId="0"/>
      <p:bldP spid="57" grpId="0"/>
      <p:bldP spid="58" grpId="0"/>
      <p:bldP spid="59" grpId="0"/>
      <p:bldP spid="61"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NZ" sz="3200" dirty="0" smtClean="0"/>
              <a:t>The post-restructuring industry is run by corporate entities with profit-maximising objectives</a:t>
            </a:r>
            <a:endParaRPr lang="en-NZ" sz="3200" dirty="0"/>
          </a:p>
        </p:txBody>
      </p:sp>
      <p:sp>
        <p:nvSpPr>
          <p:cNvPr id="3" name="Content Placeholder 2"/>
          <p:cNvSpPr>
            <a:spLocks noGrp="1"/>
          </p:cNvSpPr>
          <p:nvPr>
            <p:ph idx="1"/>
          </p:nvPr>
        </p:nvSpPr>
        <p:spPr>
          <a:xfrm>
            <a:off x="457200" y="1600200"/>
            <a:ext cx="8229600" cy="4853136"/>
          </a:xfrm>
        </p:spPr>
        <p:txBody>
          <a:bodyPr>
            <a:normAutofit fontScale="92500" lnSpcReduction="20000"/>
          </a:bodyPr>
          <a:lstStyle/>
          <a:p>
            <a:r>
              <a:rPr lang="en-NZ" dirty="0" smtClean="0"/>
              <a:t>Wholesale price is now set on the margin of a “pool” into which generators submit bids for each half-hour</a:t>
            </a:r>
          </a:p>
          <a:p>
            <a:r>
              <a:rPr lang="en-NZ" dirty="0" smtClean="0"/>
              <a:t>The resulting price is far above average cost</a:t>
            </a:r>
          </a:p>
          <a:p>
            <a:r>
              <a:rPr lang="en-NZ" dirty="0" smtClean="0"/>
              <a:t>Pricing is no longer subject to democratic control unless Parliament changes the law or ministerial powers to regulate are exercised on a political decision under Part IV of the Commerce Act 1986</a:t>
            </a:r>
          </a:p>
          <a:p>
            <a:r>
              <a:rPr lang="en-NZ" dirty="0" smtClean="0"/>
              <a:t>The history of corporate behaviour since restructuring has been pretty much as expected by anyone familiar with this industry here and overseas  </a:t>
            </a:r>
          </a:p>
          <a:p>
            <a:endParaRPr lang="en-NZ" dirty="0"/>
          </a:p>
        </p:txBody>
      </p:sp>
      <p:sp>
        <p:nvSpPr>
          <p:cNvPr id="4" name="Slide Number Placeholder 3"/>
          <p:cNvSpPr>
            <a:spLocks noGrp="1"/>
          </p:cNvSpPr>
          <p:nvPr>
            <p:ph type="sldNum" sz="quarter" idx="12"/>
          </p:nvPr>
        </p:nvSpPr>
        <p:spPr/>
        <p:txBody>
          <a:bodyPr/>
          <a:lstStyle/>
          <a:p>
            <a:fld id="{271B90D8-21E7-4DA4-B5EE-615B9747E1CF}" type="slidenum">
              <a:rPr lang="en-NZ" smtClean="0"/>
              <a:t>8</a:t>
            </a:fld>
            <a:endParaRPr lang="en-NZ"/>
          </a:p>
        </p:txBody>
      </p:sp>
      <p:sp>
        <p:nvSpPr>
          <p:cNvPr id="5" name="Date Placeholder 4"/>
          <p:cNvSpPr>
            <a:spLocks noGrp="1"/>
          </p:cNvSpPr>
          <p:nvPr>
            <p:ph type="dt" sz="half" idx="10"/>
          </p:nvPr>
        </p:nvSpPr>
        <p:spPr/>
        <p:txBody>
          <a:bodyPr/>
          <a:lstStyle/>
          <a:p>
            <a:fld id="{CDD17653-372D-41F8-B8D4-D071658402A4}" type="datetime1">
              <a:rPr lang="en-NZ" smtClean="0"/>
              <a:t>13/04/2012</a:t>
            </a:fld>
            <a:endParaRPr lang="en-NZ"/>
          </a:p>
        </p:txBody>
      </p:sp>
      <p:sp>
        <p:nvSpPr>
          <p:cNvPr id="6" name="Footer Placeholder 5"/>
          <p:cNvSpPr>
            <a:spLocks noGrp="1"/>
          </p:cNvSpPr>
          <p:nvPr>
            <p:ph type="ftr" sz="quarter" idx="11"/>
          </p:nvPr>
        </p:nvSpPr>
        <p:spPr/>
        <p:txBody>
          <a:bodyPr/>
          <a:lstStyle/>
          <a:p>
            <a:r>
              <a:rPr lang="en-NZ" smtClean="0"/>
              <a:t>Paths not taken in electricity restructuring</a:t>
            </a:r>
            <a:endParaRPr lang="en-NZ"/>
          </a:p>
        </p:txBody>
      </p:sp>
    </p:spTree>
    <p:extLst>
      <p:ext uri="{BB962C8B-B14F-4D97-AF65-F5344CB8AC3E}">
        <p14:creationId xmlns:p14="http://schemas.microsoft.com/office/powerpoint/2010/main" val="382560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9</a:t>
            </a:fld>
            <a:endParaRPr lang="en-NZ"/>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2" y="980728"/>
            <a:ext cx="915959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6093296"/>
            <a:ext cx="3600400" cy="27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3"/>
          <p:cNvSpPr>
            <a:spLocks noGrp="1"/>
          </p:cNvSpPr>
          <p:nvPr>
            <p:ph type="title"/>
          </p:nvPr>
        </p:nvSpPr>
        <p:spPr>
          <a:xfrm>
            <a:off x="464996" y="0"/>
            <a:ext cx="8229600" cy="1143000"/>
          </a:xfrm>
        </p:spPr>
        <p:txBody>
          <a:bodyPr>
            <a:noAutofit/>
          </a:bodyPr>
          <a:lstStyle/>
          <a:p>
            <a:r>
              <a:rPr lang="en-NZ" sz="2400" dirty="0" smtClean="0"/>
              <a:t>The price structure has shifted against residential and in favour of industrial and commercial users</a:t>
            </a:r>
            <a:endParaRPr lang="en-NZ" sz="2400" dirty="0"/>
          </a:p>
        </p:txBody>
      </p:sp>
    </p:spTree>
    <p:extLst>
      <p:ext uri="{BB962C8B-B14F-4D97-AF65-F5344CB8AC3E}">
        <p14:creationId xmlns:p14="http://schemas.microsoft.com/office/powerpoint/2010/main" val="3026083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442" y="0"/>
            <a:ext cx="8229600" cy="1143000"/>
          </a:xfrm>
        </p:spPr>
        <p:txBody>
          <a:bodyPr>
            <a:normAutofit/>
          </a:bodyPr>
          <a:lstStyle/>
          <a:p>
            <a:r>
              <a:rPr lang="en-NZ" sz="2400" dirty="0" smtClean="0"/>
              <a:t>Political lobbying power has driven the price relativities</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10</a:t>
            </a:fld>
            <a:endParaRPr lang="en-NZ"/>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4825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6093296"/>
            <a:ext cx="3600400" cy="27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2998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5742" y="1341"/>
            <a:ext cx="8229600" cy="1143000"/>
          </a:xfrm>
        </p:spPr>
        <p:txBody>
          <a:bodyPr>
            <a:normAutofit/>
          </a:bodyPr>
          <a:lstStyle/>
          <a:p>
            <a:r>
              <a:rPr lang="en-NZ" sz="2400" dirty="0" smtClean="0"/>
              <a:t>Political lobbying power has replaced household welfare as the main driver of relativities…</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11</a:t>
            </a:fld>
            <a:endParaRPr lang="en-NZ"/>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642" y="6166812"/>
            <a:ext cx="3550489" cy="269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58" y="1389859"/>
            <a:ext cx="9144000" cy="4776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5184"/>
            <a:ext cx="8928991" cy="6807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971600" y="188640"/>
            <a:ext cx="122413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515667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5536" y="0"/>
            <a:ext cx="8229600" cy="620688"/>
          </a:xfrm>
        </p:spPr>
        <p:txBody>
          <a:bodyPr>
            <a:normAutofit/>
          </a:bodyPr>
          <a:lstStyle/>
          <a:p>
            <a:r>
              <a:rPr lang="en-NZ" sz="2000" dirty="0" smtClean="0"/>
              <a:t>Where does the consumer’s money go?</a:t>
            </a:r>
            <a:endParaRPr lang="en-NZ" sz="2000" dirty="0"/>
          </a:p>
        </p:txBody>
      </p:sp>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12</a:t>
            </a:fld>
            <a:endParaRPr lang="en-NZ"/>
          </a:p>
        </p:txBody>
      </p:sp>
      <p:graphicFrame>
        <p:nvGraphicFramePr>
          <p:cNvPr id="5" name="Chart 4"/>
          <p:cNvGraphicFramePr>
            <a:graphicFrameLocks/>
          </p:cNvGraphicFramePr>
          <p:nvPr>
            <p:extLst>
              <p:ext uri="{D42A27DB-BD31-4B8C-83A1-F6EECF244321}">
                <p14:modId xmlns:p14="http://schemas.microsoft.com/office/powerpoint/2010/main" val="3603955187"/>
              </p:ext>
            </p:extLst>
          </p:nvPr>
        </p:nvGraphicFramePr>
        <p:xfrm>
          <a:off x="755576" y="764704"/>
          <a:ext cx="7776864" cy="56166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8425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20688"/>
          </a:xfrm>
        </p:spPr>
        <p:txBody>
          <a:bodyPr>
            <a:normAutofit/>
          </a:bodyPr>
          <a:lstStyle/>
          <a:p>
            <a:r>
              <a:rPr lang="en-NZ" sz="2000" dirty="0" smtClean="0"/>
              <a:t>Meanwhile, in real terms the average overall real price has surged since 2000</a:t>
            </a:r>
            <a:endParaRPr lang="en-NZ" sz="20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13</a:t>
            </a:fld>
            <a:endParaRPr lang="en-NZ"/>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20688"/>
            <a:ext cx="9144000" cy="5256583"/>
          </a:xfrm>
          <a:prstGeom prst="rect">
            <a:avLst/>
          </a:prstGeom>
          <a:noFill/>
          <a:ln>
            <a:noFill/>
          </a:ln>
        </p:spPr>
      </p:pic>
      <p:sp>
        <p:nvSpPr>
          <p:cNvPr id="7" name="TextBox 6"/>
          <p:cNvSpPr txBox="1"/>
          <p:nvPr/>
        </p:nvSpPr>
        <p:spPr>
          <a:xfrm>
            <a:off x="3131840" y="5877271"/>
            <a:ext cx="6012160"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t>Source: Geoff Bertram “A Stocktake of Profitability and Investment Performance in the New Zealand Electricity Market After Two Decades” paper presented to IAEE International Conference, Stockholm, June 2011</a:t>
            </a:r>
            <a:r>
              <a:rPr lang="en-GB" sz="1200" dirty="0" smtClean="0"/>
              <a:t>.</a:t>
            </a:r>
            <a:endParaRPr lang="en-NZ" sz="1200" dirty="0"/>
          </a:p>
        </p:txBody>
      </p:sp>
    </p:spTree>
    <p:extLst>
      <p:ext uri="{BB962C8B-B14F-4D97-AF65-F5344CB8AC3E}">
        <p14:creationId xmlns:p14="http://schemas.microsoft.com/office/powerpoint/2010/main" val="332563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34082"/>
          </a:xfrm>
        </p:spPr>
        <p:txBody>
          <a:bodyPr>
            <a:normAutofit/>
          </a:bodyPr>
          <a:lstStyle/>
          <a:p>
            <a:r>
              <a:rPr lang="en-NZ" sz="2400" dirty="0" smtClean="0"/>
              <a:t>An interesting trend …</a:t>
            </a:r>
            <a:endParaRPr lang="en-NZ" sz="2400" dirty="0"/>
          </a:p>
        </p:txBody>
      </p:sp>
      <p:sp>
        <p:nvSpPr>
          <p:cNvPr id="3" name="Slide Number Placeholder 2"/>
          <p:cNvSpPr>
            <a:spLocks noGrp="1"/>
          </p:cNvSpPr>
          <p:nvPr>
            <p:ph type="sldNum" sz="quarter" idx="12"/>
          </p:nvPr>
        </p:nvSpPr>
        <p:spPr/>
        <p:txBody>
          <a:bodyPr/>
          <a:lstStyle/>
          <a:p>
            <a:fld id="{1DF6A404-C9CA-450A-876C-3BF81BFE80C3}" type="slidenum">
              <a:rPr lang="en-NZ" smtClean="0"/>
              <a:t>14</a:t>
            </a:fld>
            <a:endParaRPr lang="en-NZ"/>
          </a:p>
        </p:txBody>
      </p:sp>
      <p:graphicFrame>
        <p:nvGraphicFramePr>
          <p:cNvPr id="4" name="Chart 3"/>
          <p:cNvGraphicFramePr>
            <a:graphicFrameLocks/>
          </p:cNvGraphicFramePr>
          <p:nvPr>
            <p:extLst>
              <p:ext uri="{D42A27DB-BD31-4B8C-83A1-F6EECF244321}">
                <p14:modId xmlns:p14="http://schemas.microsoft.com/office/powerpoint/2010/main" val="1421701689"/>
              </p:ext>
            </p:extLst>
          </p:nvPr>
        </p:nvGraphicFramePr>
        <p:xfrm>
          <a:off x="323528" y="764704"/>
          <a:ext cx="8424936" cy="561662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228489" y="1453761"/>
            <a:ext cx="1656184" cy="1477328"/>
          </a:xfrm>
          <a:prstGeom prst="rect">
            <a:avLst/>
          </a:prstGeom>
          <a:noFill/>
        </p:spPr>
        <p:txBody>
          <a:bodyPr wrap="square" rtlCol="0">
            <a:spAutoFit/>
          </a:bodyPr>
          <a:lstStyle/>
          <a:p>
            <a:pPr algn="ctr"/>
            <a:r>
              <a:rPr lang="en-NZ" dirty="0" smtClean="0"/>
              <a:t>This is the supposedly “competitive” arena with no price regulation</a:t>
            </a:r>
            <a:endParaRPr lang="en-NZ" dirty="0"/>
          </a:p>
        </p:txBody>
      </p:sp>
      <p:cxnSp>
        <p:nvCxnSpPr>
          <p:cNvPr id="7" name="Straight Arrow Connector 6"/>
          <p:cNvCxnSpPr/>
          <p:nvPr/>
        </p:nvCxnSpPr>
        <p:spPr>
          <a:xfrm flipH="1">
            <a:off x="6650737" y="2516996"/>
            <a:ext cx="648072" cy="40794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588224" y="4933856"/>
            <a:ext cx="792088" cy="29534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236296" y="4581128"/>
            <a:ext cx="1728192" cy="1754326"/>
          </a:xfrm>
          <a:prstGeom prst="rect">
            <a:avLst/>
          </a:prstGeom>
          <a:noFill/>
        </p:spPr>
        <p:txBody>
          <a:bodyPr wrap="square" rtlCol="0">
            <a:spAutoFit/>
          </a:bodyPr>
          <a:lstStyle/>
          <a:p>
            <a:pPr algn="ctr"/>
            <a:r>
              <a:rPr lang="en-NZ" dirty="0" smtClean="0"/>
              <a:t>This is the “natural-monopoly” arena with “regulation” NZ-style</a:t>
            </a:r>
            <a:endParaRPr lang="en-NZ" dirty="0"/>
          </a:p>
        </p:txBody>
      </p:sp>
      <p:sp>
        <p:nvSpPr>
          <p:cNvPr id="13" name="Footer Placeholder 12"/>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166775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400" dirty="0" smtClean="0"/>
              <a:t>In summary</a:t>
            </a:r>
            <a:endParaRPr lang="en-NZ" sz="2400" dirty="0"/>
          </a:p>
        </p:txBody>
      </p:sp>
      <p:sp>
        <p:nvSpPr>
          <p:cNvPr id="3" name="Content Placeholder 2"/>
          <p:cNvSpPr>
            <a:spLocks noGrp="1"/>
          </p:cNvSpPr>
          <p:nvPr>
            <p:ph idx="1"/>
          </p:nvPr>
        </p:nvSpPr>
        <p:spPr>
          <a:xfrm>
            <a:off x="457200" y="980728"/>
            <a:ext cx="8229600" cy="5145435"/>
          </a:xfrm>
        </p:spPr>
        <p:txBody>
          <a:bodyPr>
            <a:normAutofit/>
          </a:bodyPr>
          <a:lstStyle/>
          <a:p>
            <a:r>
              <a:rPr lang="en-NZ" sz="2400" dirty="0" smtClean="0"/>
              <a:t>From the point of view of the average end-user, the real price fell </a:t>
            </a:r>
            <a:r>
              <a:rPr lang="en-NZ" sz="2400" u="sng" dirty="0" smtClean="0"/>
              <a:t>prior</a:t>
            </a:r>
            <a:r>
              <a:rPr lang="en-NZ" sz="2400" dirty="0" smtClean="0"/>
              <a:t> to regulatory reform, stabilised for a decade until the </a:t>
            </a:r>
            <a:r>
              <a:rPr lang="en-NZ" sz="2400" dirty="0" err="1" smtClean="0"/>
              <a:t>gentailer</a:t>
            </a:r>
            <a:r>
              <a:rPr lang="en-NZ" sz="2400" dirty="0" smtClean="0"/>
              <a:t> oligopoly emerged in 2001-02, and since then has climbed 40% in real terms.</a:t>
            </a:r>
          </a:p>
          <a:p>
            <a:endParaRPr lang="en-NZ" sz="2400" dirty="0"/>
          </a:p>
          <a:p>
            <a:r>
              <a:rPr lang="en-NZ" sz="2400" dirty="0" smtClean="0"/>
              <a:t>This raises doubt (to say the least) over how effective the light-handed regulatory regime, and its gradually more assertive successors since 2001, have been in curbing cost and price inflation in the sector</a:t>
            </a:r>
          </a:p>
          <a:p>
            <a:endParaRPr lang="en-NZ" sz="2400" dirty="0"/>
          </a:p>
          <a:p>
            <a:r>
              <a:rPr lang="en-NZ" sz="2400" dirty="0" smtClean="0"/>
              <a:t>A second question is the investment performance of the deregulated and restructured sector</a:t>
            </a:r>
          </a:p>
          <a:p>
            <a:endParaRPr lang="en-NZ" sz="2400" dirty="0"/>
          </a:p>
          <a:p>
            <a:endParaRPr lang="en-NZ" sz="2400" dirty="0"/>
          </a:p>
        </p:txBody>
      </p:sp>
      <p:sp>
        <p:nvSpPr>
          <p:cNvPr id="4" name="Slide Number Placeholder 3"/>
          <p:cNvSpPr>
            <a:spLocks noGrp="1"/>
          </p:cNvSpPr>
          <p:nvPr>
            <p:ph type="sldNum" sz="quarter" idx="12"/>
          </p:nvPr>
        </p:nvSpPr>
        <p:spPr/>
        <p:txBody>
          <a:bodyPr/>
          <a:lstStyle/>
          <a:p>
            <a:fld id="{1DF6A404-C9CA-450A-876C-3BF81BFE80C3}" type="slidenum">
              <a:rPr lang="en-NZ" smtClean="0"/>
              <a:t>15</a:t>
            </a:fld>
            <a:endParaRPr lang="en-NZ"/>
          </a:p>
        </p:txBody>
      </p:sp>
    </p:spTree>
    <p:extLst>
      <p:ext uri="{BB962C8B-B14F-4D97-AF65-F5344CB8AC3E}">
        <p14:creationId xmlns:p14="http://schemas.microsoft.com/office/powerpoint/2010/main" val="501564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3200" dirty="0" smtClean="0"/>
              <a:t>Investment in new capacity has shifted from steady to erratic</a:t>
            </a:r>
            <a:endParaRPr lang="en-NZ" sz="3200" dirty="0"/>
          </a:p>
        </p:txBody>
      </p:sp>
      <p:graphicFrame>
        <p:nvGraphicFramePr>
          <p:cNvPr id="3" name="Chart 2"/>
          <p:cNvGraphicFramePr>
            <a:graphicFrameLocks/>
          </p:cNvGraphicFramePr>
          <p:nvPr>
            <p:extLst>
              <p:ext uri="{D42A27DB-BD31-4B8C-83A1-F6EECF244321}">
                <p14:modId xmlns:p14="http://schemas.microsoft.com/office/powerpoint/2010/main" val="1138619685"/>
              </p:ext>
            </p:extLst>
          </p:nvPr>
        </p:nvGraphicFramePr>
        <p:xfrm>
          <a:off x="1187624" y="1484784"/>
          <a:ext cx="6800850" cy="463391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271B90D8-21E7-4DA4-B5EE-615B9747E1CF}" type="slidenum">
              <a:rPr lang="en-NZ" smtClean="0"/>
              <a:t>16</a:t>
            </a:fld>
            <a:endParaRPr lang="en-NZ"/>
          </a:p>
        </p:txBody>
      </p:sp>
      <p:sp>
        <p:nvSpPr>
          <p:cNvPr id="5" name="Date Placeholder 4"/>
          <p:cNvSpPr>
            <a:spLocks noGrp="1"/>
          </p:cNvSpPr>
          <p:nvPr>
            <p:ph type="dt" sz="half" idx="10"/>
          </p:nvPr>
        </p:nvSpPr>
        <p:spPr/>
        <p:txBody>
          <a:bodyPr/>
          <a:lstStyle/>
          <a:p>
            <a:fld id="{47C60C19-ABF9-4AE2-82D9-AC410A451E75}" type="datetime1">
              <a:rPr lang="en-NZ" smtClean="0"/>
              <a:t>13/04/2012</a:t>
            </a:fld>
            <a:endParaRPr lang="en-NZ"/>
          </a:p>
        </p:txBody>
      </p:sp>
      <p:sp>
        <p:nvSpPr>
          <p:cNvPr id="6" name="Footer Placeholder 5"/>
          <p:cNvSpPr>
            <a:spLocks noGrp="1"/>
          </p:cNvSpPr>
          <p:nvPr>
            <p:ph type="ftr" sz="quarter" idx="11"/>
          </p:nvPr>
        </p:nvSpPr>
        <p:spPr/>
        <p:txBody>
          <a:bodyPr/>
          <a:lstStyle/>
          <a:p>
            <a:r>
              <a:rPr lang="en-NZ" smtClean="0"/>
              <a:t>Paths not taken in electricity restructuring</a:t>
            </a:r>
            <a:endParaRPr lang="en-NZ"/>
          </a:p>
        </p:txBody>
      </p:sp>
      <p:sp>
        <p:nvSpPr>
          <p:cNvPr id="7" name="TextBox 6"/>
          <p:cNvSpPr txBox="1"/>
          <p:nvPr/>
        </p:nvSpPr>
        <p:spPr>
          <a:xfrm>
            <a:off x="6012160" y="5301208"/>
            <a:ext cx="2617896" cy="276999"/>
          </a:xfrm>
          <a:prstGeom prst="rect">
            <a:avLst/>
          </a:prstGeom>
          <a:noFill/>
        </p:spPr>
        <p:txBody>
          <a:bodyPr wrap="none" rtlCol="0">
            <a:spAutoFit/>
          </a:bodyPr>
          <a:lstStyle/>
          <a:p>
            <a:r>
              <a:rPr lang="en-NZ" sz="1200" dirty="0" smtClean="0"/>
              <a:t>Source: Statistics NZ National Accounts</a:t>
            </a:r>
            <a:endParaRPr lang="en-NZ" sz="1200" dirty="0"/>
          </a:p>
        </p:txBody>
      </p:sp>
    </p:spTree>
    <p:extLst>
      <p:ext uri="{BB962C8B-B14F-4D97-AF65-F5344CB8AC3E}">
        <p14:creationId xmlns:p14="http://schemas.microsoft.com/office/powerpoint/2010/main" val="1687427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Autofit/>
          </a:bodyPr>
          <a:lstStyle/>
          <a:p>
            <a:r>
              <a:rPr lang="en-NZ" sz="2400" dirty="0" smtClean="0"/>
              <a:t>The amount of operating surplus required to fund a dollar of new investment has gone up sharply (dividends are now more important) </a:t>
            </a:r>
            <a:endParaRPr lang="en-NZ" sz="2400" dirty="0"/>
          </a:p>
        </p:txBody>
      </p:sp>
      <p:sp>
        <p:nvSpPr>
          <p:cNvPr id="3" name="Date Placeholder 2"/>
          <p:cNvSpPr>
            <a:spLocks noGrp="1"/>
          </p:cNvSpPr>
          <p:nvPr>
            <p:ph type="dt" sz="half" idx="10"/>
          </p:nvPr>
        </p:nvSpPr>
        <p:spPr/>
        <p:txBody>
          <a:bodyPr/>
          <a:lstStyle/>
          <a:p>
            <a:fld id="{AAC7AD48-FC3A-4D57-857B-0BE7A97212FB}"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17</a:t>
            </a:fld>
            <a:endParaRPr lang="en-NZ"/>
          </a:p>
        </p:txBody>
      </p:sp>
      <p:graphicFrame>
        <p:nvGraphicFramePr>
          <p:cNvPr id="6" name="Chart 5"/>
          <p:cNvGraphicFramePr/>
          <p:nvPr>
            <p:extLst>
              <p:ext uri="{D42A27DB-BD31-4B8C-83A1-F6EECF244321}">
                <p14:modId xmlns:p14="http://schemas.microsoft.com/office/powerpoint/2010/main" val="1875580913"/>
              </p:ext>
            </p:extLst>
          </p:nvPr>
        </p:nvGraphicFramePr>
        <p:xfrm>
          <a:off x="827584" y="1268760"/>
          <a:ext cx="7344816"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315131" y="3294276"/>
            <a:ext cx="2617896" cy="276999"/>
          </a:xfrm>
          <a:prstGeom prst="rect">
            <a:avLst/>
          </a:prstGeom>
          <a:noFill/>
        </p:spPr>
        <p:txBody>
          <a:bodyPr wrap="none" rtlCol="0">
            <a:spAutoFit/>
          </a:bodyPr>
          <a:lstStyle/>
          <a:p>
            <a:r>
              <a:rPr lang="en-NZ" sz="1200" dirty="0" smtClean="0"/>
              <a:t>Source: Statistics NZ National Accounts</a:t>
            </a:r>
            <a:endParaRPr lang="en-NZ" sz="1200" dirty="0"/>
          </a:p>
        </p:txBody>
      </p:sp>
    </p:spTree>
    <p:extLst>
      <p:ext uri="{BB962C8B-B14F-4D97-AF65-F5344CB8AC3E}">
        <p14:creationId xmlns:p14="http://schemas.microsoft.com/office/powerpoint/2010/main" val="23730824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273"/>
            <a:ext cx="9144000" cy="6733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flipV="1">
            <a:off x="4067944" y="1916832"/>
            <a:ext cx="0" cy="42484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5724128" y="1916832"/>
            <a:ext cx="0" cy="42484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6948264" y="1916832"/>
            <a:ext cx="0" cy="42484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452320" y="1916832"/>
            <a:ext cx="0" cy="42484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1DF6A404-C9CA-450A-876C-3BF81BFE80C3}" type="slidenum">
              <a:rPr lang="en-NZ" smtClean="0"/>
              <a:t>18</a:t>
            </a:fld>
            <a:endParaRPr lang="en-NZ"/>
          </a:p>
        </p:txBody>
      </p:sp>
    </p:spTree>
    <p:extLst>
      <p:ext uri="{BB962C8B-B14F-4D97-AF65-F5344CB8AC3E}">
        <p14:creationId xmlns:p14="http://schemas.microsoft.com/office/powerpoint/2010/main" val="20510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000" dirty="0" smtClean="0"/>
              <a:t>Meantime, operating costs have gone sky-high since the 5 </a:t>
            </a:r>
            <a:r>
              <a:rPr lang="en-NZ" sz="2000" dirty="0" err="1" smtClean="0"/>
              <a:t>gentailers</a:t>
            </a:r>
            <a:r>
              <a:rPr lang="en-NZ" sz="2000" dirty="0" smtClean="0"/>
              <a:t> established their oligopoly back around 2000</a:t>
            </a:r>
            <a:endParaRPr lang="en-NZ" sz="2000" dirty="0"/>
          </a:p>
        </p:txBody>
      </p:sp>
      <p:sp>
        <p:nvSpPr>
          <p:cNvPr id="3" name="Date Placeholder 2"/>
          <p:cNvSpPr>
            <a:spLocks noGrp="1"/>
          </p:cNvSpPr>
          <p:nvPr>
            <p:ph type="dt" sz="half" idx="10"/>
          </p:nvPr>
        </p:nvSpPr>
        <p:spPr/>
        <p:txBody>
          <a:bodyPr/>
          <a:lstStyle/>
          <a:p>
            <a:fld id="{7D2C71D8-2A35-4EC8-AC8D-9792E7B61491}"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19</a:t>
            </a:fld>
            <a:endParaRPr lang="en-NZ"/>
          </a:p>
        </p:txBody>
      </p:sp>
      <p:graphicFrame>
        <p:nvGraphicFramePr>
          <p:cNvPr id="6" name="Chart 5"/>
          <p:cNvGraphicFramePr/>
          <p:nvPr>
            <p:extLst>
              <p:ext uri="{D42A27DB-BD31-4B8C-83A1-F6EECF244321}">
                <p14:modId xmlns:p14="http://schemas.microsoft.com/office/powerpoint/2010/main" val="460210094"/>
              </p:ext>
            </p:extLst>
          </p:nvPr>
        </p:nvGraphicFramePr>
        <p:xfrm>
          <a:off x="971600" y="1412776"/>
          <a:ext cx="7344816"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057971" y="5013176"/>
            <a:ext cx="2971942" cy="120032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t>Source: Geoff Bertram “A Stocktake of Profitability and Investment Performance in the New Zealand Electricity Market After Two Decades” paper presented to IAEE International Conference, Stockholm, June 2011</a:t>
            </a:r>
            <a:r>
              <a:rPr lang="en-GB" sz="1200" dirty="0" smtClean="0"/>
              <a:t>.</a:t>
            </a:r>
            <a:endParaRPr lang="en-NZ" sz="1200" dirty="0"/>
          </a:p>
        </p:txBody>
      </p:sp>
    </p:spTree>
    <p:extLst>
      <p:ext uri="{BB962C8B-B14F-4D97-AF65-F5344CB8AC3E}">
        <p14:creationId xmlns:p14="http://schemas.microsoft.com/office/powerpoint/2010/main" val="2215939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68FB43A-C91B-4C0C-9E99-4633EEDE4044}"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20</a:t>
            </a:fld>
            <a:endParaRPr lang="en-NZ"/>
          </a:p>
        </p:txBody>
      </p:sp>
      <p:graphicFrame>
        <p:nvGraphicFramePr>
          <p:cNvPr id="6" name="Chart 5"/>
          <p:cNvGraphicFramePr/>
          <p:nvPr>
            <p:extLst>
              <p:ext uri="{D42A27DB-BD31-4B8C-83A1-F6EECF244321}">
                <p14:modId xmlns:p14="http://schemas.microsoft.com/office/powerpoint/2010/main" val="3607167946"/>
              </p:ext>
            </p:extLst>
          </p:nvPr>
        </p:nvGraphicFramePr>
        <p:xfrm>
          <a:off x="971600" y="332656"/>
          <a:ext cx="7128792" cy="532859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172058" y="5013176"/>
            <a:ext cx="2971942" cy="120032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t>Source: Geoff Bertram “A Stocktake of Profitability and Investment Performance in the New Zealand Electricity Market After Two Decades” paper presented to IAEE International Conference, Stockholm, June 2011</a:t>
            </a:r>
            <a:r>
              <a:rPr lang="en-GB" sz="1200" dirty="0" smtClean="0"/>
              <a:t>.</a:t>
            </a:r>
            <a:endParaRPr lang="en-NZ" sz="1200" dirty="0"/>
          </a:p>
        </p:txBody>
      </p:sp>
    </p:spTree>
    <p:extLst>
      <p:ext uri="{BB962C8B-B14F-4D97-AF65-F5344CB8AC3E}">
        <p14:creationId xmlns:p14="http://schemas.microsoft.com/office/powerpoint/2010/main" val="3070177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21</a:t>
            </a:fld>
            <a:endParaRPr lang="en-NZ"/>
          </a:p>
        </p:txBody>
      </p:sp>
      <p:graphicFrame>
        <p:nvGraphicFramePr>
          <p:cNvPr id="5" name="Chart 4"/>
          <p:cNvGraphicFramePr>
            <a:graphicFrameLocks/>
          </p:cNvGraphicFramePr>
          <p:nvPr>
            <p:extLst>
              <p:ext uri="{D42A27DB-BD31-4B8C-83A1-F6EECF244321}">
                <p14:modId xmlns:p14="http://schemas.microsoft.com/office/powerpoint/2010/main" val="2528526074"/>
              </p:ext>
            </p:extLst>
          </p:nvPr>
        </p:nvGraphicFramePr>
        <p:xfrm>
          <a:off x="611560" y="332656"/>
          <a:ext cx="8064896" cy="58326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58001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17F29AF-BF36-4B0D-B142-3790A3A5E78F}"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22</a:t>
            </a:fld>
            <a:endParaRPr lang="en-NZ"/>
          </a:p>
        </p:txBody>
      </p:sp>
      <p:graphicFrame>
        <p:nvGraphicFramePr>
          <p:cNvPr id="6" name="Chart 5"/>
          <p:cNvGraphicFramePr/>
          <p:nvPr>
            <p:extLst>
              <p:ext uri="{D42A27DB-BD31-4B8C-83A1-F6EECF244321}">
                <p14:modId xmlns:p14="http://schemas.microsoft.com/office/powerpoint/2010/main" val="2749394988"/>
              </p:ext>
            </p:extLst>
          </p:nvPr>
        </p:nvGraphicFramePr>
        <p:xfrm>
          <a:off x="611560" y="332656"/>
          <a:ext cx="8064895" cy="554461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084168" y="5805264"/>
            <a:ext cx="2617896" cy="276999"/>
          </a:xfrm>
          <a:prstGeom prst="rect">
            <a:avLst/>
          </a:prstGeom>
          <a:noFill/>
        </p:spPr>
        <p:txBody>
          <a:bodyPr wrap="none" rtlCol="0">
            <a:spAutoFit/>
          </a:bodyPr>
          <a:lstStyle/>
          <a:p>
            <a:r>
              <a:rPr lang="en-NZ" sz="1200" dirty="0" smtClean="0"/>
              <a:t>Source: Statistics NZ National Accounts</a:t>
            </a:r>
            <a:endParaRPr lang="en-NZ" sz="1200" dirty="0"/>
          </a:p>
        </p:txBody>
      </p:sp>
    </p:spTree>
    <p:extLst>
      <p:ext uri="{BB962C8B-B14F-4D97-AF65-F5344CB8AC3E}">
        <p14:creationId xmlns:p14="http://schemas.microsoft.com/office/powerpoint/2010/main" val="10367551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38538"/>
          </a:xfrm>
        </p:spPr>
        <p:txBody>
          <a:bodyPr>
            <a:normAutofit/>
          </a:bodyPr>
          <a:lstStyle/>
          <a:p>
            <a:r>
              <a:rPr lang="en-NZ" dirty="0" smtClean="0"/>
              <a:t>Deflate to real terms (using the CPI – not perfect but it exists for the whole period)</a:t>
            </a:r>
            <a:endParaRPr lang="en-NZ" dirty="0"/>
          </a:p>
        </p:txBody>
      </p:sp>
      <p:sp>
        <p:nvSpPr>
          <p:cNvPr id="3" name="Slide Number Placeholder 2"/>
          <p:cNvSpPr>
            <a:spLocks noGrp="1"/>
          </p:cNvSpPr>
          <p:nvPr>
            <p:ph type="sldNum" sz="quarter" idx="12"/>
          </p:nvPr>
        </p:nvSpPr>
        <p:spPr/>
        <p:txBody>
          <a:bodyPr/>
          <a:lstStyle/>
          <a:p>
            <a:fld id="{1DF6A404-C9CA-450A-876C-3BF81BFE80C3}" type="slidenum">
              <a:rPr lang="en-NZ" smtClean="0"/>
              <a:t>23</a:t>
            </a:fld>
            <a:endParaRPr lang="en-NZ"/>
          </a:p>
        </p:txBody>
      </p:sp>
      <p:sp>
        <p:nvSpPr>
          <p:cNvPr id="4" name="Footer Placeholder 3"/>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32373661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DF6A404-C9CA-450A-876C-3BF81BFE80C3}" type="slidenum">
              <a:rPr lang="en-NZ" smtClean="0"/>
              <a:t>24</a:t>
            </a:fld>
            <a:endParaRPr lang="en-NZ"/>
          </a:p>
        </p:txBody>
      </p:sp>
      <p:graphicFrame>
        <p:nvGraphicFramePr>
          <p:cNvPr id="3" name="Chart 2"/>
          <p:cNvGraphicFramePr>
            <a:graphicFrameLocks/>
          </p:cNvGraphicFramePr>
          <p:nvPr>
            <p:extLst>
              <p:ext uri="{D42A27DB-BD31-4B8C-83A1-F6EECF244321}">
                <p14:modId xmlns:p14="http://schemas.microsoft.com/office/powerpoint/2010/main" val="3445385179"/>
              </p:ext>
            </p:extLst>
          </p:nvPr>
        </p:nvGraphicFramePr>
        <p:xfrm>
          <a:off x="0" y="260648"/>
          <a:ext cx="9143999" cy="6336704"/>
        </p:xfrm>
        <a:graphic>
          <a:graphicData uri="http://schemas.openxmlformats.org/drawingml/2006/chart">
            <c:chart xmlns:c="http://schemas.openxmlformats.org/drawingml/2006/chart" xmlns:r="http://schemas.openxmlformats.org/officeDocument/2006/relationships" r:id="rId2"/>
          </a:graphicData>
        </a:graphic>
      </p:graphicFrame>
      <p:sp>
        <p:nvSpPr>
          <p:cNvPr id="4" name="Footer Placeholder 3"/>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2682193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601"/>
            <a:ext cx="8229600" cy="1143000"/>
          </a:xfrm>
        </p:spPr>
        <p:txBody>
          <a:bodyPr>
            <a:normAutofit/>
          </a:bodyPr>
          <a:lstStyle/>
          <a:p>
            <a:r>
              <a:rPr lang="en-NZ" sz="2800" dirty="0" smtClean="0"/>
              <a:t>A note on that national accounts data</a:t>
            </a:r>
            <a:endParaRPr lang="en-NZ" sz="2800" dirty="0"/>
          </a:p>
        </p:txBody>
      </p:sp>
      <p:sp>
        <p:nvSpPr>
          <p:cNvPr id="3" name="Content Placeholder 2"/>
          <p:cNvSpPr>
            <a:spLocks noGrp="1"/>
          </p:cNvSpPr>
          <p:nvPr>
            <p:ph idx="1"/>
          </p:nvPr>
        </p:nvSpPr>
        <p:spPr>
          <a:xfrm>
            <a:off x="539552" y="1340768"/>
            <a:ext cx="8229600" cy="4968552"/>
          </a:xfrm>
        </p:spPr>
        <p:txBody>
          <a:bodyPr>
            <a:normAutofit lnSpcReduction="10000"/>
          </a:bodyPr>
          <a:lstStyle/>
          <a:p>
            <a:r>
              <a:rPr lang="en-NZ" sz="2800" dirty="0" smtClean="0"/>
              <a:t>Electricity is aggregated together with gas and water supply into a single sector</a:t>
            </a:r>
          </a:p>
          <a:p>
            <a:endParaRPr lang="en-NZ" sz="2800" dirty="0" smtClean="0"/>
          </a:p>
          <a:p>
            <a:r>
              <a:rPr lang="en-NZ" sz="2800" dirty="0" smtClean="0"/>
              <a:t>But electricity dominates this sector: </a:t>
            </a:r>
            <a:r>
              <a:rPr lang="en-NZ" sz="2800" dirty="0"/>
              <a:t>the 1996 input-output table shows that electricity generation, transmission and supply make up 85% of the total output and total value added of the “electricity, gas and water” aggregate</a:t>
            </a:r>
            <a:r>
              <a:rPr lang="en-NZ" sz="2800" dirty="0" smtClean="0"/>
              <a:t>.</a:t>
            </a:r>
          </a:p>
          <a:p>
            <a:endParaRPr lang="en-NZ" sz="2800" dirty="0"/>
          </a:p>
          <a:p>
            <a:r>
              <a:rPr lang="en-NZ" sz="2800" dirty="0" smtClean="0"/>
              <a:t>The same picture emerges from aggregating across company annual reports and information disclosures</a:t>
            </a:r>
          </a:p>
          <a:p>
            <a:endParaRPr lang="en-NZ" sz="2800" dirty="0"/>
          </a:p>
          <a:p>
            <a:endParaRPr lang="en-NZ" sz="2800" dirty="0"/>
          </a:p>
        </p:txBody>
      </p:sp>
      <p:sp>
        <p:nvSpPr>
          <p:cNvPr id="4" name="Slide Number Placeholder 3"/>
          <p:cNvSpPr>
            <a:spLocks noGrp="1"/>
          </p:cNvSpPr>
          <p:nvPr>
            <p:ph type="sldNum" sz="quarter" idx="12"/>
          </p:nvPr>
        </p:nvSpPr>
        <p:spPr/>
        <p:txBody>
          <a:bodyPr/>
          <a:lstStyle/>
          <a:p>
            <a:fld id="{1DF6A404-C9CA-450A-876C-3BF81BFE80C3}" type="slidenum">
              <a:rPr lang="en-NZ" smtClean="0"/>
              <a:t>25</a:t>
            </a:fld>
            <a:endParaRPr lang="en-NZ"/>
          </a:p>
        </p:txBody>
      </p:sp>
    </p:spTree>
    <p:extLst>
      <p:ext uri="{BB962C8B-B14F-4D97-AF65-F5344CB8AC3E}">
        <p14:creationId xmlns:p14="http://schemas.microsoft.com/office/powerpoint/2010/main" val="20748475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3744E8-490B-4A5F-B292-536F3870AB1E}"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09538" cy="6071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172058" y="4149080"/>
            <a:ext cx="2971942" cy="1384995"/>
          </a:xfrm>
          <a:prstGeom prst="rect">
            <a:avLst/>
          </a:prstGeom>
          <a:noFill/>
        </p:spPr>
        <p:txBody>
          <a:bodyPr wrap="square" rtlCol="0">
            <a:spAutoFit/>
          </a:bodyPr>
          <a:lstStyle/>
          <a:p>
            <a:r>
              <a:rPr lang="en-GB" sz="1200" dirty="0"/>
              <a:t>Source: Geoff Bertram “A Stocktake of Profitability and Investment Performance in the New Zealand Electricity Market After Two Decades” paper presented to IAEE International Conference, Stockholm, June 2011</a:t>
            </a:r>
            <a:r>
              <a:rPr lang="en-GB" sz="1200" dirty="0" smtClean="0"/>
              <a:t>.  Data from information disclosure and company accounts.</a:t>
            </a:r>
            <a:endParaRPr lang="en-NZ" sz="1200" dirty="0"/>
          </a:p>
        </p:txBody>
      </p:sp>
      <p:sp>
        <p:nvSpPr>
          <p:cNvPr id="8" name="Rectangle 7"/>
          <p:cNvSpPr/>
          <p:nvPr/>
        </p:nvSpPr>
        <p:spPr>
          <a:xfrm>
            <a:off x="4139952" y="1381479"/>
            <a:ext cx="792088" cy="4104456"/>
          </a:xfrm>
          <a:prstGeom prst="rect">
            <a:avLst/>
          </a:prstGeom>
          <a:solidFill>
            <a:srgbClr val="FFFF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0" name="Straight Connector 9"/>
          <p:cNvCxnSpPr/>
          <p:nvPr/>
        </p:nvCxnSpPr>
        <p:spPr>
          <a:xfrm flipV="1">
            <a:off x="3944203" y="4053386"/>
            <a:ext cx="1173707" cy="150124"/>
          </a:xfrm>
          <a:prstGeom prst="line">
            <a:avLst/>
          </a:prstGeom>
          <a:ln w="38100">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87421" y="4749421"/>
            <a:ext cx="1089546" cy="329820"/>
          </a:xfrm>
          <a:prstGeom prst="line">
            <a:avLst/>
          </a:prstGeom>
          <a:ln w="38100">
            <a:solidFill>
              <a:srgbClr val="C00000"/>
            </a:solidFill>
            <a:prstDash val="lgDash"/>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271B90D8-21E7-4DA4-B5EE-615B9747E1CF}" type="slidenum">
              <a:rPr lang="en-NZ" smtClean="0"/>
              <a:t>26</a:t>
            </a:fld>
            <a:endParaRPr lang="en-NZ"/>
          </a:p>
        </p:txBody>
      </p:sp>
    </p:spTree>
    <p:extLst>
      <p:ext uri="{BB962C8B-B14F-4D97-AF65-F5344CB8AC3E}">
        <p14:creationId xmlns:p14="http://schemas.microsoft.com/office/powerpoint/2010/main" val="2675743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63" y="28636"/>
            <a:ext cx="8579296" cy="850106"/>
          </a:xfrm>
        </p:spPr>
        <p:txBody>
          <a:bodyPr>
            <a:normAutofit fontScale="90000"/>
          </a:bodyPr>
          <a:lstStyle/>
          <a:p>
            <a:r>
              <a:rPr lang="en-NZ" sz="2400" dirty="0" smtClean="0"/>
              <a:t>The </a:t>
            </a:r>
            <a:r>
              <a:rPr lang="en-NZ" sz="2400" dirty="0" err="1" smtClean="0"/>
              <a:t>opex</a:t>
            </a:r>
            <a:r>
              <a:rPr lang="en-NZ" sz="2400" dirty="0" smtClean="0"/>
              <a:t> blowout occurred across all but one of the </a:t>
            </a:r>
            <a:r>
              <a:rPr lang="en-NZ" sz="2400" dirty="0" err="1" smtClean="0"/>
              <a:t>gentailers</a:t>
            </a:r>
            <a:r>
              <a:rPr lang="en-NZ" sz="2400" dirty="0" smtClean="0"/>
              <a:t>: </a:t>
            </a:r>
            <a:r>
              <a:rPr lang="en-NZ" sz="2400" dirty="0" err="1" smtClean="0"/>
              <a:t>Trustpower</a:t>
            </a:r>
            <a:r>
              <a:rPr lang="en-NZ" sz="2400" dirty="0" smtClean="0"/>
              <a:t> provides a benchmark against which the others can be rated</a:t>
            </a:r>
            <a:endParaRPr lang="en-NZ" sz="2400" dirty="0"/>
          </a:p>
        </p:txBody>
      </p:sp>
      <p:graphicFrame>
        <p:nvGraphicFramePr>
          <p:cNvPr id="3" name="Chart 2"/>
          <p:cNvGraphicFramePr/>
          <p:nvPr>
            <p:extLst>
              <p:ext uri="{D42A27DB-BD31-4B8C-83A1-F6EECF244321}">
                <p14:modId xmlns:p14="http://schemas.microsoft.com/office/powerpoint/2010/main" val="3556109668"/>
              </p:ext>
            </p:extLst>
          </p:nvPr>
        </p:nvGraphicFramePr>
        <p:xfrm>
          <a:off x="107504" y="1196752"/>
          <a:ext cx="8928992" cy="5248102"/>
        </p:xfrm>
        <a:graphic>
          <a:graphicData uri="http://schemas.openxmlformats.org/drawingml/2006/chart">
            <c:chart xmlns:c="http://schemas.openxmlformats.org/drawingml/2006/chart" xmlns:r="http://schemas.openxmlformats.org/officeDocument/2006/relationships" r:id="rId2"/>
          </a:graphicData>
        </a:graphic>
      </p:graphicFrame>
      <p:sp>
        <p:nvSpPr>
          <p:cNvPr id="4" name="Footer Placeholder 3"/>
          <p:cNvSpPr>
            <a:spLocks noGrp="1"/>
          </p:cNvSpPr>
          <p:nvPr>
            <p:ph type="ftr" sz="quarter" idx="11"/>
          </p:nvPr>
        </p:nvSpPr>
        <p:spPr/>
        <p:txBody>
          <a:bodyPr/>
          <a:lstStyle/>
          <a:p>
            <a:r>
              <a:rPr lang="en-NZ" smtClean="0"/>
              <a:t>NZ electricity industry</a:t>
            </a:r>
            <a:endParaRPr lang="en-NZ"/>
          </a:p>
        </p:txBody>
      </p:sp>
      <p:sp>
        <p:nvSpPr>
          <p:cNvPr id="5" name="Slide Number Placeholder 4"/>
          <p:cNvSpPr>
            <a:spLocks noGrp="1"/>
          </p:cNvSpPr>
          <p:nvPr>
            <p:ph type="sldNum" sz="quarter" idx="12"/>
          </p:nvPr>
        </p:nvSpPr>
        <p:spPr/>
        <p:txBody>
          <a:bodyPr/>
          <a:lstStyle/>
          <a:p>
            <a:fld id="{1DF6A404-C9CA-450A-876C-3BF81BFE80C3}" type="slidenum">
              <a:rPr lang="en-NZ" smtClean="0"/>
              <a:t>27</a:t>
            </a:fld>
            <a:endParaRPr lang="en-NZ"/>
          </a:p>
        </p:txBody>
      </p:sp>
      <p:sp>
        <p:nvSpPr>
          <p:cNvPr id="6" name="TextBox 1"/>
          <p:cNvSpPr txBox="1"/>
          <p:nvPr/>
        </p:nvSpPr>
        <p:spPr>
          <a:xfrm>
            <a:off x="3459374" y="2924947"/>
            <a:ext cx="1296176" cy="792085"/>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NZ" sz="1800" dirty="0" smtClean="0"/>
              <a:t>Missing </a:t>
            </a:r>
          </a:p>
          <a:p>
            <a:pPr algn="ctr"/>
            <a:r>
              <a:rPr lang="en-NZ" sz="1800" dirty="0" smtClean="0"/>
              <a:t>retail detail</a:t>
            </a:r>
            <a:endParaRPr lang="en-NZ" sz="1800" dirty="0"/>
          </a:p>
        </p:txBody>
      </p:sp>
      <p:cxnSp>
        <p:nvCxnSpPr>
          <p:cNvPr id="7" name="Straight Arrow Connector 6"/>
          <p:cNvCxnSpPr/>
          <p:nvPr/>
        </p:nvCxnSpPr>
        <p:spPr>
          <a:xfrm>
            <a:off x="4194051" y="3717032"/>
            <a:ext cx="144060" cy="108015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0887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282"/>
            <a:ext cx="8229600" cy="1038454"/>
          </a:xfrm>
        </p:spPr>
        <p:txBody>
          <a:bodyPr>
            <a:normAutofit fontScale="90000"/>
          </a:bodyPr>
          <a:lstStyle/>
          <a:p>
            <a:r>
              <a:rPr lang="en-NZ" sz="2400" dirty="0" smtClean="0"/>
              <a:t>Those last figures were in nominal terms; </a:t>
            </a:r>
            <a:r>
              <a:rPr lang="en-NZ" sz="2400" dirty="0"/>
              <a:t>to ensure that it’s not just inflation </a:t>
            </a:r>
            <a:r>
              <a:rPr lang="en-NZ" sz="2400" dirty="0" smtClean="0"/>
              <a:t>I’ve deflated them to real terms using the PPI (Inputs)</a:t>
            </a:r>
            <a:endParaRPr lang="en-NZ" sz="2400" dirty="0"/>
          </a:p>
        </p:txBody>
      </p:sp>
      <p:sp>
        <p:nvSpPr>
          <p:cNvPr id="3" name="Slide Number Placeholder 2"/>
          <p:cNvSpPr>
            <a:spLocks noGrp="1"/>
          </p:cNvSpPr>
          <p:nvPr>
            <p:ph type="sldNum" sz="quarter" idx="12"/>
          </p:nvPr>
        </p:nvSpPr>
        <p:spPr/>
        <p:txBody>
          <a:bodyPr/>
          <a:lstStyle/>
          <a:p>
            <a:fld id="{1DF6A404-C9CA-450A-876C-3BF81BFE80C3}" type="slidenum">
              <a:rPr lang="en-NZ" smtClean="0"/>
              <a:t>28</a:t>
            </a:fld>
            <a:endParaRPr lang="en-NZ"/>
          </a:p>
        </p:txBody>
      </p:sp>
      <p:graphicFrame>
        <p:nvGraphicFramePr>
          <p:cNvPr id="4" name="Chart 3"/>
          <p:cNvGraphicFramePr>
            <a:graphicFrameLocks/>
          </p:cNvGraphicFramePr>
          <p:nvPr>
            <p:extLst>
              <p:ext uri="{D42A27DB-BD31-4B8C-83A1-F6EECF244321}">
                <p14:modId xmlns:p14="http://schemas.microsoft.com/office/powerpoint/2010/main" val="3682762732"/>
              </p:ext>
            </p:extLst>
          </p:nvPr>
        </p:nvGraphicFramePr>
        <p:xfrm>
          <a:off x="178994" y="980728"/>
          <a:ext cx="8964488" cy="5688632"/>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4"/>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22923408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922114"/>
          </a:xfrm>
        </p:spPr>
        <p:txBody>
          <a:bodyPr>
            <a:normAutofit/>
          </a:bodyPr>
          <a:lstStyle/>
          <a:p>
            <a:r>
              <a:rPr lang="en-NZ" sz="2000" dirty="0" smtClean="0"/>
              <a:t>The operating cost blowout was in unregulated generating/retailing, not the regulated lines sector</a:t>
            </a:r>
            <a:endParaRPr lang="en-NZ" sz="2000" dirty="0"/>
          </a:p>
        </p:txBody>
      </p:sp>
      <p:graphicFrame>
        <p:nvGraphicFramePr>
          <p:cNvPr id="3" name="Chart 2"/>
          <p:cNvGraphicFramePr>
            <a:graphicFrameLocks/>
          </p:cNvGraphicFramePr>
          <p:nvPr>
            <p:extLst>
              <p:ext uri="{D42A27DB-BD31-4B8C-83A1-F6EECF244321}">
                <p14:modId xmlns:p14="http://schemas.microsoft.com/office/powerpoint/2010/main" val="3633381752"/>
              </p:ext>
            </p:extLst>
          </p:nvPr>
        </p:nvGraphicFramePr>
        <p:xfrm>
          <a:off x="179512" y="1052736"/>
          <a:ext cx="8856984" cy="571651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1DF6A404-C9CA-450A-876C-3BF81BFE80C3}" type="slidenum">
              <a:rPr lang="en-NZ" smtClean="0"/>
              <a:t>29</a:t>
            </a:fld>
            <a:endParaRPr lang="en-NZ"/>
          </a:p>
        </p:txBody>
      </p:sp>
    </p:spTree>
    <p:extLst>
      <p:ext uri="{BB962C8B-B14F-4D97-AF65-F5344CB8AC3E}">
        <p14:creationId xmlns:p14="http://schemas.microsoft.com/office/powerpoint/2010/main" val="6816186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92088"/>
          </a:xfrm>
        </p:spPr>
        <p:txBody>
          <a:bodyPr>
            <a:normAutofit/>
          </a:bodyPr>
          <a:lstStyle/>
          <a:p>
            <a:r>
              <a:rPr lang="en-NZ" sz="2000" dirty="0" smtClean="0"/>
              <a:t>Things are never altogether simple, of course – </a:t>
            </a:r>
            <a:r>
              <a:rPr lang="en-NZ" sz="2000" dirty="0" err="1" smtClean="0"/>
              <a:t>Trustpower</a:t>
            </a:r>
            <a:r>
              <a:rPr lang="en-NZ" sz="2000" dirty="0" smtClean="0"/>
              <a:t> started as the high-cost generator, and Genesis’ high fuel bill has to be borne in mind…</a:t>
            </a:r>
            <a:endParaRPr lang="en-NZ" sz="20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30</a:t>
            </a:fld>
            <a:endParaRPr lang="en-NZ"/>
          </a:p>
        </p:txBody>
      </p:sp>
      <p:graphicFrame>
        <p:nvGraphicFramePr>
          <p:cNvPr id="6" name="Chart 5"/>
          <p:cNvGraphicFramePr>
            <a:graphicFrameLocks/>
          </p:cNvGraphicFramePr>
          <p:nvPr>
            <p:extLst>
              <p:ext uri="{D42A27DB-BD31-4B8C-83A1-F6EECF244321}">
                <p14:modId xmlns:p14="http://schemas.microsoft.com/office/powerpoint/2010/main" val="3808559719"/>
              </p:ext>
            </p:extLst>
          </p:nvPr>
        </p:nvGraphicFramePr>
        <p:xfrm>
          <a:off x="467544" y="980728"/>
          <a:ext cx="8296275" cy="54959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23883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341"/>
            <a:ext cx="8229600" cy="547339"/>
          </a:xfrm>
        </p:spPr>
        <p:txBody>
          <a:bodyPr>
            <a:normAutofit/>
          </a:bodyPr>
          <a:lstStyle/>
          <a:p>
            <a:r>
              <a:rPr lang="en-NZ" sz="2400" dirty="0" smtClean="0"/>
              <a:t>Pride of place in the corporate record goes to asset revaluation…</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31</a:t>
            </a:fld>
            <a:endParaRPr lang="en-NZ"/>
          </a:p>
        </p:txBody>
      </p:sp>
      <p:graphicFrame>
        <p:nvGraphicFramePr>
          <p:cNvPr id="7" name="Chart 6"/>
          <p:cNvGraphicFramePr>
            <a:graphicFrameLocks/>
          </p:cNvGraphicFramePr>
          <p:nvPr>
            <p:extLst>
              <p:ext uri="{D42A27DB-BD31-4B8C-83A1-F6EECF244321}">
                <p14:modId xmlns:p14="http://schemas.microsoft.com/office/powerpoint/2010/main" val="3432421156"/>
              </p:ext>
            </p:extLst>
          </p:nvPr>
        </p:nvGraphicFramePr>
        <p:xfrm>
          <a:off x="251520" y="620688"/>
          <a:ext cx="8496944"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Tree>
    <p:extLst>
      <p:ext uri="{BB962C8B-B14F-4D97-AF65-F5344CB8AC3E}">
        <p14:creationId xmlns:p14="http://schemas.microsoft.com/office/powerpoint/2010/main" val="31245194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NZ" sz="2400" dirty="0" smtClean="0"/>
              <a:t>The lines companies were first onto the bandwagon, with ODV</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32</a:t>
            </a:fld>
            <a:endParaRPr lang="en-NZ"/>
          </a:p>
        </p:txBody>
      </p:sp>
      <p:graphicFrame>
        <p:nvGraphicFramePr>
          <p:cNvPr id="6" name="Chart 5"/>
          <p:cNvGraphicFramePr>
            <a:graphicFrameLocks/>
          </p:cNvGraphicFramePr>
          <p:nvPr>
            <p:extLst>
              <p:ext uri="{D42A27DB-BD31-4B8C-83A1-F6EECF244321}">
                <p14:modId xmlns:p14="http://schemas.microsoft.com/office/powerpoint/2010/main" val="4219727610"/>
              </p:ext>
            </p:extLst>
          </p:nvPr>
        </p:nvGraphicFramePr>
        <p:xfrm>
          <a:off x="827584" y="836712"/>
          <a:ext cx="7416824"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Tree>
    <p:extLst>
      <p:ext uri="{BB962C8B-B14F-4D97-AF65-F5344CB8AC3E}">
        <p14:creationId xmlns:p14="http://schemas.microsoft.com/office/powerpoint/2010/main" val="38458471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48072"/>
          </a:xfrm>
        </p:spPr>
        <p:txBody>
          <a:bodyPr>
            <a:normAutofit/>
          </a:bodyPr>
          <a:lstStyle/>
          <a:p>
            <a:r>
              <a:rPr lang="en-NZ" sz="2400" dirty="0" smtClean="0"/>
              <a:t>Then the </a:t>
            </a:r>
            <a:r>
              <a:rPr lang="en-NZ" sz="2400" dirty="0" err="1" smtClean="0"/>
              <a:t>gentailers</a:t>
            </a:r>
            <a:r>
              <a:rPr lang="en-NZ" sz="2400" dirty="0" smtClean="0"/>
              <a:t> got into an orgy of “fair value” revaluation…</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33</a:t>
            </a:fld>
            <a:endParaRPr lang="en-NZ"/>
          </a:p>
        </p:txBody>
      </p:sp>
      <p:graphicFrame>
        <p:nvGraphicFramePr>
          <p:cNvPr id="6" name="Chart 5"/>
          <p:cNvGraphicFramePr>
            <a:graphicFrameLocks/>
          </p:cNvGraphicFramePr>
          <p:nvPr>
            <p:extLst>
              <p:ext uri="{D42A27DB-BD31-4B8C-83A1-F6EECF244321}">
                <p14:modId xmlns:p14="http://schemas.microsoft.com/office/powerpoint/2010/main" val="3309910325"/>
              </p:ext>
            </p:extLst>
          </p:nvPr>
        </p:nvGraphicFramePr>
        <p:xfrm>
          <a:off x="683569" y="764704"/>
          <a:ext cx="7531744" cy="519318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Tree>
    <p:extLst>
      <p:ext uri="{BB962C8B-B14F-4D97-AF65-F5344CB8AC3E}">
        <p14:creationId xmlns:p14="http://schemas.microsoft.com/office/powerpoint/2010/main" val="37519657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400" dirty="0" smtClean="0"/>
              <a:t>And yes, those revaluations were then used to justify subsequent price hikes to make the “fair values” look reasonable</a:t>
            </a:r>
            <a:endParaRPr lang="en-NZ" sz="2400" dirty="0"/>
          </a:p>
        </p:txBody>
      </p:sp>
      <p:sp>
        <p:nvSpPr>
          <p:cNvPr id="3" name="Content Placeholder 2"/>
          <p:cNvSpPr>
            <a:spLocks noGrp="1"/>
          </p:cNvSpPr>
          <p:nvPr>
            <p:ph idx="1"/>
          </p:nvPr>
        </p:nvSpPr>
        <p:spPr>
          <a:xfrm>
            <a:off x="457200" y="1600200"/>
            <a:ext cx="8229600" cy="4709120"/>
          </a:xfrm>
        </p:spPr>
        <p:txBody>
          <a:bodyPr>
            <a:normAutofit fontScale="92500" lnSpcReduction="20000"/>
          </a:bodyPr>
          <a:lstStyle/>
          <a:p>
            <a:r>
              <a:rPr lang="en-NZ" sz="2400" dirty="0" smtClean="0"/>
              <a:t>And yes again, that involves circular reasoning</a:t>
            </a:r>
          </a:p>
          <a:p>
            <a:endParaRPr lang="en-NZ" sz="2400" dirty="0" smtClean="0"/>
          </a:p>
          <a:p>
            <a:r>
              <a:rPr lang="en-NZ" sz="2400" dirty="0" smtClean="0"/>
              <a:t>Economists have known about this since Marshal’s </a:t>
            </a:r>
            <a:r>
              <a:rPr lang="en-NZ" sz="2400" i="1" dirty="0" smtClean="0"/>
              <a:t>Principles of </a:t>
            </a:r>
            <a:r>
              <a:rPr lang="en-NZ" sz="2400" dirty="0" smtClean="0"/>
              <a:t>Economic (1890)</a:t>
            </a:r>
          </a:p>
          <a:p>
            <a:endParaRPr lang="en-NZ" sz="2400" dirty="0" smtClean="0"/>
          </a:p>
          <a:p>
            <a:r>
              <a:rPr lang="en-NZ" sz="2400" dirty="0" smtClean="0"/>
              <a:t>US regulators and practitioners have known about this since the </a:t>
            </a:r>
            <a:r>
              <a:rPr lang="en-NZ" sz="2400" i="1" dirty="0" smtClean="0"/>
              <a:t>Hope Natural Gas</a:t>
            </a:r>
            <a:r>
              <a:rPr lang="en-NZ" sz="2400" dirty="0" smtClean="0"/>
              <a:t> case in 1944</a:t>
            </a:r>
          </a:p>
          <a:p>
            <a:endParaRPr lang="en-NZ" sz="2400" dirty="0" smtClean="0"/>
          </a:p>
          <a:p>
            <a:r>
              <a:rPr lang="en-NZ" sz="2400" dirty="0" smtClean="0"/>
              <a:t>New Zealand regulators only just began to catch on (corporate managements, their accountants and consultants have known all about it from the outset)</a:t>
            </a:r>
          </a:p>
          <a:p>
            <a:endParaRPr lang="en-NZ" sz="2400" dirty="0" smtClean="0"/>
          </a:p>
          <a:p>
            <a:r>
              <a:rPr lang="en-NZ" sz="2400" dirty="0" smtClean="0"/>
              <a:t>And NZ GAAP still holds the stable door open for the horses to bolt through…</a:t>
            </a:r>
            <a:endParaRPr lang="en-NZ" sz="2400"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34</a:t>
            </a:fld>
            <a:endParaRPr lang="en-NZ"/>
          </a:p>
        </p:txBody>
      </p:sp>
    </p:spTree>
    <p:extLst>
      <p:ext uri="{BB962C8B-B14F-4D97-AF65-F5344CB8AC3E}">
        <p14:creationId xmlns:p14="http://schemas.microsoft.com/office/powerpoint/2010/main" val="63440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706090"/>
          </a:xfrm>
        </p:spPr>
        <p:txBody>
          <a:bodyPr>
            <a:normAutofit fontScale="90000"/>
          </a:bodyPr>
          <a:lstStyle/>
          <a:p>
            <a:r>
              <a:rPr lang="en-NZ" sz="2400" dirty="0" smtClean="0"/>
              <a:t>Meantime, basic information such as sales volume by company vanished off the public radar for several years</a:t>
            </a:r>
            <a:endParaRPr lang="en-NZ" sz="2400" dirty="0"/>
          </a:p>
        </p:txBody>
      </p:sp>
      <p:sp>
        <p:nvSpPr>
          <p:cNvPr id="4" name="Footer Placeholder 3"/>
          <p:cNvSpPr>
            <a:spLocks noGrp="1"/>
          </p:cNvSpPr>
          <p:nvPr>
            <p:ph type="ftr" sz="quarter" idx="11"/>
          </p:nvPr>
        </p:nvSpPr>
        <p:spPr/>
        <p:txBody>
          <a:bodyPr/>
          <a:lstStyle/>
          <a:p>
            <a:r>
              <a:rPr lang="en-NZ" smtClean="0"/>
              <a:t>NZ electricity industry</a:t>
            </a:r>
            <a:endParaRPr lang="en-NZ"/>
          </a:p>
        </p:txBody>
      </p:sp>
      <p:sp>
        <p:nvSpPr>
          <p:cNvPr id="5" name="Slide Number Placeholder 4"/>
          <p:cNvSpPr>
            <a:spLocks noGrp="1"/>
          </p:cNvSpPr>
          <p:nvPr>
            <p:ph type="sldNum" sz="quarter" idx="12"/>
          </p:nvPr>
        </p:nvSpPr>
        <p:spPr/>
        <p:txBody>
          <a:bodyPr/>
          <a:lstStyle/>
          <a:p>
            <a:fld id="{1DF6A404-C9CA-450A-876C-3BF81BFE80C3}" type="slidenum">
              <a:rPr lang="en-NZ" smtClean="0"/>
              <a:t>35</a:t>
            </a:fld>
            <a:endParaRPr lang="en-NZ"/>
          </a:p>
        </p:txBody>
      </p:sp>
      <p:graphicFrame>
        <p:nvGraphicFramePr>
          <p:cNvPr id="8" name="Table 7"/>
          <p:cNvGraphicFramePr>
            <a:graphicFrameLocks noGrp="1"/>
          </p:cNvGraphicFramePr>
          <p:nvPr>
            <p:extLst>
              <p:ext uri="{D42A27DB-BD31-4B8C-83A1-F6EECF244321}">
                <p14:modId xmlns:p14="http://schemas.microsoft.com/office/powerpoint/2010/main" val="4263578702"/>
              </p:ext>
            </p:extLst>
          </p:nvPr>
        </p:nvGraphicFramePr>
        <p:xfrm>
          <a:off x="827584" y="1124744"/>
          <a:ext cx="7128792" cy="4789426"/>
        </p:xfrm>
        <a:graphic>
          <a:graphicData uri="http://schemas.openxmlformats.org/drawingml/2006/table">
            <a:tbl>
              <a:tblPr>
                <a:tableStyleId>{5C22544A-7EE6-4342-B048-85BDC9FD1C3A}</a:tableStyleId>
              </a:tblPr>
              <a:tblGrid>
                <a:gridCol w="1188132"/>
                <a:gridCol w="1188132"/>
                <a:gridCol w="1188132"/>
                <a:gridCol w="1188132"/>
                <a:gridCol w="1188132"/>
                <a:gridCol w="1188132"/>
              </a:tblGrid>
              <a:tr h="609562">
                <a:tc>
                  <a:txBody>
                    <a:bodyPr/>
                    <a:lstStyle/>
                    <a:p>
                      <a:pPr algn="ctr" fontAlgn="b"/>
                      <a:r>
                        <a:rPr lang="en-NZ" sz="1000" u="none" strike="noStrike" dirty="0">
                          <a:effectLst/>
                        </a:rPr>
                        <a:t>Calendar years</a:t>
                      </a:r>
                      <a:endParaRPr lang="en-NZ" sz="1000" b="0" i="0" u="none" strike="noStrike" dirty="0">
                        <a:solidFill>
                          <a:srgbClr val="000000"/>
                        </a:solidFill>
                        <a:effectLst/>
                        <a:latin typeface="Arial"/>
                      </a:endParaRPr>
                    </a:p>
                  </a:txBody>
                  <a:tcPr marL="0" marR="0" marT="0" marB="0" anchor="b"/>
                </a:tc>
                <a:tc>
                  <a:txBody>
                    <a:bodyPr/>
                    <a:lstStyle/>
                    <a:p>
                      <a:pPr algn="ctr" fontAlgn="b"/>
                      <a:r>
                        <a:rPr lang="en-NZ" sz="1000" u="none" strike="noStrike">
                          <a:effectLst/>
                        </a:rPr>
                        <a:t>Contact</a:t>
                      </a:r>
                      <a:endParaRPr lang="en-NZ" sz="1000" b="0" i="0" u="none" strike="noStrike">
                        <a:solidFill>
                          <a:srgbClr val="000000"/>
                        </a:solidFill>
                        <a:effectLst/>
                        <a:latin typeface="Arial"/>
                      </a:endParaRPr>
                    </a:p>
                  </a:txBody>
                  <a:tcPr marL="0" marR="0" marT="0" marB="0" anchor="b"/>
                </a:tc>
                <a:tc>
                  <a:txBody>
                    <a:bodyPr/>
                    <a:lstStyle/>
                    <a:p>
                      <a:pPr algn="ctr" fontAlgn="b"/>
                      <a:r>
                        <a:rPr lang="en-NZ" sz="1000" u="none" strike="noStrike">
                          <a:effectLst/>
                        </a:rPr>
                        <a:t>Meridian</a:t>
                      </a:r>
                      <a:endParaRPr lang="en-NZ" sz="1000" b="0" i="0" u="none" strike="noStrike">
                        <a:solidFill>
                          <a:srgbClr val="000000"/>
                        </a:solidFill>
                        <a:effectLst/>
                        <a:latin typeface="Arial"/>
                      </a:endParaRPr>
                    </a:p>
                  </a:txBody>
                  <a:tcPr marL="0" marR="0" marT="0" marB="0" anchor="b"/>
                </a:tc>
                <a:tc>
                  <a:txBody>
                    <a:bodyPr/>
                    <a:lstStyle/>
                    <a:p>
                      <a:pPr algn="ctr" fontAlgn="b"/>
                      <a:r>
                        <a:rPr lang="en-NZ" sz="1000" u="none" strike="noStrike">
                          <a:effectLst/>
                        </a:rPr>
                        <a:t>Mighty River</a:t>
                      </a:r>
                      <a:endParaRPr lang="en-NZ" sz="1000" b="0" i="0" u="none" strike="noStrike">
                        <a:solidFill>
                          <a:srgbClr val="000000"/>
                        </a:solidFill>
                        <a:effectLst/>
                        <a:latin typeface="Arial"/>
                      </a:endParaRPr>
                    </a:p>
                  </a:txBody>
                  <a:tcPr marL="0" marR="0" marT="0" marB="0" anchor="b"/>
                </a:tc>
                <a:tc>
                  <a:txBody>
                    <a:bodyPr/>
                    <a:lstStyle/>
                    <a:p>
                      <a:pPr algn="ctr" fontAlgn="b"/>
                      <a:r>
                        <a:rPr lang="en-NZ" sz="1000" u="none" strike="noStrike">
                          <a:effectLst/>
                        </a:rPr>
                        <a:t>Genesis</a:t>
                      </a:r>
                      <a:endParaRPr lang="en-NZ" sz="1000" b="0" i="0" u="none" strike="noStrike">
                        <a:solidFill>
                          <a:srgbClr val="000000"/>
                        </a:solidFill>
                        <a:effectLst/>
                        <a:latin typeface="Arial"/>
                      </a:endParaRPr>
                    </a:p>
                  </a:txBody>
                  <a:tcPr marL="0" marR="0" marT="0" marB="0" anchor="b"/>
                </a:tc>
                <a:tc>
                  <a:txBody>
                    <a:bodyPr/>
                    <a:lstStyle/>
                    <a:p>
                      <a:pPr algn="ctr" fontAlgn="b"/>
                      <a:r>
                        <a:rPr lang="en-NZ" sz="1000" u="none" strike="noStrike">
                          <a:effectLst/>
                        </a:rPr>
                        <a:t>Trustpower</a:t>
                      </a:r>
                      <a:endParaRPr lang="en-NZ" sz="1000" b="0" i="0" u="none" strike="noStrike">
                        <a:solidFill>
                          <a:srgbClr val="000000"/>
                        </a:solidFill>
                        <a:effectLst/>
                        <a:latin typeface="Arial"/>
                      </a:endParaRPr>
                    </a:p>
                  </a:txBody>
                  <a:tcPr marL="0" marR="0" marT="0" marB="0" anchor="b"/>
                </a:tc>
              </a:tr>
              <a:tr h="348322">
                <a:tc>
                  <a:txBody>
                    <a:bodyPr/>
                    <a:lstStyle/>
                    <a:p>
                      <a:pPr algn="r" fontAlgn="b"/>
                      <a:r>
                        <a:rPr lang="en-NZ" sz="1100" u="none" strike="noStrike">
                          <a:effectLst/>
                        </a:rPr>
                        <a:t>1999</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2000</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2001</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1,400</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2002</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994</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2,600</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2003</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4,094</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4,900</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2004</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5,683</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2,992</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5,747</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2005</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2,590</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5,951</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5,833</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2006</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2,590</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6,168</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l" fontAlgn="b"/>
                      <a:r>
                        <a:rPr lang="en-NZ" sz="1100" u="none" strike="noStrike">
                          <a:effectLst/>
                        </a:rPr>
                        <a:t> </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6,495</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2007</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3,607</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6,822</a:t>
                      </a:r>
                      <a:endParaRPr lang="en-NZ" sz="1100" b="0" i="0" u="none" strike="noStrike">
                        <a:solidFill>
                          <a:srgbClr val="000000"/>
                        </a:solidFill>
                        <a:effectLst/>
                        <a:latin typeface="Calibri"/>
                      </a:endParaRPr>
                    </a:p>
                  </a:txBody>
                  <a:tcPr marL="0" marR="0" marT="0" marB="0" anchor="b"/>
                </a:tc>
                <a:tc>
                  <a:txBody>
                    <a:bodyPr/>
                    <a:lstStyle/>
                    <a:p>
                      <a:pPr algn="l" fontAlgn="b"/>
                      <a:r>
                        <a:rPr lang="en-NZ" sz="1000" u="none" strike="noStrike">
                          <a:effectLst/>
                        </a:rPr>
                        <a:t> </a:t>
                      </a:r>
                      <a:endParaRPr lang="en-NZ" sz="1000" b="0" i="1" u="none" strike="noStrike">
                        <a:solidFill>
                          <a:srgbClr val="000000"/>
                        </a:solidFill>
                        <a:effectLst/>
                        <a:latin typeface="Arial"/>
                      </a:endParaRPr>
                    </a:p>
                  </a:txBody>
                  <a:tcPr marL="0" marR="0" marT="0" marB="0" anchor="b"/>
                </a:tc>
                <a:tc>
                  <a:txBody>
                    <a:bodyPr/>
                    <a:lstStyle/>
                    <a:p>
                      <a:pPr algn="r" fontAlgn="b"/>
                      <a:r>
                        <a:rPr lang="en-NZ" sz="1100" u="none" strike="noStrike">
                          <a:effectLst/>
                        </a:rPr>
                        <a:t>3,552</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5,656</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2008</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7,287</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7,169</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3,783</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7,101</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5,873</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2009</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7,463</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7,092</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3,893</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7,230</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4,724</a:t>
                      </a:r>
                      <a:endParaRPr lang="en-NZ" sz="1100" b="0" i="0" u="none" strike="noStrike">
                        <a:solidFill>
                          <a:srgbClr val="000000"/>
                        </a:solidFill>
                        <a:effectLst/>
                        <a:latin typeface="Calibri"/>
                      </a:endParaRPr>
                    </a:p>
                  </a:txBody>
                  <a:tcPr marL="0" marR="0" marT="0" marB="0" anchor="b"/>
                </a:tc>
              </a:tr>
              <a:tr h="348322">
                <a:tc>
                  <a:txBody>
                    <a:bodyPr/>
                    <a:lstStyle/>
                    <a:p>
                      <a:pPr algn="r" fontAlgn="b"/>
                      <a:r>
                        <a:rPr lang="en-NZ" sz="1100" u="none" strike="noStrike">
                          <a:effectLst/>
                        </a:rPr>
                        <a:t>2010</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7,682</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7,322</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a:effectLst/>
                        </a:rPr>
                        <a:t>4,655</a:t>
                      </a:r>
                      <a:endParaRPr lang="en-NZ" sz="1100" b="0" i="0" u="none" strike="noStrike">
                        <a:solidFill>
                          <a:srgbClr val="000000"/>
                        </a:solidFill>
                        <a:effectLst/>
                        <a:latin typeface="Calibri"/>
                      </a:endParaRPr>
                    </a:p>
                  </a:txBody>
                  <a:tcPr marL="0" marR="0" marT="0" marB="0" anchor="b"/>
                </a:tc>
                <a:tc>
                  <a:txBody>
                    <a:bodyPr/>
                    <a:lstStyle/>
                    <a:p>
                      <a:pPr algn="r" fontAlgn="b"/>
                      <a:r>
                        <a:rPr lang="en-NZ" sz="1100" u="none" strike="noStrike" dirty="0">
                          <a:effectLst/>
                        </a:rPr>
                        <a:t>7,253</a:t>
                      </a:r>
                      <a:endParaRPr lang="en-NZ" sz="1100" b="0" i="0" u="none" strike="noStrike" dirty="0">
                        <a:solidFill>
                          <a:srgbClr val="000000"/>
                        </a:solidFill>
                        <a:effectLst/>
                        <a:latin typeface="Calibri"/>
                      </a:endParaRPr>
                    </a:p>
                  </a:txBody>
                  <a:tcPr marL="0" marR="0" marT="0" marB="0" anchor="b"/>
                </a:tc>
                <a:tc>
                  <a:txBody>
                    <a:bodyPr/>
                    <a:lstStyle/>
                    <a:p>
                      <a:pPr algn="r" fontAlgn="b"/>
                      <a:r>
                        <a:rPr lang="en-NZ" sz="1100" u="none" strike="noStrike" dirty="0">
                          <a:effectLst/>
                        </a:rPr>
                        <a:t>4,575</a:t>
                      </a:r>
                      <a:endParaRPr lang="en-NZ" sz="1100" b="0" i="0" u="none" strike="noStrike" dirty="0">
                        <a:solidFill>
                          <a:srgbClr val="000000"/>
                        </a:solidFill>
                        <a:effectLst/>
                        <a:latin typeface="Calibri"/>
                      </a:endParaRPr>
                    </a:p>
                  </a:txBody>
                  <a:tcPr marL="0" marR="0" marT="0" marB="0" anchor="b"/>
                </a:tc>
              </a:tr>
            </a:tbl>
          </a:graphicData>
        </a:graphic>
      </p:graphicFrame>
      <p:sp>
        <p:nvSpPr>
          <p:cNvPr id="2" name="TextBox 1"/>
          <p:cNvSpPr txBox="1"/>
          <p:nvPr/>
        </p:nvSpPr>
        <p:spPr>
          <a:xfrm>
            <a:off x="3779912" y="6052665"/>
            <a:ext cx="4919039" cy="276999"/>
          </a:xfrm>
          <a:prstGeom prst="rect">
            <a:avLst/>
          </a:prstGeom>
          <a:noFill/>
        </p:spPr>
        <p:txBody>
          <a:bodyPr wrap="none" rtlCol="0">
            <a:spAutoFit/>
          </a:bodyPr>
          <a:lstStyle/>
          <a:p>
            <a:r>
              <a:rPr lang="en-NZ" sz="1200" dirty="0" smtClean="0"/>
              <a:t>Source: company accounts plus responses to direct author requests for data</a:t>
            </a:r>
            <a:endParaRPr lang="en-NZ" sz="1200" dirty="0"/>
          </a:p>
        </p:txBody>
      </p:sp>
    </p:spTree>
    <p:extLst>
      <p:ext uri="{BB962C8B-B14F-4D97-AF65-F5344CB8AC3E}">
        <p14:creationId xmlns:p14="http://schemas.microsoft.com/office/powerpoint/2010/main" val="5462344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778098"/>
          </a:xfrm>
        </p:spPr>
        <p:txBody>
          <a:bodyPr>
            <a:normAutofit/>
          </a:bodyPr>
          <a:lstStyle/>
          <a:p>
            <a:r>
              <a:rPr lang="en-NZ" sz="3200" dirty="0" smtClean="0"/>
              <a:t>The irony of neoliberal rhetoric:</a:t>
            </a:r>
            <a:endParaRPr lang="en-NZ" sz="3200" dirty="0"/>
          </a:p>
        </p:txBody>
      </p:sp>
      <p:sp>
        <p:nvSpPr>
          <p:cNvPr id="5" name="Content Placeholder 4"/>
          <p:cNvSpPr>
            <a:spLocks noGrp="1"/>
          </p:cNvSpPr>
          <p:nvPr>
            <p:ph idx="1"/>
          </p:nvPr>
        </p:nvSpPr>
        <p:spPr>
          <a:xfrm>
            <a:off x="323528" y="836712"/>
            <a:ext cx="8424936" cy="5832648"/>
          </a:xfrm>
        </p:spPr>
        <p:txBody>
          <a:bodyPr>
            <a:normAutofit fontScale="70000" lnSpcReduction="20000"/>
          </a:bodyPr>
          <a:lstStyle/>
          <a:p>
            <a:r>
              <a:rPr lang="en-NZ" dirty="0" smtClean="0"/>
              <a:t>The </a:t>
            </a:r>
            <a:r>
              <a:rPr lang="en-NZ" dirty="0"/>
              <a:t>era of “information disclosure</a:t>
            </a:r>
            <a:r>
              <a:rPr lang="en-NZ" dirty="0" smtClean="0"/>
              <a:t>”, “accountability” </a:t>
            </a:r>
            <a:r>
              <a:rPr lang="en-NZ" dirty="0"/>
              <a:t>and “transparency” has been one of </a:t>
            </a:r>
            <a:endParaRPr lang="en-NZ" dirty="0" smtClean="0"/>
          </a:p>
          <a:p>
            <a:pPr lvl="1"/>
            <a:r>
              <a:rPr lang="en-NZ" dirty="0" smtClean="0"/>
              <a:t>concealment </a:t>
            </a:r>
          </a:p>
          <a:p>
            <a:pPr lvl="1"/>
            <a:r>
              <a:rPr lang="en-NZ" dirty="0" smtClean="0"/>
              <a:t>misinformation </a:t>
            </a:r>
          </a:p>
          <a:p>
            <a:pPr lvl="1"/>
            <a:r>
              <a:rPr lang="en-NZ" dirty="0" smtClean="0"/>
              <a:t>wilful ignorance of basic economic principles regarding valuation of assets</a:t>
            </a:r>
          </a:p>
          <a:p>
            <a:pPr lvl="1"/>
            <a:r>
              <a:rPr lang="en-NZ" dirty="0" smtClean="0"/>
              <a:t>constant </a:t>
            </a:r>
            <a:r>
              <a:rPr lang="en-NZ" dirty="0"/>
              <a:t>changes of accounting rules and </a:t>
            </a:r>
            <a:r>
              <a:rPr lang="en-NZ" dirty="0" smtClean="0"/>
              <a:t>definitions </a:t>
            </a:r>
          </a:p>
          <a:p>
            <a:pPr lvl="1"/>
            <a:r>
              <a:rPr lang="en-NZ" dirty="0" smtClean="0"/>
              <a:t>shortage </a:t>
            </a:r>
            <a:r>
              <a:rPr lang="en-NZ" dirty="0"/>
              <a:t>of </a:t>
            </a:r>
            <a:r>
              <a:rPr lang="en-NZ" dirty="0" smtClean="0"/>
              <a:t>officially-published consistent time-series </a:t>
            </a:r>
            <a:r>
              <a:rPr lang="en-NZ" dirty="0"/>
              <a:t>data or </a:t>
            </a:r>
            <a:r>
              <a:rPr lang="en-NZ" dirty="0" smtClean="0"/>
              <a:t>analysis</a:t>
            </a:r>
          </a:p>
          <a:p>
            <a:pPr lvl="1"/>
            <a:r>
              <a:rPr lang="en-NZ" dirty="0" smtClean="0"/>
              <a:t>repeated official “inquiries” by carefully selected panels subject to regulatory capture by the industry</a:t>
            </a:r>
          </a:p>
          <a:p>
            <a:pPr lvl="1"/>
            <a:r>
              <a:rPr lang="en-NZ" dirty="0" smtClean="0"/>
              <a:t>absence of institutions, rules, or legislation to protect consumer interests</a:t>
            </a:r>
          </a:p>
          <a:p>
            <a:pPr marL="457200" lvl="1" indent="0">
              <a:buNone/>
            </a:pPr>
            <a:endParaRPr lang="en-NZ" dirty="0" smtClean="0"/>
          </a:p>
          <a:p>
            <a:r>
              <a:rPr lang="en-NZ" dirty="0" smtClean="0"/>
              <a:t>As a result the public is entitled to be extremely suspicious of any and all claims made by industry or ministry spokespersons appealing to “the public interest”, “fairness”, and  “consumer benefits”</a:t>
            </a:r>
          </a:p>
          <a:p>
            <a:endParaRPr lang="en-NZ" dirty="0"/>
          </a:p>
          <a:p>
            <a:r>
              <a:rPr lang="en-NZ" dirty="0" smtClean="0"/>
              <a:t>Hence a role, I guess (sigh) for academics to appraise the record of industry performance and behaviour in the new market environment</a:t>
            </a:r>
          </a:p>
          <a:p>
            <a:pPr lvl="1"/>
            <a:endParaRPr lang="en-NZ" dirty="0"/>
          </a:p>
        </p:txBody>
      </p:sp>
      <p:sp>
        <p:nvSpPr>
          <p:cNvPr id="4" name="Slide Number Placeholder 3"/>
          <p:cNvSpPr>
            <a:spLocks noGrp="1"/>
          </p:cNvSpPr>
          <p:nvPr>
            <p:ph type="sldNum" sz="quarter" idx="12"/>
          </p:nvPr>
        </p:nvSpPr>
        <p:spPr/>
        <p:txBody>
          <a:bodyPr/>
          <a:lstStyle/>
          <a:p>
            <a:fld id="{1DF6A404-C9CA-450A-876C-3BF81BFE80C3}" type="slidenum">
              <a:rPr lang="en-NZ" smtClean="0"/>
              <a:t>36</a:t>
            </a:fld>
            <a:endParaRPr lang="en-NZ"/>
          </a:p>
        </p:txBody>
      </p:sp>
      <p:sp>
        <p:nvSpPr>
          <p:cNvPr id="3" name="Footer Placeholder 2"/>
          <p:cNvSpPr>
            <a:spLocks noGrp="1"/>
          </p:cNvSpPr>
          <p:nvPr>
            <p:ph type="ftr" sz="quarter" idx="11"/>
          </p:nvPr>
        </p:nvSpPr>
        <p:spPr/>
        <p:txBody>
          <a:bodyPr/>
          <a:lstStyle/>
          <a:p>
            <a:r>
              <a:rPr lang="en-NZ" smtClean="0"/>
              <a:t>NZ electricity industry</a:t>
            </a:r>
            <a:endParaRPr lang="en-NZ"/>
          </a:p>
        </p:txBody>
      </p:sp>
    </p:spTree>
    <p:extLst>
      <p:ext uri="{BB962C8B-B14F-4D97-AF65-F5344CB8AC3E}">
        <p14:creationId xmlns:p14="http://schemas.microsoft.com/office/powerpoint/2010/main" val="387715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p:spPr>
        <p:txBody>
          <a:bodyPr/>
          <a:lstStyle/>
          <a:p>
            <a:r>
              <a:rPr lang="en-NZ" dirty="0" smtClean="0"/>
              <a:t>Turn now to paths not taken</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37</a:t>
            </a:fld>
            <a:endParaRPr lang="en-NZ"/>
          </a:p>
        </p:txBody>
      </p:sp>
    </p:spTree>
    <p:extLst>
      <p:ext uri="{BB962C8B-B14F-4D97-AF65-F5344CB8AC3E}">
        <p14:creationId xmlns:p14="http://schemas.microsoft.com/office/powerpoint/2010/main" val="10606128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968"/>
            <a:ext cx="8229600" cy="634082"/>
          </a:xfrm>
        </p:spPr>
        <p:txBody>
          <a:bodyPr>
            <a:normAutofit/>
          </a:bodyPr>
          <a:lstStyle/>
          <a:p>
            <a:r>
              <a:rPr lang="en-NZ" sz="3200" dirty="0" smtClean="0"/>
              <a:t>Four areas of regulatory concern:</a:t>
            </a:r>
          </a:p>
        </p:txBody>
      </p:sp>
      <p:sp>
        <p:nvSpPr>
          <p:cNvPr id="3" name="Content Placeholder 2"/>
          <p:cNvSpPr>
            <a:spLocks noGrp="1"/>
          </p:cNvSpPr>
          <p:nvPr>
            <p:ph idx="1"/>
          </p:nvPr>
        </p:nvSpPr>
        <p:spPr>
          <a:xfrm>
            <a:off x="0" y="1203202"/>
            <a:ext cx="9036496" cy="5688632"/>
          </a:xfrm>
        </p:spPr>
        <p:txBody>
          <a:bodyPr>
            <a:noAutofit/>
          </a:bodyPr>
          <a:lstStyle/>
          <a:p>
            <a:pPr marL="457200" indent="-457200">
              <a:buFont typeface="+mj-lt"/>
              <a:buAutoNum type="arabicPeriod"/>
            </a:pPr>
            <a:r>
              <a:rPr lang="en-NZ" sz="2200" dirty="0" smtClean="0"/>
              <a:t>The </a:t>
            </a:r>
            <a:r>
              <a:rPr lang="en-NZ" sz="2200" dirty="0"/>
              <a:t>very large proportion of the generation sector’s operating surplus that arises as rent (unearned increment) on long-established hydro and geothermal plant whose capital costs are long sunk, and which were paid for by a previous generation of New Zealanders, but from which the generated electricity is sold at a price determined at the margin of the </a:t>
            </a:r>
            <a:r>
              <a:rPr lang="en-NZ" sz="2200" dirty="0" smtClean="0"/>
              <a:t>market, raising serious issues in relation to energy poverty, income and wealth distribution, and basic fairness;</a:t>
            </a:r>
          </a:p>
          <a:p>
            <a:pPr marL="800100" lvl="1" indent="-342900">
              <a:buFont typeface="+mj-lt"/>
              <a:buAutoNum type="arabicPeriod"/>
            </a:pPr>
            <a:endParaRPr lang="en-NZ" sz="1800" dirty="0" smtClean="0"/>
          </a:p>
          <a:p>
            <a:pPr marL="457200" indent="-457200">
              <a:buFont typeface="+mj-lt"/>
              <a:buAutoNum type="arabicPeriod"/>
            </a:pPr>
            <a:r>
              <a:rPr lang="en-NZ" sz="2200" dirty="0" smtClean="0"/>
              <a:t>The </a:t>
            </a:r>
            <a:r>
              <a:rPr lang="en-NZ" sz="2200" dirty="0"/>
              <a:t>inadequate regulation of pricing behaviour at all levels of the industry since restructuring, and the </a:t>
            </a:r>
            <a:r>
              <a:rPr lang="en-NZ" sz="2200" dirty="0" err="1"/>
              <a:t>ongoing</a:t>
            </a:r>
            <a:r>
              <a:rPr lang="en-NZ" sz="2200" dirty="0"/>
              <a:t> absence of price regulation on generation and retail, notwithstanding the industry’s record of continual unwarranted price rises underpinned by repeated asset revaluations</a:t>
            </a:r>
            <a:r>
              <a:rPr lang="en-NZ" sz="2200" dirty="0" smtClean="0"/>
              <a:t>;</a:t>
            </a:r>
          </a:p>
          <a:p>
            <a:pPr marL="800100" lvl="1" indent="-342900">
              <a:buFont typeface="+mj-lt"/>
              <a:buAutoNum type="arabicPeriod"/>
            </a:pPr>
            <a:endParaRPr lang="en-NZ" sz="1800" dirty="0"/>
          </a:p>
          <a:p>
            <a:pPr lvl="1"/>
            <a:endParaRPr lang="en-NZ" sz="1800"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38</a:t>
            </a:fld>
            <a:endParaRPr lang="en-NZ"/>
          </a:p>
        </p:txBody>
      </p:sp>
    </p:spTree>
    <p:extLst>
      <p:ext uri="{BB962C8B-B14F-4D97-AF65-F5344CB8AC3E}">
        <p14:creationId xmlns:p14="http://schemas.microsoft.com/office/powerpoint/2010/main" val="26993285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normAutofit lnSpcReduction="10000"/>
          </a:bodyPr>
          <a:lstStyle/>
          <a:p>
            <a:pPr marL="457200" indent="-457200">
              <a:buFont typeface="+mj-lt"/>
              <a:buAutoNum type="arabicPeriod" startAt="3"/>
            </a:pPr>
            <a:r>
              <a:rPr lang="en-NZ" sz="2200" dirty="0" smtClean="0"/>
              <a:t>The way in which the electricity market in its current form imposes a very large multiplier on carbon prices imposed by policies such as the Emissions Trading Scheme (ETS), thereby distorting relative-price incentives and securing large windfall profits to owners of existing renewables-based generation; and</a:t>
            </a:r>
          </a:p>
          <a:p>
            <a:pPr marL="800100" lvl="1" indent="-342900">
              <a:buFont typeface="+mj-lt"/>
              <a:buAutoNum type="arabicPeriod"/>
            </a:pPr>
            <a:endParaRPr lang="en-NZ" sz="1800" dirty="0" smtClean="0"/>
          </a:p>
          <a:p>
            <a:pPr marL="457200" indent="-457200">
              <a:buFont typeface="+mj-lt"/>
              <a:buAutoNum type="arabicPeriod" startAt="3"/>
            </a:pPr>
            <a:r>
              <a:rPr lang="en-NZ" sz="2200" dirty="0" smtClean="0"/>
              <a:t>The consistent failure of the </a:t>
            </a:r>
            <a:r>
              <a:rPr lang="en-NZ" sz="2200" dirty="0" err="1" smtClean="0"/>
              <a:t>corporatised</a:t>
            </a:r>
            <a:r>
              <a:rPr lang="en-NZ" sz="2200" dirty="0" smtClean="0"/>
              <a:t> and part-privatised (Contact and </a:t>
            </a:r>
            <a:r>
              <a:rPr lang="en-NZ" sz="2200" dirty="0" err="1" smtClean="0"/>
              <a:t>Trustpower</a:t>
            </a:r>
            <a:r>
              <a:rPr lang="en-NZ" sz="2200" dirty="0" smtClean="0"/>
              <a:t>) electricity industry to deliver either orderly investment in new capacity, or ready access for new technologies and distributed generation, with the overall result that New Zealand has lagged increasingly far behind international best-practice in terms of market entry by independent power producers, smart metering and smart grid technologies, forward-looking planning in relation to the pending arrival of electric vehicles, and demand-side conservation incentives and opportunities.</a:t>
            </a:r>
          </a:p>
          <a:p>
            <a:pPr marL="514350" indent="-514350">
              <a:buFont typeface="+mj-lt"/>
              <a:buAutoNum type="arabicPeriod" startAt="3"/>
            </a:pP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39</a:t>
            </a:fld>
            <a:endParaRPr lang="en-NZ"/>
          </a:p>
        </p:txBody>
      </p:sp>
    </p:spTree>
    <p:extLst>
      <p:ext uri="{BB962C8B-B14F-4D97-AF65-F5344CB8AC3E}">
        <p14:creationId xmlns:p14="http://schemas.microsoft.com/office/powerpoint/2010/main" val="6764696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9552" y="116632"/>
            <a:ext cx="8229600" cy="634082"/>
          </a:xfrm>
        </p:spPr>
        <p:txBody>
          <a:bodyPr>
            <a:normAutofit/>
          </a:bodyPr>
          <a:lstStyle/>
          <a:p>
            <a:r>
              <a:rPr lang="en-NZ" sz="2800" dirty="0" smtClean="0"/>
              <a:t>Rents on heritage generation and progressive pricing</a:t>
            </a:r>
            <a:endParaRPr lang="en-NZ" sz="2800" dirty="0"/>
          </a:p>
        </p:txBody>
      </p:sp>
      <p:sp>
        <p:nvSpPr>
          <p:cNvPr id="8" name="Content Placeholder 7"/>
          <p:cNvSpPr>
            <a:spLocks noGrp="1"/>
          </p:cNvSpPr>
          <p:nvPr>
            <p:ph idx="1"/>
          </p:nvPr>
        </p:nvSpPr>
        <p:spPr>
          <a:xfrm>
            <a:off x="107504" y="764704"/>
            <a:ext cx="9036496" cy="5544616"/>
          </a:xfrm>
        </p:spPr>
        <p:txBody>
          <a:bodyPr>
            <a:noAutofit/>
          </a:bodyPr>
          <a:lstStyle/>
          <a:p>
            <a:pPr lvl="0"/>
            <a:r>
              <a:rPr lang="en-NZ" sz="1800" dirty="0"/>
              <a:t>A key decision made at the time of the establishment of the wholesale electricity market in the mid-1990s was the imposition of the marginal-cost price across all generation, rather than merely on marginal and incremental generation.  </a:t>
            </a:r>
            <a:endParaRPr lang="en-NZ" sz="1800" dirty="0" smtClean="0"/>
          </a:p>
          <a:p>
            <a:pPr marL="0" lvl="0" indent="0">
              <a:buNone/>
            </a:pPr>
            <a:endParaRPr lang="en-NZ" sz="1800" dirty="0" smtClean="0"/>
          </a:p>
          <a:p>
            <a:pPr lvl="0"/>
            <a:r>
              <a:rPr lang="en-NZ" sz="1800" dirty="0" smtClean="0"/>
              <a:t>This </a:t>
            </a:r>
            <a:r>
              <a:rPr lang="en-NZ" sz="1800" dirty="0"/>
              <a:t>meant that all increases in the operating costs of the small group of generating stations at the margin of the market are automatically translated into windfall rents secured by al the old-established low-cost plant inside the margin.  In turn this means that residential electricity consumers are forced to pay far more than the actual total cost of supplying the electricity they consume, fattening the profits of all owners of low-cost generation.</a:t>
            </a:r>
          </a:p>
          <a:p>
            <a:pPr marL="0" indent="0">
              <a:buNone/>
            </a:pPr>
            <a:endParaRPr lang="en-NZ" sz="1800" dirty="0"/>
          </a:p>
          <a:p>
            <a:pPr lvl="0"/>
            <a:r>
              <a:rPr lang="en-NZ" sz="1800" dirty="0"/>
              <a:t>A simple mechanism for transferring rents back to consumers, and thereby reversing this unnecessary squeeze on household budgets, would be a long-term contract with generators specifying that a certain quantity of electricity is to be delivered to residential consumers (or to an agency acting on consumers’ behalf) at a fixed price below the market price.  </a:t>
            </a:r>
            <a:endParaRPr lang="en-NZ" sz="1800" dirty="0" smtClean="0"/>
          </a:p>
          <a:p>
            <a:pPr lvl="0"/>
            <a:endParaRPr lang="en-NZ" sz="1800" dirty="0" smtClean="0"/>
          </a:p>
          <a:p>
            <a:pPr lvl="0"/>
            <a:r>
              <a:rPr lang="en-NZ" sz="1800" dirty="0" smtClean="0"/>
              <a:t>This </a:t>
            </a:r>
            <a:r>
              <a:rPr lang="en-NZ" sz="1800" dirty="0"/>
              <a:t>mechanism is already the basis for the main contracts under which electricity has been supplied cheaply to the Bluff aluminium smelter since it opened in 1971.  </a:t>
            </a:r>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40</a:t>
            </a:fld>
            <a:endParaRPr lang="en-NZ"/>
          </a:p>
        </p:txBody>
      </p:sp>
    </p:spTree>
    <p:extLst>
      <p:ext uri="{BB962C8B-B14F-4D97-AF65-F5344CB8AC3E}">
        <p14:creationId xmlns:p14="http://schemas.microsoft.com/office/powerpoint/2010/main" val="22296861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Progressive pricing/vesting contracts were</a:t>
            </a:r>
            <a:endParaRPr lang="en-NZ" dirty="0"/>
          </a:p>
        </p:txBody>
      </p:sp>
      <p:sp>
        <p:nvSpPr>
          <p:cNvPr id="3" name="Content Placeholder 2"/>
          <p:cNvSpPr>
            <a:spLocks noGrp="1"/>
          </p:cNvSpPr>
          <p:nvPr>
            <p:ph idx="1"/>
          </p:nvPr>
        </p:nvSpPr>
        <p:spPr/>
        <p:txBody>
          <a:bodyPr/>
          <a:lstStyle/>
          <a:p>
            <a:r>
              <a:rPr lang="en-NZ" dirty="0" smtClean="0"/>
              <a:t>Recommended by Parliament’s Commerce and Marketing Select Committee in 1992</a:t>
            </a:r>
          </a:p>
          <a:p>
            <a:r>
              <a:rPr lang="en-NZ" dirty="0" smtClean="0"/>
              <a:t>Designed and recommended by the </a:t>
            </a:r>
            <a:r>
              <a:rPr lang="en-NZ" i="1" dirty="0" smtClean="0"/>
              <a:t>Hydro New Zealand </a:t>
            </a:r>
            <a:r>
              <a:rPr lang="en-NZ" dirty="0" smtClean="0"/>
              <a:t>study in 1992</a:t>
            </a:r>
          </a:p>
          <a:p>
            <a:r>
              <a:rPr lang="en-NZ" dirty="0" smtClean="0"/>
              <a:t>Considered by WEMDG 1993-1994</a:t>
            </a:r>
          </a:p>
          <a:p>
            <a:r>
              <a:rPr lang="en-NZ" dirty="0" smtClean="0"/>
              <a:t>Still on the MED’s table in 2006</a:t>
            </a:r>
          </a:p>
          <a:p>
            <a:pPr marL="0" indent="0">
              <a:buNone/>
            </a:pPr>
            <a:r>
              <a:rPr lang="en-NZ" dirty="0" smtClean="0"/>
              <a:t>BUT</a:t>
            </a:r>
          </a:p>
          <a:p>
            <a:r>
              <a:rPr lang="en-NZ" dirty="0" smtClean="0"/>
              <a:t>Opposed tooth and claw by the industry</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41</a:t>
            </a:fld>
            <a:endParaRPr lang="en-NZ"/>
          </a:p>
        </p:txBody>
      </p:sp>
    </p:spTree>
    <p:extLst>
      <p:ext uri="{BB962C8B-B14F-4D97-AF65-F5344CB8AC3E}">
        <p14:creationId xmlns:p14="http://schemas.microsoft.com/office/powerpoint/2010/main" val="186987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42</a:t>
            </a:fld>
            <a:endParaRPr lang="en-NZ"/>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8136904" cy="5405354"/>
          </a:xfrm>
          <a:prstGeom prst="rect">
            <a:avLst/>
          </a:prstGeom>
          <a:noFill/>
          <a:ln>
            <a:noFill/>
          </a:ln>
        </p:spPr>
      </p:pic>
      <p:sp>
        <p:nvSpPr>
          <p:cNvPr id="8" name="TextBox 7"/>
          <p:cNvSpPr txBox="1"/>
          <p:nvPr/>
        </p:nvSpPr>
        <p:spPr>
          <a:xfrm>
            <a:off x="4211960" y="5738010"/>
            <a:ext cx="4314261" cy="830997"/>
          </a:xfrm>
          <a:prstGeom prst="rect">
            <a:avLst/>
          </a:prstGeom>
          <a:noFill/>
        </p:spPr>
        <p:txBody>
          <a:bodyPr wrap="square" rtlCol="0">
            <a:spAutoFit/>
          </a:bodyPr>
          <a:lstStyle/>
          <a:p>
            <a:r>
              <a:rPr lang="en-NZ" sz="1200" dirty="0"/>
              <a:t>Source: Geoff Bertram, “Rents in the Energy Sector”, in Royal Commission on Social Policy, </a:t>
            </a:r>
            <a:r>
              <a:rPr lang="en-NZ" sz="1200" i="1" dirty="0"/>
              <a:t>The April Report</a:t>
            </a:r>
            <a:r>
              <a:rPr lang="en-NZ" sz="1200" dirty="0"/>
              <a:t>, 1988, Volume IV p.310.</a:t>
            </a:r>
          </a:p>
          <a:p>
            <a:endParaRPr lang="en-NZ" sz="1200" dirty="0"/>
          </a:p>
        </p:txBody>
      </p:sp>
    </p:spTree>
    <p:extLst>
      <p:ext uri="{BB962C8B-B14F-4D97-AF65-F5344CB8AC3E}">
        <p14:creationId xmlns:p14="http://schemas.microsoft.com/office/powerpoint/2010/main" val="29190388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43</a:t>
            </a:fld>
            <a:endParaRPr lang="en-NZ"/>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843296" y="-739861"/>
            <a:ext cx="5112569" cy="7545640"/>
          </a:xfrm>
          <a:prstGeom prst="rect">
            <a:avLst/>
          </a:prstGeom>
          <a:noFill/>
          <a:ln>
            <a:noFill/>
          </a:ln>
        </p:spPr>
      </p:pic>
      <p:sp>
        <p:nvSpPr>
          <p:cNvPr id="9" name="TextBox 8"/>
          <p:cNvSpPr txBox="1"/>
          <p:nvPr/>
        </p:nvSpPr>
        <p:spPr>
          <a:xfrm>
            <a:off x="5004048" y="5733258"/>
            <a:ext cx="3888432" cy="738664"/>
          </a:xfrm>
          <a:prstGeom prst="rect">
            <a:avLst/>
          </a:prstGeom>
          <a:noFill/>
        </p:spPr>
        <p:txBody>
          <a:bodyPr wrap="square" rtlCol="0">
            <a:spAutoFit/>
          </a:bodyPr>
          <a:lstStyle/>
          <a:p>
            <a:r>
              <a:rPr lang="en-NZ" sz="1400" dirty="0"/>
              <a:t>Source: Geoff Bertram, “Rents in the Energy Sector”, in Royal Commission on Social Policy, </a:t>
            </a:r>
            <a:r>
              <a:rPr lang="en-NZ" sz="1400" i="1" dirty="0"/>
              <a:t>The April Report</a:t>
            </a:r>
            <a:r>
              <a:rPr lang="en-NZ" sz="1400" dirty="0"/>
              <a:t>, 1988, Volume IV </a:t>
            </a:r>
            <a:r>
              <a:rPr lang="en-NZ" sz="1400" dirty="0" smtClean="0"/>
              <a:t>p.310</a:t>
            </a:r>
            <a:r>
              <a:rPr lang="en-NZ" sz="1400" dirty="0"/>
              <a:t>.</a:t>
            </a:r>
          </a:p>
        </p:txBody>
      </p:sp>
    </p:spTree>
    <p:extLst>
      <p:ext uri="{BB962C8B-B14F-4D97-AF65-F5344CB8AC3E}">
        <p14:creationId xmlns:p14="http://schemas.microsoft.com/office/powerpoint/2010/main" val="16051805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44</a:t>
            </a:fld>
            <a:endParaRPr lang="en-NZ"/>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7200800" cy="5760640"/>
          </a:xfrm>
          <a:prstGeom prst="rect">
            <a:avLst/>
          </a:prstGeom>
          <a:noFill/>
          <a:ln>
            <a:noFill/>
          </a:ln>
        </p:spPr>
      </p:pic>
      <p:sp>
        <p:nvSpPr>
          <p:cNvPr id="7" name="TextBox 6"/>
          <p:cNvSpPr txBox="1"/>
          <p:nvPr/>
        </p:nvSpPr>
        <p:spPr>
          <a:xfrm>
            <a:off x="3917019" y="5769416"/>
            <a:ext cx="4975461" cy="646331"/>
          </a:xfrm>
          <a:prstGeom prst="rect">
            <a:avLst/>
          </a:prstGeom>
          <a:noFill/>
        </p:spPr>
        <p:txBody>
          <a:bodyPr wrap="square" rtlCol="0">
            <a:spAutoFit/>
          </a:bodyPr>
          <a:lstStyle/>
          <a:p>
            <a:r>
              <a:rPr lang="en-NZ" sz="1200" dirty="0"/>
              <a:t>Source:  Geoff Bertram, Ian </a:t>
            </a:r>
            <a:r>
              <a:rPr lang="en-NZ" sz="1200" dirty="0" err="1"/>
              <a:t>Dempster</a:t>
            </a:r>
            <a:r>
              <a:rPr lang="en-NZ" sz="1200" dirty="0"/>
              <a:t>, Stephen Gale and Simon Terry, </a:t>
            </a:r>
            <a:r>
              <a:rPr lang="en-NZ" sz="1200" i="1" dirty="0"/>
              <a:t>Hydro New Zealand” Providing for Progressive Pricing of Electricity</a:t>
            </a:r>
            <a:r>
              <a:rPr lang="en-NZ" sz="1200" dirty="0"/>
              <a:t>, 1992, p.40.</a:t>
            </a:r>
          </a:p>
          <a:p>
            <a:endParaRPr lang="en-NZ" sz="1200" dirty="0"/>
          </a:p>
        </p:txBody>
      </p:sp>
    </p:spTree>
    <p:extLst>
      <p:ext uri="{BB962C8B-B14F-4D97-AF65-F5344CB8AC3E}">
        <p14:creationId xmlns:p14="http://schemas.microsoft.com/office/powerpoint/2010/main" val="40871371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45</a:t>
            </a:fld>
            <a:endParaRPr lang="en-NZ"/>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7920880" cy="5616624"/>
          </a:xfrm>
          <a:prstGeom prst="rect">
            <a:avLst/>
          </a:prstGeom>
          <a:noFill/>
          <a:ln>
            <a:noFill/>
          </a:ln>
        </p:spPr>
      </p:pic>
      <p:sp>
        <p:nvSpPr>
          <p:cNvPr id="6" name="TextBox 5"/>
          <p:cNvSpPr txBox="1"/>
          <p:nvPr/>
        </p:nvSpPr>
        <p:spPr>
          <a:xfrm>
            <a:off x="4203888" y="5517232"/>
            <a:ext cx="4291893" cy="830997"/>
          </a:xfrm>
          <a:prstGeom prst="rect">
            <a:avLst/>
          </a:prstGeom>
          <a:noFill/>
        </p:spPr>
        <p:txBody>
          <a:bodyPr wrap="square" rtlCol="0">
            <a:spAutoFit/>
          </a:bodyPr>
          <a:lstStyle/>
          <a:p>
            <a:r>
              <a:rPr lang="en-NZ" sz="1200" dirty="0"/>
              <a:t>Source:  Geoff Bertram, Ian </a:t>
            </a:r>
            <a:r>
              <a:rPr lang="en-NZ" sz="1200" dirty="0" err="1"/>
              <a:t>Dempster</a:t>
            </a:r>
            <a:r>
              <a:rPr lang="en-NZ" sz="1200" dirty="0"/>
              <a:t>, Stephen Gale and Simon Terry, </a:t>
            </a:r>
            <a:r>
              <a:rPr lang="en-NZ" sz="1200" i="1" dirty="0"/>
              <a:t>Hydro New Zealand” Providing for Progressive Pricing of Electricity</a:t>
            </a:r>
            <a:r>
              <a:rPr lang="en-NZ" sz="1200" dirty="0"/>
              <a:t>, 1992, p.51.</a:t>
            </a:r>
          </a:p>
          <a:p>
            <a:endParaRPr lang="en-NZ" sz="1200" dirty="0"/>
          </a:p>
        </p:txBody>
      </p:sp>
    </p:spTree>
    <p:extLst>
      <p:ext uri="{BB962C8B-B14F-4D97-AF65-F5344CB8AC3E}">
        <p14:creationId xmlns:p14="http://schemas.microsoft.com/office/powerpoint/2010/main" val="14072252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46</a:t>
            </a:fld>
            <a:endParaRPr lang="en-NZ"/>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39552" y="548681"/>
            <a:ext cx="6364485" cy="4641492"/>
          </a:xfrm>
          <a:prstGeom prst="rect">
            <a:avLst/>
          </a:prstGeom>
          <a:noFill/>
          <a:ln>
            <a:noFill/>
          </a:ln>
        </p:spPr>
      </p:pic>
      <p:sp>
        <p:nvSpPr>
          <p:cNvPr id="6" name="Rectangle 5"/>
          <p:cNvSpPr/>
          <p:nvPr/>
        </p:nvSpPr>
        <p:spPr>
          <a:xfrm>
            <a:off x="2569548" y="5169703"/>
            <a:ext cx="6048672" cy="830997"/>
          </a:xfrm>
          <a:prstGeom prst="rect">
            <a:avLst/>
          </a:prstGeom>
        </p:spPr>
        <p:txBody>
          <a:bodyPr wrap="square">
            <a:spAutoFit/>
          </a:bodyPr>
          <a:lstStyle/>
          <a:p>
            <a:r>
              <a:rPr lang="en-NZ" sz="1200" dirty="0"/>
              <a:t>Source: </a:t>
            </a:r>
            <a:r>
              <a:rPr lang="en-NZ" sz="1200" i="1" dirty="0"/>
              <a:t>Pricing in the New Zealand Electricity Market and its Economic Impact</a:t>
            </a:r>
            <a:r>
              <a:rPr lang="en-NZ" sz="1200" dirty="0"/>
              <a:t>, MED, 6 March 2006, downloaded 12 April 2012 from  </a:t>
            </a:r>
            <a:r>
              <a:rPr lang="en-NZ" sz="1200" u="sng" dirty="0">
                <a:hlinkClick r:id="rId3"/>
              </a:rPr>
              <a:t>http://www.med.govt.nz/sectors-industries/energy/electricity/industry/chronology-of-new-zealand-electricity-reform/electricity-market-review-2006</a:t>
            </a:r>
            <a:r>
              <a:rPr lang="en-NZ" sz="1200" dirty="0"/>
              <a:t>   p.7.</a:t>
            </a:r>
          </a:p>
        </p:txBody>
      </p:sp>
    </p:spTree>
    <p:extLst>
      <p:ext uri="{BB962C8B-B14F-4D97-AF65-F5344CB8AC3E}">
        <p14:creationId xmlns:p14="http://schemas.microsoft.com/office/powerpoint/2010/main" val="21033858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47</a:t>
            </a:fld>
            <a:endParaRPr lang="en-NZ"/>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7704856" cy="5328592"/>
          </a:xfrm>
          <a:prstGeom prst="rect">
            <a:avLst/>
          </a:prstGeom>
          <a:noFill/>
          <a:ln>
            <a:noFill/>
          </a:ln>
        </p:spPr>
      </p:pic>
      <p:sp>
        <p:nvSpPr>
          <p:cNvPr id="6" name="Rectangle 5"/>
          <p:cNvSpPr/>
          <p:nvPr/>
        </p:nvSpPr>
        <p:spPr>
          <a:xfrm>
            <a:off x="4067944" y="5445224"/>
            <a:ext cx="4572000" cy="1015663"/>
          </a:xfrm>
          <a:prstGeom prst="rect">
            <a:avLst/>
          </a:prstGeom>
        </p:spPr>
        <p:txBody>
          <a:bodyPr>
            <a:spAutoFit/>
          </a:bodyPr>
          <a:lstStyle/>
          <a:p>
            <a:r>
              <a:rPr lang="en-NZ" sz="1200" dirty="0"/>
              <a:t>Source: </a:t>
            </a:r>
            <a:r>
              <a:rPr lang="en-NZ" sz="1200" i="1" dirty="0"/>
              <a:t>Pricing in the New Zealand Electricity Market and its Economic Impact</a:t>
            </a:r>
            <a:r>
              <a:rPr lang="en-NZ" sz="1200" dirty="0"/>
              <a:t>, MED, 6 March 2006, downloaded 12 April 2012 from  </a:t>
            </a:r>
            <a:r>
              <a:rPr lang="en-NZ" sz="1200" u="sng" dirty="0">
                <a:hlinkClick r:id="rId3"/>
              </a:rPr>
              <a:t>http://www.med.govt.nz/sectors-industries/energy/electricity/industry/chronology-of-new-zealand-electricity-reform/electricity-market-review-2006</a:t>
            </a:r>
            <a:r>
              <a:rPr lang="en-NZ" sz="1200" dirty="0"/>
              <a:t>   p.14.</a:t>
            </a:r>
          </a:p>
        </p:txBody>
      </p:sp>
    </p:spTree>
    <p:extLst>
      <p:ext uri="{BB962C8B-B14F-4D97-AF65-F5344CB8AC3E}">
        <p14:creationId xmlns:p14="http://schemas.microsoft.com/office/powerpoint/2010/main" val="10844667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80728"/>
            <a:ext cx="8229600" cy="4680520"/>
          </a:xfrm>
        </p:spPr>
        <p:txBody>
          <a:bodyPr>
            <a:normAutofit fontScale="85000" lnSpcReduction="20000"/>
          </a:bodyPr>
          <a:lstStyle/>
          <a:p>
            <a:pPr lvl="0"/>
            <a:r>
              <a:rPr lang="en-NZ" dirty="0"/>
              <a:t>I have recently </a:t>
            </a:r>
            <a:r>
              <a:rPr lang="en-NZ" dirty="0" smtClean="0"/>
              <a:t>suggested* </a:t>
            </a:r>
            <a:r>
              <a:rPr lang="en-NZ" dirty="0"/>
              <a:t>that the assets held by the existing electricity SOEs could sustain free delivery of the first 300 kWh per month consumed by each New Zealand household</a:t>
            </a:r>
            <a:r>
              <a:rPr lang="en-NZ" dirty="0" smtClean="0"/>
              <a:t>.</a:t>
            </a:r>
          </a:p>
          <a:p>
            <a:pPr marL="0" lvl="0" indent="0">
              <a:buNone/>
            </a:pPr>
            <a:endParaRPr lang="en-NZ" dirty="0" smtClean="0"/>
          </a:p>
          <a:p>
            <a:pPr lvl="0"/>
            <a:r>
              <a:rPr lang="en-NZ" dirty="0" smtClean="0"/>
              <a:t>That </a:t>
            </a:r>
            <a:r>
              <a:rPr lang="en-NZ" dirty="0"/>
              <a:t>would make a substantial and sustainable contribution to overcoming energy poverty, without compromising the operation of the electricity market</a:t>
            </a:r>
            <a:r>
              <a:rPr lang="en-NZ" dirty="0" smtClean="0"/>
              <a:t>.</a:t>
            </a:r>
          </a:p>
          <a:p>
            <a:pPr marL="0" lvl="0" indent="0">
              <a:buNone/>
            </a:pPr>
            <a:endParaRPr lang="en-NZ" dirty="0" smtClean="0"/>
          </a:p>
          <a:p>
            <a:pPr lvl="0"/>
            <a:r>
              <a:rPr lang="en-NZ" dirty="0" smtClean="0"/>
              <a:t>Adoption </a:t>
            </a:r>
            <a:r>
              <a:rPr lang="en-NZ" dirty="0"/>
              <a:t>of the Mixed Ownership model effectively forecloses that as a future policy option.</a:t>
            </a:r>
          </a:p>
          <a:p>
            <a:pPr marL="0" indent="0">
              <a:buNone/>
            </a:pPr>
            <a:endParaRPr lang="en-NZ" dirty="0" smtClean="0"/>
          </a:p>
          <a:p>
            <a:pPr marL="0" indent="0" algn="r">
              <a:buNone/>
            </a:pPr>
            <a:r>
              <a:rPr lang="en-NZ" sz="1600" dirty="0"/>
              <a:t>*</a:t>
            </a:r>
            <a:r>
              <a:rPr lang="en-NZ" sz="1600" dirty="0" smtClean="0"/>
              <a:t>“</a:t>
            </a:r>
            <a:r>
              <a:rPr lang="en-NZ" sz="1600" dirty="0"/>
              <a:t>Another approach to state asset sales programme”, </a:t>
            </a:r>
            <a:r>
              <a:rPr lang="en-NZ" sz="1600" i="1" dirty="0"/>
              <a:t>Dominion Post</a:t>
            </a:r>
            <a:r>
              <a:rPr lang="en-NZ" sz="1600" dirty="0"/>
              <a:t>, 28 March 2012 Page B5.</a:t>
            </a:r>
          </a:p>
          <a:p>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48</a:t>
            </a:fld>
            <a:endParaRPr lang="en-NZ"/>
          </a:p>
        </p:txBody>
      </p:sp>
    </p:spTree>
    <p:extLst>
      <p:ext uri="{BB962C8B-B14F-4D97-AF65-F5344CB8AC3E}">
        <p14:creationId xmlns:p14="http://schemas.microsoft.com/office/powerpoint/2010/main" val="13943924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NZ" sz="2400" dirty="0" smtClean="0"/>
              <a:t>Asset revaluation and price regulation</a:t>
            </a:r>
            <a:endParaRPr lang="en-NZ" sz="2400" dirty="0"/>
          </a:p>
        </p:txBody>
      </p:sp>
      <p:sp>
        <p:nvSpPr>
          <p:cNvPr id="3" name="Content Placeholder 2"/>
          <p:cNvSpPr>
            <a:spLocks noGrp="1"/>
          </p:cNvSpPr>
          <p:nvPr>
            <p:ph idx="1"/>
          </p:nvPr>
        </p:nvSpPr>
        <p:spPr>
          <a:xfrm>
            <a:off x="457200" y="1268760"/>
            <a:ext cx="8229600" cy="4857403"/>
          </a:xfrm>
        </p:spPr>
        <p:txBody>
          <a:bodyPr>
            <a:normAutofit fontScale="62500" lnSpcReduction="20000"/>
          </a:bodyPr>
          <a:lstStyle/>
          <a:p>
            <a:r>
              <a:rPr lang="en-NZ" dirty="0" smtClean="0"/>
              <a:t>Asset revaluations are income</a:t>
            </a:r>
          </a:p>
          <a:p>
            <a:pPr marL="0" indent="0">
              <a:buNone/>
            </a:pPr>
            <a:endParaRPr lang="en-NZ" dirty="0" smtClean="0"/>
          </a:p>
          <a:p>
            <a:r>
              <a:rPr lang="en-NZ" dirty="0" smtClean="0"/>
              <a:t>NZ GAAP conceals them by parking them in the revaluation reserve and excluding them from the P&amp;L account, hence from reported earnings</a:t>
            </a:r>
          </a:p>
          <a:p>
            <a:endParaRPr lang="en-NZ" dirty="0"/>
          </a:p>
          <a:p>
            <a:r>
              <a:rPr lang="en-NZ" dirty="0" smtClean="0"/>
              <a:t>The lines companies ran rampant from 1994 to 2004 before the Government and Commerce Commission caught up, and the resulting asset values are still there, with associated charges to consumers</a:t>
            </a:r>
          </a:p>
          <a:p>
            <a:endParaRPr lang="en-NZ" dirty="0"/>
          </a:p>
          <a:p>
            <a:r>
              <a:rPr lang="en-NZ" dirty="0" smtClean="0"/>
              <a:t>The </a:t>
            </a:r>
            <a:r>
              <a:rPr lang="en-NZ" dirty="0" err="1" smtClean="0"/>
              <a:t>gentailers</a:t>
            </a:r>
            <a:r>
              <a:rPr lang="en-NZ" dirty="0" smtClean="0"/>
              <a:t> have run rampant since 2000 without restraint</a:t>
            </a:r>
          </a:p>
          <a:p>
            <a:endParaRPr lang="en-NZ" dirty="0"/>
          </a:p>
          <a:p>
            <a:r>
              <a:rPr lang="en-NZ" dirty="0" smtClean="0"/>
              <a:t>Since the new IFRS standards came in in 2007-8,  all the generators except Meridian have reported what their generation fixed assets would have been worth under historic-cost </a:t>
            </a:r>
            <a:r>
              <a:rPr lang="en-NZ" dirty="0" err="1" smtClean="0"/>
              <a:t>accountng</a:t>
            </a:r>
            <a:r>
              <a:rPr lang="en-NZ" dirty="0" smtClean="0"/>
              <a:t> </a:t>
            </a:r>
            <a:r>
              <a:rPr lang="en-NZ" dirty="0"/>
              <a:t>(</a:t>
            </a:r>
            <a:r>
              <a:rPr lang="en-NZ" dirty="0" smtClean="0"/>
              <a:t>but starting from the acquisition cost of their assets in 1996-1999)</a:t>
            </a:r>
          </a:p>
          <a:p>
            <a:endParaRPr lang="en-NZ" dirty="0"/>
          </a:p>
          <a:p>
            <a:r>
              <a:rPr lang="en-NZ" dirty="0" smtClean="0"/>
              <a:t>Here’s the result:</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49</a:t>
            </a:fld>
            <a:endParaRPr lang="en-NZ"/>
          </a:p>
        </p:txBody>
      </p:sp>
    </p:spTree>
    <p:extLst>
      <p:ext uri="{BB962C8B-B14F-4D97-AF65-F5344CB8AC3E}">
        <p14:creationId xmlns:p14="http://schemas.microsoft.com/office/powerpoint/2010/main" val="338577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50</a:t>
            </a:fld>
            <a:endParaRPr lang="en-NZ"/>
          </a:p>
        </p:txBody>
      </p:sp>
      <p:graphicFrame>
        <p:nvGraphicFramePr>
          <p:cNvPr id="7" name="Table 6"/>
          <p:cNvGraphicFramePr>
            <a:graphicFrameLocks noGrp="1"/>
          </p:cNvGraphicFramePr>
          <p:nvPr>
            <p:extLst>
              <p:ext uri="{D42A27DB-BD31-4B8C-83A1-F6EECF244321}">
                <p14:modId xmlns:p14="http://schemas.microsoft.com/office/powerpoint/2010/main" val="78050033"/>
              </p:ext>
            </p:extLst>
          </p:nvPr>
        </p:nvGraphicFramePr>
        <p:xfrm>
          <a:off x="539552" y="260648"/>
          <a:ext cx="8208913" cy="5544618"/>
        </p:xfrm>
        <a:graphic>
          <a:graphicData uri="http://schemas.openxmlformats.org/drawingml/2006/table">
            <a:tbl>
              <a:tblPr firstRow="1" firstCol="1" bandRow="1">
                <a:tableStyleId>{5C22544A-7EE6-4342-B048-85BDC9FD1C3A}</a:tableStyleId>
              </a:tblPr>
              <a:tblGrid>
                <a:gridCol w="596944"/>
                <a:gridCol w="1518476"/>
                <a:gridCol w="926196"/>
                <a:gridCol w="792817"/>
                <a:gridCol w="925263"/>
                <a:gridCol w="926196"/>
                <a:gridCol w="925263"/>
                <a:gridCol w="792817"/>
                <a:gridCol w="804941"/>
              </a:tblGrid>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gn="r">
                        <a:lnSpc>
                          <a:spcPct val="115000"/>
                        </a:lnSpc>
                        <a:spcAft>
                          <a:spcPts val="0"/>
                        </a:spcAft>
                      </a:pPr>
                      <a:r>
                        <a:rPr lang="en-NZ" sz="1100">
                          <a:effectLst/>
                        </a:rPr>
                        <a:t>2005</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2006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2007</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2008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2009</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2010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2011</a:t>
                      </a:r>
                      <a:endParaRPr lang="en-NZ" sz="1100">
                        <a:effectLst/>
                        <a:latin typeface="Calibri"/>
                        <a:ea typeface="PMingLiU"/>
                        <a:cs typeface="Times New Roman"/>
                      </a:endParaRPr>
                    </a:p>
                  </a:txBody>
                  <a:tcPr marL="68580" marR="68580" marT="0" marB="0" anchor="b"/>
                </a:tc>
              </a:tr>
              <a:tr h="309041">
                <a:tc gridSpan="6">
                  <a:txBody>
                    <a:bodyPr/>
                    <a:lstStyle/>
                    <a:p>
                      <a:pPr>
                        <a:lnSpc>
                          <a:spcPct val="115000"/>
                        </a:lnSpc>
                        <a:spcAft>
                          <a:spcPts val="0"/>
                        </a:spcAft>
                      </a:pPr>
                      <a:r>
                        <a:rPr lang="en-NZ" sz="1100">
                          <a:effectLst/>
                        </a:rPr>
                        <a:t>Book value at which generation fixed assets are carried</a:t>
                      </a:r>
                      <a:endParaRPr lang="en-NZ" sz="1100">
                        <a:effectLst/>
                        <a:latin typeface="Calibri"/>
                        <a:ea typeface="PMingLiU"/>
                        <a:cs typeface="Times New Roman"/>
                      </a:endParaRPr>
                    </a:p>
                  </a:txBody>
                  <a:tcPr marL="68580" marR="68580" marT="0" marB="0" anchor="b"/>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Contact</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3.66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3.65</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4.03</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4.05</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4.07</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3.70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4.14</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Genesis</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1.02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1.02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1.51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1.46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1.48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1.42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2.54</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Meridian</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3.44</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4.61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6.12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6.01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5.90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7.75</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7.28</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Mighty River</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2.29</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2.26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2.09</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2.98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3.48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4.06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4.42</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Trustpower</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1.22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1.22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1.85</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2.31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2.30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2.37</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Total</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11.63</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12.76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15.60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16.51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17.24</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19.24</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20.75</a:t>
                      </a:r>
                      <a:endParaRPr lang="en-NZ" sz="1100">
                        <a:effectLst/>
                        <a:latin typeface="Calibri"/>
                        <a:ea typeface="PMingLiU"/>
                        <a:cs typeface="Times New Roman"/>
                      </a:endParaRPr>
                    </a:p>
                  </a:txBody>
                  <a:tcPr marL="68580" marR="68580" marT="0" marB="0" anchor="b"/>
                </a:tc>
              </a:tr>
              <a:tr h="599962">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Total excluding Meridian</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8.18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8.15</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9.48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10.51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11.33</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11.49</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13.47</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r>
              <a:tr h="309041">
                <a:tc gridSpan="3">
                  <a:txBody>
                    <a:bodyPr/>
                    <a:lstStyle/>
                    <a:p>
                      <a:pPr>
                        <a:lnSpc>
                          <a:spcPct val="115000"/>
                        </a:lnSpc>
                        <a:spcAft>
                          <a:spcPts val="0"/>
                        </a:spcAft>
                      </a:pPr>
                      <a:r>
                        <a:rPr lang="en-NZ" sz="1100">
                          <a:effectLst/>
                        </a:rPr>
                        <a:t>Value if a cost basis were used</a:t>
                      </a:r>
                      <a:endParaRPr lang="en-NZ" sz="1100">
                        <a:effectLst/>
                        <a:latin typeface="Calibri"/>
                        <a:ea typeface="PMingLiU"/>
                        <a:cs typeface="Times New Roman"/>
                      </a:endParaRPr>
                    </a:p>
                  </a:txBody>
                  <a:tcPr marL="68580" marR="68580" marT="0" marB="0" anchor="b"/>
                </a:tc>
                <a:tc hMerge="1">
                  <a:txBody>
                    <a:bodyPr/>
                    <a:lstStyle/>
                    <a:p>
                      <a:endParaRPr lang="en-NZ"/>
                    </a:p>
                  </a:txBody>
                  <a:tcPr/>
                </a:tc>
                <a:tc hMerge="1">
                  <a:txBody>
                    <a:bodyPr/>
                    <a:lstStyle/>
                    <a:p>
                      <a:endParaRPr lang="en-NZ"/>
                    </a:p>
                  </a:txBody>
                  <a:tcPr/>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Contact</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1.70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1.71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1.86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1.56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1.61</a:t>
                      </a:r>
                      <a:endParaRPr lang="en-NZ" sz="1100">
                        <a:effectLst/>
                        <a:latin typeface="Calibri"/>
                        <a:ea typeface="PMingLiU"/>
                        <a:cs typeface="Times New Roman"/>
                      </a:endParaRPr>
                    </a:p>
                  </a:txBody>
                  <a:tcPr marL="68580" marR="68580" marT="0" marB="0" anchor="b"/>
                </a:tc>
                <a:tc>
                  <a:txBody>
                    <a:bodyPr/>
                    <a:lstStyle/>
                    <a:p>
                      <a:pPr algn="ctr">
                        <a:lnSpc>
                          <a:spcPct val="115000"/>
                        </a:lnSpc>
                        <a:spcAft>
                          <a:spcPts val="0"/>
                        </a:spcAft>
                      </a:pPr>
                      <a:r>
                        <a:rPr lang="en-NZ" sz="1100">
                          <a:effectLst/>
                        </a:rPr>
                        <a:t>*</a:t>
                      </a:r>
                      <a:endParaRPr lang="en-NZ" sz="1100">
                        <a:effectLst/>
                        <a:latin typeface="Calibri"/>
                        <a:ea typeface="PMingLiU"/>
                        <a:cs typeface="Times New Roman"/>
                      </a:endParaRPr>
                    </a:p>
                  </a:txBody>
                  <a:tcPr marL="68580" marR="68580" marT="0" marB="0" anchor="b"/>
                </a:tc>
                <a:tc>
                  <a:txBody>
                    <a:bodyPr/>
                    <a:lstStyle/>
                    <a:p>
                      <a:pPr algn="ctr">
                        <a:lnSpc>
                          <a:spcPct val="115000"/>
                        </a:lnSpc>
                        <a:spcAft>
                          <a:spcPts val="0"/>
                        </a:spcAft>
                      </a:pPr>
                      <a:r>
                        <a:rPr lang="en-NZ" sz="1100">
                          <a:effectLst/>
                        </a:rPr>
                        <a:t>*</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Genesis</a:t>
                      </a:r>
                      <a:endParaRPr lang="en-NZ" sz="1100">
                        <a:effectLst/>
                        <a:latin typeface="Calibri"/>
                        <a:ea typeface="PMingLiU"/>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gn="r">
                        <a:lnSpc>
                          <a:spcPct val="115000"/>
                        </a:lnSpc>
                        <a:spcAft>
                          <a:spcPts val="0"/>
                        </a:spcAft>
                      </a:pPr>
                      <a:r>
                        <a:rPr lang="en-NZ" sz="1100">
                          <a:effectLst/>
                        </a:rPr>
                        <a:t>1.17</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1.19</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0.92</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1.65</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Meridian</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na</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Mighty River</a:t>
                      </a:r>
                      <a:endParaRPr lang="en-NZ" sz="1100">
                        <a:effectLst/>
                        <a:latin typeface="Calibri"/>
                        <a:ea typeface="PMingLiU"/>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gn="r">
                        <a:lnSpc>
                          <a:spcPct val="115000"/>
                        </a:lnSpc>
                        <a:spcAft>
                          <a:spcPts val="0"/>
                        </a:spcAft>
                      </a:pPr>
                      <a:r>
                        <a:rPr lang="en-NZ" sz="1100">
                          <a:effectLst/>
                        </a:rPr>
                        <a:t>1.24</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1.24</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1.46</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1.71</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1.72</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spcAft>
                          <a:spcPts val="0"/>
                        </a:spcAft>
                      </a:pPr>
                      <a:r>
                        <a:rPr lang="en-NZ" sz="1100">
                          <a:effectLst/>
                        </a:rPr>
                        <a:t>Trustpower</a:t>
                      </a:r>
                      <a:endParaRPr lang="en-NZ" sz="1100">
                        <a:effectLst/>
                        <a:latin typeface="Calibri"/>
                        <a:ea typeface="PMingLiU"/>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gn="r">
                        <a:lnSpc>
                          <a:spcPct val="115000"/>
                        </a:lnSpc>
                        <a:spcAft>
                          <a:spcPts val="0"/>
                        </a:spcAft>
                      </a:pPr>
                      <a:r>
                        <a:rPr lang="en-NZ" sz="1100">
                          <a:effectLst/>
                        </a:rPr>
                        <a:t>1.00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1.14</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1.18</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1.17</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1.23</a:t>
                      </a:r>
                      <a:endParaRPr lang="en-NZ" sz="1100">
                        <a:effectLst/>
                        <a:latin typeface="Calibri"/>
                        <a:ea typeface="PMingLiU"/>
                        <a:cs typeface="Times New Roman"/>
                      </a:endParaRPr>
                    </a:p>
                  </a:txBody>
                  <a:tcPr marL="68580" marR="68580" marT="0" marB="0" anchor="b"/>
                </a:tc>
              </a:tr>
              <a:tr h="309041">
                <a:tc>
                  <a:txBody>
                    <a:bodyPr/>
                    <a:lstStyle/>
                    <a:p>
                      <a:pPr>
                        <a:lnSpc>
                          <a:spcPct val="115000"/>
                        </a:lnSpc>
                      </a:pPr>
                      <a:endParaRPr lang="en-NZ" sz="1100">
                        <a:effectLst/>
                        <a:latin typeface="Calibri"/>
                        <a:cs typeface="Times New Roman"/>
                      </a:endParaRPr>
                    </a:p>
                  </a:txBody>
                  <a:tcPr marL="68580" marR="68580" marT="0" marB="0" anchor="b"/>
                </a:tc>
                <a:tc gridSpan="4">
                  <a:txBody>
                    <a:bodyPr/>
                    <a:lstStyle/>
                    <a:p>
                      <a:pPr>
                        <a:lnSpc>
                          <a:spcPct val="115000"/>
                        </a:lnSpc>
                        <a:spcAft>
                          <a:spcPts val="0"/>
                        </a:spcAft>
                      </a:pPr>
                      <a:r>
                        <a:rPr lang="en-NZ" sz="1100">
                          <a:effectLst/>
                        </a:rPr>
                        <a:t>Total excluding Meridian, where available</a:t>
                      </a:r>
                      <a:endParaRPr lang="en-NZ" sz="1100">
                        <a:effectLst/>
                        <a:latin typeface="Calibri"/>
                        <a:ea typeface="PMingLiU"/>
                        <a:cs typeface="Times New Roman"/>
                      </a:endParaRPr>
                    </a:p>
                  </a:txBody>
                  <a:tcPr marL="68580" marR="68580" marT="0" marB="0" anchor="b"/>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gn="r">
                        <a:lnSpc>
                          <a:spcPct val="115000"/>
                        </a:lnSpc>
                        <a:spcAft>
                          <a:spcPts val="0"/>
                        </a:spcAft>
                      </a:pPr>
                      <a:r>
                        <a:rPr lang="en-NZ" sz="1100">
                          <a:effectLst/>
                        </a:rPr>
                        <a:t>5.10</a:t>
                      </a:r>
                      <a:endParaRPr lang="en-NZ" sz="1100">
                        <a:effectLst/>
                        <a:latin typeface="Calibri"/>
                        <a:ea typeface="PMingLiU"/>
                        <a:cs typeface="Times New Roman"/>
                      </a:endParaRPr>
                    </a:p>
                  </a:txBody>
                  <a:tcPr marL="68580" marR="68580" marT="0" marB="0" anchor="b"/>
                </a:tc>
                <a:tc>
                  <a:txBody>
                    <a:bodyPr/>
                    <a:lstStyle/>
                    <a:p>
                      <a:pPr algn="r">
                        <a:lnSpc>
                          <a:spcPct val="115000"/>
                        </a:lnSpc>
                        <a:spcAft>
                          <a:spcPts val="0"/>
                        </a:spcAft>
                      </a:pPr>
                      <a:r>
                        <a:rPr lang="en-NZ" sz="1100">
                          <a:effectLst/>
                        </a:rPr>
                        <a:t>5.44</a:t>
                      </a:r>
                      <a:endParaRPr lang="en-NZ" sz="1100">
                        <a:effectLst/>
                        <a:latin typeface="Calibri"/>
                        <a:ea typeface="PMingLiU"/>
                        <a:cs typeface="Times New Roman"/>
                      </a:endParaRPr>
                    </a:p>
                  </a:txBody>
                  <a:tcPr marL="68580" marR="68580" marT="0" marB="0" anchor="b"/>
                </a:tc>
                <a:tc>
                  <a:txBody>
                    <a:bodyPr/>
                    <a:lstStyle/>
                    <a:p>
                      <a:pPr>
                        <a:lnSpc>
                          <a:spcPct val="115000"/>
                        </a:lnSpc>
                      </a:pPr>
                      <a:endParaRPr lang="en-NZ" sz="1100">
                        <a:effectLst/>
                        <a:latin typeface="Calibri"/>
                        <a:cs typeface="Times New Roman"/>
                      </a:endParaRPr>
                    </a:p>
                  </a:txBody>
                  <a:tcPr marL="68580" marR="68580" marT="0" marB="0" anchor="b"/>
                </a:tc>
                <a:tc>
                  <a:txBody>
                    <a:bodyPr/>
                    <a:lstStyle/>
                    <a:p>
                      <a:pPr>
                        <a:lnSpc>
                          <a:spcPct val="115000"/>
                        </a:lnSpc>
                      </a:pPr>
                      <a:endParaRPr lang="en-NZ" sz="1100" dirty="0">
                        <a:effectLst/>
                        <a:latin typeface="Calibri"/>
                        <a:cs typeface="Times New Roman"/>
                      </a:endParaRPr>
                    </a:p>
                  </a:txBody>
                  <a:tcPr marL="68580" marR="68580" marT="0" marB="0" anchor="b"/>
                </a:tc>
              </a:tr>
            </a:tbl>
          </a:graphicData>
        </a:graphic>
      </p:graphicFrame>
      <p:sp>
        <p:nvSpPr>
          <p:cNvPr id="8" name="TextBox 7"/>
          <p:cNvSpPr txBox="1"/>
          <p:nvPr/>
        </p:nvSpPr>
        <p:spPr>
          <a:xfrm>
            <a:off x="5724128" y="6006479"/>
            <a:ext cx="2670218" cy="276999"/>
          </a:xfrm>
          <a:prstGeom prst="rect">
            <a:avLst/>
          </a:prstGeom>
          <a:noFill/>
        </p:spPr>
        <p:txBody>
          <a:bodyPr wrap="none" rtlCol="0">
            <a:spAutoFit/>
          </a:bodyPr>
          <a:lstStyle/>
          <a:p>
            <a:r>
              <a:rPr lang="en-NZ" sz="1200" dirty="0" smtClean="0"/>
              <a:t>Compiled from company annual reports</a:t>
            </a:r>
            <a:endParaRPr lang="en-NZ" sz="1200" dirty="0"/>
          </a:p>
        </p:txBody>
      </p:sp>
    </p:spTree>
    <p:extLst>
      <p:ext uri="{BB962C8B-B14F-4D97-AF65-F5344CB8AC3E}">
        <p14:creationId xmlns:p14="http://schemas.microsoft.com/office/powerpoint/2010/main" val="9813629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48072"/>
          </a:xfrm>
        </p:spPr>
        <p:txBody>
          <a:bodyPr>
            <a:normAutofit fontScale="90000"/>
          </a:bodyPr>
          <a:lstStyle/>
          <a:p>
            <a:r>
              <a:rPr lang="en-NZ" sz="2400" dirty="0" smtClean="0"/>
              <a:t>Aide-memoire from before: my figures for total fixed assets of </a:t>
            </a:r>
            <a:r>
              <a:rPr lang="en-NZ" sz="2400" dirty="0" err="1" smtClean="0"/>
              <a:t>gentailers</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13/04/2012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51</a:t>
            </a:fld>
            <a:endParaRPr lang="en-NZ"/>
          </a:p>
        </p:txBody>
      </p:sp>
      <p:graphicFrame>
        <p:nvGraphicFramePr>
          <p:cNvPr id="6" name="Chart 5"/>
          <p:cNvGraphicFramePr>
            <a:graphicFrameLocks/>
          </p:cNvGraphicFramePr>
          <p:nvPr>
            <p:extLst>
              <p:ext uri="{D42A27DB-BD31-4B8C-83A1-F6EECF244321}">
                <p14:modId xmlns:p14="http://schemas.microsoft.com/office/powerpoint/2010/main" val="3487798938"/>
              </p:ext>
            </p:extLst>
          </p:nvPr>
        </p:nvGraphicFramePr>
        <p:xfrm>
          <a:off x="683569" y="764704"/>
          <a:ext cx="7531744" cy="519318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Tree>
    <p:extLst>
      <p:ext uri="{BB962C8B-B14F-4D97-AF65-F5344CB8AC3E}">
        <p14:creationId xmlns:p14="http://schemas.microsoft.com/office/powerpoint/2010/main" val="18947356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80"/>
            <a:ext cx="8435280" cy="5577483"/>
          </a:xfrm>
        </p:spPr>
        <p:txBody>
          <a:bodyPr>
            <a:normAutofit fontScale="55000" lnSpcReduction="20000"/>
          </a:bodyPr>
          <a:lstStyle/>
          <a:p>
            <a:pPr lvl="0"/>
            <a:r>
              <a:rPr lang="en-NZ" dirty="0"/>
              <a:t>Had the </a:t>
            </a:r>
            <a:r>
              <a:rPr lang="en-NZ" dirty="0" smtClean="0"/>
              <a:t>generation/retail sector </a:t>
            </a:r>
            <a:r>
              <a:rPr lang="en-NZ" dirty="0"/>
              <a:t>been price-regulated from the outset on the basis of historic cost, therefore, something </a:t>
            </a:r>
            <a:r>
              <a:rPr lang="en-NZ" dirty="0" smtClean="0"/>
              <a:t>like half the “capital-cost-driven” </a:t>
            </a:r>
            <a:r>
              <a:rPr lang="en-NZ" dirty="0"/>
              <a:t>price increases of the past decade </a:t>
            </a:r>
            <a:r>
              <a:rPr lang="en-NZ" dirty="0" smtClean="0"/>
              <a:t>might </a:t>
            </a:r>
            <a:r>
              <a:rPr lang="en-NZ" dirty="0"/>
              <a:t>have been avoided.  Instead, the circular price/asset-value/price spiral has roared on unchecked.  </a:t>
            </a:r>
          </a:p>
          <a:p>
            <a:pPr marL="0" indent="0">
              <a:buNone/>
            </a:pPr>
            <a:endParaRPr lang="en-NZ" dirty="0"/>
          </a:p>
          <a:p>
            <a:pPr lvl="0"/>
            <a:r>
              <a:rPr lang="en-NZ" dirty="0"/>
              <a:t>For investors in the SOEs, a big uncertainty will be whether or not this will be allowed to continue.  If prices remain unregulated and unilateral revaluations based on optimistic price projections continue unchecked, then big cash returns lie ahead and the shares will have high value.  If, on the other hand, regulation is brought in to halt price-gouging, the return to investors could be radically lower.</a:t>
            </a:r>
          </a:p>
          <a:p>
            <a:pPr marL="0" indent="0">
              <a:buNone/>
            </a:pPr>
            <a:endParaRPr lang="en-NZ" dirty="0"/>
          </a:p>
          <a:p>
            <a:pPr lvl="0"/>
            <a:r>
              <a:rPr lang="en-NZ" dirty="0"/>
              <a:t>Uncertainty is exacerbated by New Zealand’s peculiar legislation on price regulation.  Under the Commerce Act 1986, price-gouging and profiteering are fully legal unless and until a ministerial decision is taken to regulate under Part IV of the Act.  If the Minister decides to regulate, he or she has statutory authority to do so at any time.  The decision to regulate is therefore a matter of political judgment and correspondingly difficult to predict, given that governments, and the political complexion of Parliament, change from time to time</a:t>
            </a:r>
            <a:r>
              <a:rPr lang="en-NZ" dirty="0" smtClean="0"/>
              <a:t>.</a:t>
            </a:r>
          </a:p>
          <a:p>
            <a:pPr lvl="0"/>
            <a:endParaRPr lang="en-NZ" dirty="0"/>
          </a:p>
          <a:p>
            <a:pPr lvl="0"/>
            <a:r>
              <a:rPr lang="en-NZ" dirty="0" smtClean="0"/>
              <a:t>Watch this space….</a:t>
            </a:r>
            <a:endParaRPr lang="en-NZ" dirty="0"/>
          </a:p>
          <a:p>
            <a:pPr marL="0" indent="0">
              <a:buNone/>
            </a:pP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52</a:t>
            </a:fld>
            <a:endParaRPr lang="en-NZ"/>
          </a:p>
        </p:txBody>
      </p:sp>
    </p:spTree>
    <p:extLst>
      <p:ext uri="{BB962C8B-B14F-4D97-AF65-F5344CB8AC3E}">
        <p14:creationId xmlns:p14="http://schemas.microsoft.com/office/powerpoint/2010/main" val="15408105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NZ" sz="2400" dirty="0" smtClean="0"/>
              <a:t>The ETS</a:t>
            </a:r>
            <a:endParaRPr lang="en-NZ" sz="2400" dirty="0"/>
          </a:p>
        </p:txBody>
      </p:sp>
      <p:sp>
        <p:nvSpPr>
          <p:cNvPr id="3" name="Content Placeholder 2"/>
          <p:cNvSpPr>
            <a:spLocks noGrp="1"/>
          </p:cNvSpPr>
          <p:nvPr>
            <p:ph idx="1"/>
          </p:nvPr>
        </p:nvSpPr>
        <p:spPr>
          <a:xfrm>
            <a:off x="251520" y="764704"/>
            <a:ext cx="8435280" cy="5361459"/>
          </a:xfrm>
        </p:spPr>
        <p:txBody>
          <a:bodyPr>
            <a:noAutofit/>
          </a:bodyPr>
          <a:lstStyle/>
          <a:p>
            <a:pPr lvl="0"/>
            <a:r>
              <a:rPr lang="en-NZ" sz="1800" dirty="0"/>
              <a:t>There is an important sting in the tail of New Zealand’s wholesale electricity market design, when carbon pricing is factored in.  The market price of electricity is set equal to the offer price submitted by the highest-priced tranche of generation capacity in each half-hour period.  </a:t>
            </a:r>
            <a:endParaRPr lang="en-NZ" sz="1800" dirty="0" smtClean="0"/>
          </a:p>
          <a:p>
            <a:pPr marL="0" lvl="0" indent="0">
              <a:buNone/>
            </a:pPr>
            <a:endParaRPr lang="en-NZ" sz="1800" dirty="0" smtClean="0"/>
          </a:p>
          <a:p>
            <a:pPr lvl="0"/>
            <a:r>
              <a:rPr lang="en-NZ" sz="1800" dirty="0" smtClean="0"/>
              <a:t>Whenever </a:t>
            </a:r>
            <a:r>
              <a:rPr lang="en-NZ" sz="1800" dirty="0"/>
              <a:t>that marginal generator is using fossil fuels, under the ETS it will be liable to cover the resulting emissions by purchasing New Zealand Units, or equivalent carbon credits, and the cost of this will have to be covered by its offer-price into the market.  Then the electricity price received by all generators, whether renewables-based or fossil-fuel-based, goes up by that amount, even though only a small fraction of generators actually have to pay for permits; owners of existing renewable capacity simply collect the extra revenue as windfall profits.</a:t>
            </a:r>
          </a:p>
          <a:p>
            <a:endParaRPr lang="en-NZ" sz="1800" dirty="0"/>
          </a:p>
          <a:p>
            <a:pPr lvl="0"/>
            <a:r>
              <a:rPr lang="en-NZ" sz="1800" dirty="0"/>
              <a:t>On the assumption of a (capped) permit price of $25 per tonne of carbon, and with the two-tonnes-for-one-permit arrangement under the ETS as amended in 2009, Simon Terry and I estimated in 2010 that the ETS would raise the electricity price by nearly $6 per </a:t>
            </a:r>
            <a:r>
              <a:rPr lang="en-NZ" sz="1800" dirty="0" err="1"/>
              <a:t>MWh</a:t>
            </a:r>
            <a:r>
              <a:rPr lang="en-NZ" sz="1800" dirty="0"/>
              <a:t> 2010-2012, rising to $12 thereafter when the two-for-one concession was to expire.  </a:t>
            </a:r>
            <a:endParaRPr lang="en-NZ" sz="1800" dirty="0" smtClean="0"/>
          </a:p>
          <a:p>
            <a:pPr lvl="0"/>
            <a:endParaRPr lang="en-NZ" sz="1800" dirty="0"/>
          </a:p>
          <a:p>
            <a:endParaRPr lang="en-NZ" sz="1800"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dirty="0"/>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53</a:t>
            </a:fld>
            <a:endParaRPr lang="en-NZ"/>
          </a:p>
        </p:txBody>
      </p:sp>
    </p:spTree>
    <p:extLst>
      <p:ext uri="{BB962C8B-B14F-4D97-AF65-F5344CB8AC3E}">
        <p14:creationId xmlns:p14="http://schemas.microsoft.com/office/powerpoint/2010/main" val="312737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55000" lnSpcReduction="20000"/>
          </a:bodyPr>
          <a:lstStyle/>
          <a:p>
            <a:r>
              <a:rPr lang="en-NZ" dirty="0" smtClean="0"/>
              <a:t>The result we estimated would be to raise the electricity generators’ total revenue by $769 million over the period 2010-2012, at the expense of electricity consumers.  Of this extra revenue only $203 million would be required to pay for the generators’ total carbon emissions, leaving the remaining $566 million as windfall profits. Official estimates of the effects of the ETS give similar results. </a:t>
            </a:r>
          </a:p>
          <a:p>
            <a:pPr marL="0" indent="0">
              <a:buNone/>
            </a:pPr>
            <a:endParaRPr lang="en-NZ" dirty="0" smtClean="0"/>
          </a:p>
          <a:p>
            <a:pPr lvl="0"/>
            <a:r>
              <a:rPr lang="en-NZ" dirty="0" smtClean="0"/>
              <a:t>Another way of expressing this outcome is to note that when a consumer buys electricity with the ETS unit price at $25 per tonne and the two-for-one concession in place, the ETS cost embodied in the electricity price is equivalent to paying a carbon charge of $40-50 per tonne on the CO2 emissions actually incurred to generate the electricity; whereas when the same consumer buys petrol the carbon-charge component is $12.50 per tonne of actual emissions caused by burning the petrol.  </a:t>
            </a:r>
          </a:p>
          <a:p>
            <a:pPr lvl="0"/>
            <a:endParaRPr lang="en-NZ" dirty="0"/>
          </a:p>
          <a:p>
            <a:pPr lvl="0"/>
            <a:r>
              <a:rPr lang="en-NZ" dirty="0" smtClean="0"/>
              <a:t>This is a perverse incentive from the point of view of reducing the nation’s greenhouse gas emissions, but it is a much-valued side-effect of the ETS from the point of view of the generators, including the SOEs.</a:t>
            </a:r>
          </a:p>
          <a:p>
            <a:pPr lvl="0"/>
            <a:endParaRPr lang="en-NZ" dirty="0" smtClean="0"/>
          </a:p>
          <a:p>
            <a:r>
              <a:rPr lang="en-NZ" dirty="0" smtClean="0"/>
              <a:t>As </a:t>
            </a:r>
            <a:r>
              <a:rPr lang="en-NZ" dirty="0"/>
              <a:t>carbon prices go up, so will the volume of windfall profits to owners of old-established renewable generation.  And as the share of renewables in total generation goes up, the actual purchases of permits by generators will fall, further increasing the windfall component of the price increase. This means that the arrival of serious emission-reducing policy will place an acute squeeze on household electricity budgets by driving up prices to fund generator windfalls</a:t>
            </a:r>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54</a:t>
            </a:fld>
            <a:endParaRPr lang="en-NZ"/>
          </a:p>
        </p:txBody>
      </p:sp>
    </p:spTree>
    <p:extLst>
      <p:ext uri="{BB962C8B-B14F-4D97-AF65-F5344CB8AC3E}">
        <p14:creationId xmlns:p14="http://schemas.microsoft.com/office/powerpoint/2010/main" val="29517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29600" cy="4713387"/>
          </a:xfrm>
        </p:spPr>
        <p:txBody>
          <a:bodyPr>
            <a:normAutofit fontScale="70000" lnSpcReduction="20000"/>
          </a:bodyPr>
          <a:lstStyle/>
          <a:p>
            <a:r>
              <a:rPr lang="en-NZ" dirty="0"/>
              <a:t>The obvious policy to neutralise this vicious spiral is a tax on ETS-derived windfall profits, to finance rebates to electricity consumers sufficient to ensure that they pay for the actual carbon emissions embodied in the electricity they consume, but no more.  </a:t>
            </a:r>
            <a:endParaRPr lang="en-NZ" dirty="0" smtClean="0"/>
          </a:p>
          <a:p>
            <a:pPr marL="0" indent="0">
              <a:buNone/>
            </a:pPr>
            <a:endParaRPr lang="en-NZ" dirty="0" smtClean="0"/>
          </a:p>
          <a:p>
            <a:r>
              <a:rPr lang="en-NZ" dirty="0" smtClean="0"/>
              <a:t>A </a:t>
            </a:r>
            <a:r>
              <a:rPr lang="en-NZ" dirty="0"/>
              <a:t>future Parliament is, in my judgment, highly likely to legislate for such a tax as the Emissions Trading Scheme (or its successor policy) is tightened up.  </a:t>
            </a:r>
            <a:endParaRPr lang="en-NZ" dirty="0" smtClean="0"/>
          </a:p>
          <a:p>
            <a:pPr marL="0" indent="0">
              <a:buNone/>
            </a:pPr>
            <a:endParaRPr lang="en-NZ" dirty="0" smtClean="0"/>
          </a:p>
          <a:p>
            <a:r>
              <a:rPr lang="en-NZ" dirty="0" smtClean="0"/>
              <a:t>The </a:t>
            </a:r>
            <a:r>
              <a:rPr lang="en-NZ" dirty="0"/>
              <a:t>prospect of such a tax places a further element of uncertainty over the true market value of shares in the electricity SOEs, and most especially Mighty River Power which is heavily weighted towards old-established renewables in its generation portfolio</a:t>
            </a:r>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55</a:t>
            </a:fld>
            <a:endParaRPr lang="en-NZ"/>
          </a:p>
        </p:txBody>
      </p:sp>
    </p:spTree>
    <p:extLst>
      <p:ext uri="{BB962C8B-B14F-4D97-AF65-F5344CB8AC3E}">
        <p14:creationId xmlns:p14="http://schemas.microsoft.com/office/powerpoint/2010/main" val="27390407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NZ" sz="3200" dirty="0" smtClean="0"/>
              <a:t>Investment and innovation</a:t>
            </a:r>
            <a:endParaRPr lang="en-NZ" sz="3200" dirty="0"/>
          </a:p>
        </p:txBody>
      </p:sp>
      <p:sp>
        <p:nvSpPr>
          <p:cNvPr id="3" name="Content Placeholder 2"/>
          <p:cNvSpPr>
            <a:spLocks noGrp="1"/>
          </p:cNvSpPr>
          <p:nvPr>
            <p:ph idx="1"/>
          </p:nvPr>
        </p:nvSpPr>
        <p:spPr>
          <a:xfrm>
            <a:off x="457200" y="1124744"/>
            <a:ext cx="8229600" cy="5001419"/>
          </a:xfrm>
        </p:spPr>
        <p:txBody>
          <a:bodyPr>
            <a:normAutofit fontScale="62500" lnSpcReduction="20000"/>
          </a:bodyPr>
          <a:lstStyle/>
          <a:p>
            <a:r>
              <a:rPr lang="en-NZ" dirty="0" smtClean="0"/>
              <a:t>Performance prior to restructuring was up with world best practice</a:t>
            </a:r>
          </a:p>
          <a:p>
            <a:endParaRPr lang="en-NZ" dirty="0" smtClean="0"/>
          </a:p>
          <a:p>
            <a:r>
              <a:rPr lang="en-NZ" dirty="0" smtClean="0"/>
              <a:t>Performance since is far below, and worsening</a:t>
            </a:r>
          </a:p>
          <a:p>
            <a:endParaRPr lang="en-NZ" dirty="0" smtClean="0"/>
          </a:p>
          <a:p>
            <a:r>
              <a:rPr lang="en-NZ" dirty="0" smtClean="0"/>
              <a:t>Uncoordinated, volatile investment as animal spirit flop about</a:t>
            </a:r>
          </a:p>
          <a:p>
            <a:endParaRPr lang="en-NZ" dirty="0"/>
          </a:p>
          <a:p>
            <a:r>
              <a:rPr lang="en-NZ" dirty="0" smtClean="0"/>
              <a:t>Smart meters that aren’t smart</a:t>
            </a:r>
          </a:p>
          <a:p>
            <a:endParaRPr lang="en-NZ" dirty="0"/>
          </a:p>
          <a:p>
            <a:r>
              <a:rPr lang="en-NZ" dirty="0" smtClean="0"/>
              <a:t>Smart grid that isn’t there</a:t>
            </a:r>
          </a:p>
          <a:p>
            <a:endParaRPr lang="en-NZ" dirty="0" smtClean="0"/>
          </a:p>
          <a:p>
            <a:r>
              <a:rPr lang="en-NZ" dirty="0" smtClean="0"/>
              <a:t>No feed-in tariff or </a:t>
            </a:r>
            <a:r>
              <a:rPr lang="en-NZ" u="sng" dirty="0" smtClean="0"/>
              <a:t>any</a:t>
            </a:r>
            <a:r>
              <a:rPr lang="en-NZ" dirty="0" smtClean="0"/>
              <a:t> secure market access for new-entrant independent generators; and market rules designed by incumbents to protect incumbents</a:t>
            </a:r>
          </a:p>
          <a:p>
            <a:endParaRPr lang="en-NZ" dirty="0" smtClean="0"/>
          </a:p>
          <a:p>
            <a:r>
              <a:rPr lang="en-NZ" dirty="0" smtClean="0"/>
              <a:t>Zero planning or provision yet for electric vehicles, which are quite likely to be 40-50% of the light passenger fleet by 2030</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56</a:t>
            </a:fld>
            <a:endParaRPr lang="en-NZ"/>
          </a:p>
        </p:txBody>
      </p:sp>
    </p:spTree>
    <p:extLst>
      <p:ext uri="{BB962C8B-B14F-4D97-AF65-F5344CB8AC3E}">
        <p14:creationId xmlns:p14="http://schemas.microsoft.com/office/powerpoint/2010/main" val="51687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24744"/>
            <a:ext cx="8229600" cy="4525963"/>
          </a:xfrm>
        </p:spPr>
        <p:txBody>
          <a:bodyPr/>
          <a:lstStyle/>
          <a:p>
            <a:r>
              <a:rPr lang="en-NZ" dirty="0" smtClean="0"/>
              <a:t>Will Government eventually step in the break the bottlenecks?</a:t>
            </a:r>
          </a:p>
          <a:p>
            <a:endParaRPr lang="en-NZ" dirty="0"/>
          </a:p>
          <a:p>
            <a:r>
              <a:rPr lang="en-NZ" dirty="0" smtClean="0"/>
              <a:t>If not, the market will eventually bring along Schumpeter’s creative destruction, and the present industry dinosaurs may not be the winners</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57</a:t>
            </a:fld>
            <a:endParaRPr lang="en-NZ"/>
          </a:p>
        </p:txBody>
      </p:sp>
    </p:spTree>
    <p:extLst>
      <p:ext uri="{BB962C8B-B14F-4D97-AF65-F5344CB8AC3E}">
        <p14:creationId xmlns:p14="http://schemas.microsoft.com/office/powerpoint/2010/main" val="24969702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t>Overall, radical uncertainties for would-be buyers of SOE shares</a:t>
            </a:r>
            <a:endParaRPr lang="en-NZ" dirty="0"/>
          </a:p>
        </p:txBody>
      </p:sp>
      <p:sp>
        <p:nvSpPr>
          <p:cNvPr id="3" name="Content Placeholder 2"/>
          <p:cNvSpPr>
            <a:spLocks noGrp="1"/>
          </p:cNvSpPr>
          <p:nvPr>
            <p:ph idx="1"/>
          </p:nvPr>
        </p:nvSpPr>
        <p:spPr>
          <a:xfrm>
            <a:off x="457200" y="1600200"/>
            <a:ext cx="8229600" cy="4853136"/>
          </a:xfrm>
        </p:spPr>
        <p:txBody>
          <a:bodyPr>
            <a:normAutofit fontScale="77500" lnSpcReduction="20000"/>
          </a:bodyPr>
          <a:lstStyle/>
          <a:p>
            <a:r>
              <a:rPr lang="en-NZ" dirty="0" smtClean="0"/>
              <a:t>Due diligence will be interesting</a:t>
            </a:r>
          </a:p>
          <a:p>
            <a:endParaRPr lang="en-NZ" dirty="0" smtClean="0"/>
          </a:p>
          <a:p>
            <a:r>
              <a:rPr lang="en-NZ" dirty="0" smtClean="0"/>
              <a:t>Boards of directors are in the gun to fairly and fully report all risks in prospectus documentation (former finance company directors are now grimly aware of this!)</a:t>
            </a:r>
          </a:p>
          <a:p>
            <a:endParaRPr lang="en-NZ" dirty="0" smtClean="0"/>
          </a:p>
          <a:p>
            <a:r>
              <a:rPr lang="en-NZ" dirty="0" smtClean="0"/>
              <a:t>The electricity sector is overhung by major regulatory uncertainty in the four areas listed above</a:t>
            </a:r>
          </a:p>
          <a:p>
            <a:endParaRPr lang="en-NZ" dirty="0" smtClean="0"/>
          </a:p>
          <a:p>
            <a:r>
              <a:rPr lang="en-NZ" dirty="0" smtClean="0"/>
              <a:t>Regulation is needed and almost certainly inevitable – but the move to a Mixed Ownership Model will make it much harder and more expensive for taxpayers</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58</a:t>
            </a:fld>
            <a:endParaRPr lang="en-NZ"/>
          </a:p>
        </p:txBody>
      </p:sp>
    </p:spTree>
    <p:extLst>
      <p:ext uri="{BB962C8B-B14F-4D97-AF65-F5344CB8AC3E}">
        <p14:creationId xmlns:p14="http://schemas.microsoft.com/office/powerpoint/2010/main" val="15500548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NZ" dirty="0" smtClean="0"/>
              <a:t>So interesting times lie ahead….</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59</a:t>
            </a:fld>
            <a:endParaRPr lang="en-NZ"/>
          </a:p>
        </p:txBody>
      </p:sp>
    </p:spTree>
    <p:extLst>
      <p:ext uri="{BB962C8B-B14F-4D97-AF65-F5344CB8AC3E}">
        <p14:creationId xmlns:p14="http://schemas.microsoft.com/office/powerpoint/2010/main" val="38890945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13/04/2012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60</a:t>
            </a:fld>
            <a:endParaRPr lang="en-NZ"/>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648672" y="-848474"/>
            <a:ext cx="6047942" cy="841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7020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0"/>
            <a:ext cx="8219256" cy="706090"/>
          </a:xfrm>
        </p:spPr>
        <p:txBody>
          <a:bodyPr>
            <a:normAutofit/>
          </a:bodyPr>
          <a:lstStyle/>
          <a:p>
            <a:r>
              <a:rPr lang="en-NZ" sz="2000" dirty="0" smtClean="0"/>
              <a:t>The </a:t>
            </a:r>
            <a:r>
              <a:rPr lang="en-NZ" sz="2000" dirty="0" err="1" smtClean="0"/>
              <a:t>Caygill</a:t>
            </a:r>
            <a:r>
              <a:rPr lang="en-NZ" sz="2000" dirty="0" smtClean="0"/>
              <a:t> Inquiry 2000</a:t>
            </a:r>
            <a:endParaRPr lang="en-NZ" sz="2000" dirty="0"/>
          </a:p>
        </p:txBody>
      </p:sp>
      <p:sp>
        <p:nvSpPr>
          <p:cNvPr id="2" name="Date Placeholder 1"/>
          <p:cNvSpPr>
            <a:spLocks noGrp="1"/>
          </p:cNvSpPr>
          <p:nvPr>
            <p:ph type="dt" sz="half" idx="10"/>
          </p:nvPr>
        </p:nvSpPr>
        <p:spPr/>
        <p:txBody>
          <a:bodyPr/>
          <a:lstStyle/>
          <a:p>
            <a:fld id="{C2D6D200-1DB0-44B6-9423-3078D22276EF}" type="datetime1">
              <a:rPr lang="en-NZ" smtClean="0"/>
              <a:t>13/04/2012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61</a:t>
            </a:fld>
            <a:endParaRPr lang="en-NZ"/>
          </a:p>
        </p:txBody>
      </p:sp>
      <p:pic>
        <p:nvPicPr>
          <p:cNvPr id="2050" name="Picture 2" descr="C:\Users\User\Downloads\Cartoon of caygill committe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0488"/>
            <a:ext cx="9036496" cy="63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58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4117</Words>
  <Application>Microsoft Office PowerPoint</Application>
  <PresentationFormat>On-screen Show (4:3)</PresentationFormat>
  <Paragraphs>628</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Paths not taken in electricity restructuring: alternatives to the asset sale programme</vt:lpstr>
      <vt:lpstr>PowerPoint Presentation</vt:lpstr>
      <vt:lpstr>The Caygill Inquiry 2000</vt:lpstr>
      <vt:lpstr>Background</vt:lpstr>
      <vt:lpstr>The pre-restructuring electricity sector was built and operated to meet social objectives</vt:lpstr>
      <vt:lpstr>Pricing structure</vt:lpstr>
      <vt:lpstr>Evolving industry structure</vt:lpstr>
      <vt:lpstr>The post-restructuring industry is run by corporate entities with profit-maximising objectives</vt:lpstr>
      <vt:lpstr>The price structure has shifted against residential and in favour of industrial and commercial users</vt:lpstr>
      <vt:lpstr>Political lobbying power has driven the price relativities</vt:lpstr>
      <vt:lpstr>Political lobbying power has replaced household welfare as the main driver of relativities…</vt:lpstr>
      <vt:lpstr>Where does the consumer’s money go?</vt:lpstr>
      <vt:lpstr>Meanwhile, in real terms the average overall real price has surged since 2000</vt:lpstr>
      <vt:lpstr>An interesting trend …</vt:lpstr>
      <vt:lpstr>In summary</vt:lpstr>
      <vt:lpstr>Investment in new capacity has shifted from steady to erratic</vt:lpstr>
      <vt:lpstr>The amount of operating surplus required to fund a dollar of new investment has gone up sharply (dividends are now more important) </vt:lpstr>
      <vt:lpstr>PowerPoint Presentation</vt:lpstr>
      <vt:lpstr>Meantime, operating costs have gone sky-high since the 5 gentailers established their oligopoly back around 2000</vt:lpstr>
      <vt:lpstr>PowerPoint Presentation</vt:lpstr>
      <vt:lpstr>PowerPoint Presentation</vt:lpstr>
      <vt:lpstr>PowerPoint Presentation</vt:lpstr>
      <vt:lpstr>Deflate to real terms (using the CPI – not perfect but it exists for the whole period)</vt:lpstr>
      <vt:lpstr>PowerPoint Presentation</vt:lpstr>
      <vt:lpstr>A note on that national accounts data</vt:lpstr>
      <vt:lpstr>PowerPoint Presentation</vt:lpstr>
      <vt:lpstr>The opex blowout occurred across all but one of the gentailers: Trustpower provides a benchmark against which the others can be rated</vt:lpstr>
      <vt:lpstr>Those last figures were in nominal terms; to ensure that it’s not just inflation I’ve deflated them to real terms using the PPI (Inputs)</vt:lpstr>
      <vt:lpstr>The operating cost blowout was in unregulated generating/retailing, not the regulated lines sector</vt:lpstr>
      <vt:lpstr>Things are never altogether simple, of course – Trustpower started as the high-cost generator, and Genesis’ high fuel bill has to be borne in mind…</vt:lpstr>
      <vt:lpstr>Pride of place in the corporate record goes to asset revaluation…</vt:lpstr>
      <vt:lpstr>The lines companies were first onto the bandwagon, with ODV</vt:lpstr>
      <vt:lpstr>Then the gentailers got into an orgy of “fair value” revaluation…</vt:lpstr>
      <vt:lpstr>And yes, those revaluations were then used to justify subsequent price hikes to make the “fair values” look reasonable</vt:lpstr>
      <vt:lpstr>Meantime, basic information such as sales volume by company vanished off the public radar for several years</vt:lpstr>
      <vt:lpstr>The irony of neoliberal rhetoric:</vt:lpstr>
      <vt:lpstr>Turn now to paths not taken</vt:lpstr>
      <vt:lpstr>Four areas of regulatory concern:</vt:lpstr>
      <vt:lpstr>PowerPoint Presentation</vt:lpstr>
      <vt:lpstr>Rents on heritage generation and progressive pricing</vt:lpstr>
      <vt:lpstr>Progressive pricing/vesting contracts were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Asset revaluation and price regulation</vt:lpstr>
      <vt:lpstr>PowerPoint Presentation</vt:lpstr>
      <vt:lpstr>Aide-memoire from before: my figures for total fixed assets of gentailers</vt:lpstr>
      <vt:lpstr>PowerPoint Presentation</vt:lpstr>
      <vt:lpstr>The ETS</vt:lpstr>
      <vt:lpstr>PowerPoint Presentation</vt:lpstr>
      <vt:lpstr>PowerPoint Presentation</vt:lpstr>
      <vt:lpstr>Investment and innovation</vt:lpstr>
      <vt:lpstr>PowerPoint Presentation</vt:lpstr>
      <vt:lpstr>Overall, radical uncertainties for would-be buyers of SOE shares</vt:lpstr>
      <vt:lpstr>PowerPoint Presentation</vt:lpstr>
      <vt:lpstr>PowerPoint Presentation</vt:lpstr>
      <vt:lpstr>The Caygill Inquiry 2000</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Paths not taken in electricity restructuring: alternatives to the asset sale programme</dc:title>
  <dc:creator>User</dc:creator>
  <cp:lastModifiedBy>User</cp:lastModifiedBy>
  <cp:revision>47</cp:revision>
  <cp:lastPrinted>2012-04-12T23:41:41Z</cp:lastPrinted>
  <dcterms:created xsi:type="dcterms:W3CDTF">2012-04-12T21:15:17Z</dcterms:created>
  <dcterms:modified xsi:type="dcterms:W3CDTF">2012-04-12T23:46:46Z</dcterms:modified>
</cp:coreProperties>
</file>