
<file path=[Content_Types].xml><?xml version="1.0" encoding="utf-8"?>
<Types xmlns="http://schemas.openxmlformats.org/package/2006/content-types">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handoutMasterIdLst>
    <p:handoutMasterId r:id="rId70"/>
  </p:handoutMasterIdLst>
  <p:sldIdLst>
    <p:sldId id="256" r:id="rId2"/>
    <p:sldId id="268" r:id="rId3"/>
    <p:sldId id="269" r:id="rId4"/>
    <p:sldId id="337" r:id="rId5"/>
    <p:sldId id="338" r:id="rId6"/>
    <p:sldId id="344" r:id="rId7"/>
    <p:sldId id="348" r:id="rId8"/>
    <p:sldId id="339" r:id="rId9"/>
    <p:sldId id="270" r:id="rId10"/>
    <p:sldId id="272" r:id="rId11"/>
    <p:sldId id="273" r:id="rId12"/>
    <p:sldId id="274" r:id="rId13"/>
    <p:sldId id="275" r:id="rId14"/>
    <p:sldId id="276" r:id="rId15"/>
    <p:sldId id="277" r:id="rId16"/>
    <p:sldId id="278" r:id="rId17"/>
    <p:sldId id="279" r:id="rId18"/>
    <p:sldId id="280" r:id="rId19"/>
    <p:sldId id="282" r:id="rId20"/>
    <p:sldId id="281" r:id="rId21"/>
    <p:sldId id="341" r:id="rId22"/>
    <p:sldId id="285" r:id="rId23"/>
    <p:sldId id="286" r:id="rId24"/>
    <p:sldId id="259" r:id="rId25"/>
    <p:sldId id="263" r:id="rId26"/>
    <p:sldId id="264" r:id="rId27"/>
    <p:sldId id="265" r:id="rId28"/>
    <p:sldId id="287" r:id="rId29"/>
    <p:sldId id="288" r:id="rId30"/>
    <p:sldId id="289" r:id="rId31"/>
    <p:sldId id="291" r:id="rId32"/>
    <p:sldId id="342" r:id="rId33"/>
    <p:sldId id="292" r:id="rId34"/>
    <p:sldId id="293" r:id="rId35"/>
    <p:sldId id="294" r:id="rId36"/>
    <p:sldId id="295" r:id="rId37"/>
    <p:sldId id="296" r:id="rId38"/>
    <p:sldId id="297" r:id="rId39"/>
    <p:sldId id="299" r:id="rId40"/>
    <p:sldId id="323" r:id="rId41"/>
    <p:sldId id="312" r:id="rId42"/>
    <p:sldId id="345" r:id="rId43"/>
    <p:sldId id="313" r:id="rId44"/>
    <p:sldId id="314" r:id="rId45"/>
    <p:sldId id="315" r:id="rId46"/>
    <p:sldId id="316" r:id="rId47"/>
    <p:sldId id="317" r:id="rId48"/>
    <p:sldId id="318" r:id="rId49"/>
    <p:sldId id="319" r:id="rId50"/>
    <p:sldId id="320" r:id="rId51"/>
    <p:sldId id="321" r:id="rId52"/>
    <p:sldId id="340" r:id="rId53"/>
    <p:sldId id="266" r:id="rId54"/>
    <p:sldId id="324" r:id="rId55"/>
    <p:sldId id="325" r:id="rId56"/>
    <p:sldId id="326" r:id="rId57"/>
    <p:sldId id="327" r:id="rId58"/>
    <p:sldId id="347" r:id="rId59"/>
    <p:sldId id="328" r:id="rId60"/>
    <p:sldId id="331" r:id="rId61"/>
    <p:sldId id="329" r:id="rId62"/>
    <p:sldId id="330" r:id="rId63"/>
    <p:sldId id="332" r:id="rId64"/>
    <p:sldId id="346" r:id="rId65"/>
    <p:sldId id="333" r:id="rId66"/>
    <p:sldId id="334" r:id="rId67"/>
    <p:sldId id="335"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50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D:\Files%20from%20H%20drive%20June%202009\IPS\Pacific%20development\Cook%20Islands%20updated%20longrun%20seri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Files%20from%20H%20drive%20June%202009\IPS\Pacific%20development\Cook%20Islands%20updated%20longrun%20seri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Files%20from%20H%20drive%20June%202009\IPS\Pacific%20development\Cook%20Islands%20updated%20longrun%20serie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Files%20from%20H%20drive%20June%202009\IPS\Pacific%20development\Cook%20Islands%20updated%20longrun%20series.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Files%20from%20H%20drive%20June%202009\NZ%20and%20the%20Pacific\Diaspora%20and%20home%20population%20for%2074%20microstate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Cook Islands merchandise trade, real values at 2000 NZ prices</a:t>
            </a:r>
          </a:p>
        </c:rich>
      </c:tx>
      <c:overlay val="0"/>
    </c:title>
    <c:autoTitleDeleted val="0"/>
    <c:plotArea>
      <c:layout/>
      <c:lineChart>
        <c:grouping val="standard"/>
        <c:varyColors val="0"/>
        <c:ser>
          <c:idx val="1"/>
          <c:order val="0"/>
          <c:tx>
            <c:v>Merchandise imports</c:v>
          </c:tx>
          <c:spPr>
            <a:ln w="38100">
              <a:solidFill>
                <a:srgbClr val="FF0000"/>
              </a:solidFill>
            </a:ln>
          </c:spPr>
          <c:marker>
            <c:symbol val="none"/>
          </c:marker>
          <c:cat>
            <c:numRef>
              <c:f>'Data assembly'!$P$3:$P$120</c:f>
              <c:numCache>
                <c:formatCode>General</c:formatCode>
                <c:ptCount val="118"/>
                <c:pt idx="0">
                  <c:v>1892</c:v>
                </c:pt>
                <c:pt idx="1">
                  <c:v>1893</c:v>
                </c:pt>
                <c:pt idx="2">
                  <c:v>1894</c:v>
                </c:pt>
                <c:pt idx="3">
                  <c:v>1895</c:v>
                </c:pt>
                <c:pt idx="4">
                  <c:v>1896</c:v>
                </c:pt>
                <c:pt idx="5">
                  <c:v>1897</c:v>
                </c:pt>
                <c:pt idx="6">
                  <c:v>1898</c:v>
                </c:pt>
                <c:pt idx="7">
                  <c:v>1899</c:v>
                </c:pt>
                <c:pt idx="8">
                  <c:v>1900</c:v>
                </c:pt>
                <c:pt idx="9">
                  <c:v>1901</c:v>
                </c:pt>
                <c:pt idx="10">
                  <c:v>1902</c:v>
                </c:pt>
                <c:pt idx="11">
                  <c:v>1903</c:v>
                </c:pt>
                <c:pt idx="12">
                  <c:v>1904</c:v>
                </c:pt>
                <c:pt idx="13">
                  <c:v>1905</c:v>
                </c:pt>
                <c:pt idx="14">
                  <c:v>1906</c:v>
                </c:pt>
                <c:pt idx="15">
                  <c:v>1907</c:v>
                </c:pt>
                <c:pt idx="16">
                  <c:v>1908</c:v>
                </c:pt>
                <c:pt idx="17">
                  <c:v>1909</c:v>
                </c:pt>
                <c:pt idx="18">
                  <c:v>1910</c:v>
                </c:pt>
                <c:pt idx="19">
                  <c:v>1911</c:v>
                </c:pt>
                <c:pt idx="20">
                  <c:v>1912</c:v>
                </c:pt>
                <c:pt idx="21">
                  <c:v>1913</c:v>
                </c:pt>
                <c:pt idx="22">
                  <c:v>1914</c:v>
                </c:pt>
                <c:pt idx="23">
                  <c:v>1915</c:v>
                </c:pt>
                <c:pt idx="24">
                  <c:v>1916</c:v>
                </c:pt>
                <c:pt idx="25">
                  <c:v>1917</c:v>
                </c:pt>
                <c:pt idx="26">
                  <c:v>1918</c:v>
                </c:pt>
                <c:pt idx="27">
                  <c:v>1919</c:v>
                </c:pt>
                <c:pt idx="28">
                  <c:v>1920</c:v>
                </c:pt>
                <c:pt idx="29">
                  <c:v>1921</c:v>
                </c:pt>
                <c:pt idx="30">
                  <c:v>1922</c:v>
                </c:pt>
                <c:pt idx="31">
                  <c:v>1923</c:v>
                </c:pt>
                <c:pt idx="32">
                  <c:v>1924</c:v>
                </c:pt>
                <c:pt idx="33">
                  <c:v>1925</c:v>
                </c:pt>
                <c:pt idx="34">
                  <c:v>1926</c:v>
                </c:pt>
                <c:pt idx="35">
                  <c:v>1927</c:v>
                </c:pt>
                <c:pt idx="36">
                  <c:v>1928</c:v>
                </c:pt>
                <c:pt idx="37">
                  <c:v>1929</c:v>
                </c:pt>
                <c:pt idx="38">
                  <c:v>1930</c:v>
                </c:pt>
                <c:pt idx="39">
                  <c:v>1931</c:v>
                </c:pt>
                <c:pt idx="40">
                  <c:v>1932</c:v>
                </c:pt>
                <c:pt idx="41">
                  <c:v>1933</c:v>
                </c:pt>
                <c:pt idx="42">
                  <c:v>1934</c:v>
                </c:pt>
                <c:pt idx="43">
                  <c:v>1935</c:v>
                </c:pt>
                <c:pt idx="44">
                  <c:v>1936</c:v>
                </c:pt>
                <c:pt idx="45">
                  <c:v>1937</c:v>
                </c:pt>
                <c:pt idx="46">
                  <c:v>1938</c:v>
                </c:pt>
                <c:pt idx="47">
                  <c:v>1939</c:v>
                </c:pt>
                <c:pt idx="48">
                  <c:v>1940</c:v>
                </c:pt>
                <c:pt idx="49">
                  <c:v>1941</c:v>
                </c:pt>
                <c:pt idx="50">
                  <c:v>1942</c:v>
                </c:pt>
                <c:pt idx="51">
                  <c:v>1943</c:v>
                </c:pt>
                <c:pt idx="52">
                  <c:v>1944</c:v>
                </c:pt>
                <c:pt idx="53">
                  <c:v>1945</c:v>
                </c:pt>
                <c:pt idx="54">
                  <c:v>1946</c:v>
                </c:pt>
                <c:pt idx="55">
                  <c:v>1947</c:v>
                </c:pt>
                <c:pt idx="56">
                  <c:v>1948</c:v>
                </c:pt>
                <c:pt idx="57">
                  <c:v>1949</c:v>
                </c:pt>
                <c:pt idx="58">
                  <c:v>1950</c:v>
                </c:pt>
                <c:pt idx="59">
                  <c:v>1951</c:v>
                </c:pt>
                <c:pt idx="60">
                  <c:v>1952</c:v>
                </c:pt>
                <c:pt idx="61">
                  <c:v>1953</c:v>
                </c:pt>
                <c:pt idx="62">
                  <c:v>1954</c:v>
                </c:pt>
                <c:pt idx="63">
                  <c:v>1955</c:v>
                </c:pt>
                <c:pt idx="64">
                  <c:v>1956</c:v>
                </c:pt>
                <c:pt idx="65">
                  <c:v>1957</c:v>
                </c:pt>
                <c:pt idx="66">
                  <c:v>1958</c:v>
                </c:pt>
                <c:pt idx="67">
                  <c:v>1959</c:v>
                </c:pt>
                <c:pt idx="68">
                  <c:v>1960</c:v>
                </c:pt>
                <c:pt idx="69">
                  <c:v>1961</c:v>
                </c:pt>
                <c:pt idx="70">
                  <c:v>1962</c:v>
                </c:pt>
                <c:pt idx="71">
                  <c:v>1963</c:v>
                </c:pt>
                <c:pt idx="72">
                  <c:v>1964</c:v>
                </c:pt>
                <c:pt idx="73">
                  <c:v>1965</c:v>
                </c:pt>
                <c:pt idx="74">
                  <c:v>1966</c:v>
                </c:pt>
                <c:pt idx="75">
                  <c:v>1967</c:v>
                </c:pt>
                <c:pt idx="76">
                  <c:v>1968</c:v>
                </c:pt>
                <c:pt idx="77">
                  <c:v>1969</c:v>
                </c:pt>
                <c:pt idx="78">
                  <c:v>1970</c:v>
                </c:pt>
                <c:pt idx="79">
                  <c:v>1971</c:v>
                </c:pt>
                <c:pt idx="80">
                  <c:v>1972</c:v>
                </c:pt>
                <c:pt idx="81">
                  <c:v>1973</c:v>
                </c:pt>
                <c:pt idx="82">
                  <c:v>1974</c:v>
                </c:pt>
                <c:pt idx="83">
                  <c:v>1975</c:v>
                </c:pt>
                <c:pt idx="84">
                  <c:v>1976</c:v>
                </c:pt>
                <c:pt idx="85">
                  <c:v>1977</c:v>
                </c:pt>
                <c:pt idx="86">
                  <c:v>1978</c:v>
                </c:pt>
                <c:pt idx="87">
                  <c:v>1979</c:v>
                </c:pt>
                <c:pt idx="88">
                  <c:v>1980</c:v>
                </c:pt>
                <c:pt idx="89">
                  <c:v>1981</c:v>
                </c:pt>
                <c:pt idx="90">
                  <c:v>1982</c:v>
                </c:pt>
                <c:pt idx="91">
                  <c:v>1983</c:v>
                </c:pt>
                <c:pt idx="92">
                  <c:v>1984</c:v>
                </c:pt>
                <c:pt idx="93">
                  <c:v>1985</c:v>
                </c:pt>
                <c:pt idx="94">
                  <c:v>1986</c:v>
                </c:pt>
                <c:pt idx="95">
                  <c:v>1987</c:v>
                </c:pt>
                <c:pt idx="96">
                  <c:v>1988</c:v>
                </c:pt>
                <c:pt idx="97">
                  <c:v>1989</c:v>
                </c:pt>
                <c:pt idx="98">
                  <c:v>1990</c:v>
                </c:pt>
                <c:pt idx="99">
                  <c:v>1991</c:v>
                </c:pt>
                <c:pt idx="100">
                  <c:v>1992</c:v>
                </c:pt>
                <c:pt idx="101">
                  <c:v>1993</c:v>
                </c:pt>
                <c:pt idx="102">
                  <c:v>1994</c:v>
                </c:pt>
                <c:pt idx="103">
                  <c:v>1995</c:v>
                </c:pt>
                <c:pt idx="104">
                  <c:v>1996</c:v>
                </c:pt>
                <c:pt idx="105">
                  <c:v>1997</c:v>
                </c:pt>
                <c:pt idx="106">
                  <c:v>1998</c:v>
                </c:pt>
                <c:pt idx="107">
                  <c:v>1999</c:v>
                </c:pt>
                <c:pt idx="108">
                  <c:v>2000</c:v>
                </c:pt>
                <c:pt idx="109">
                  <c:v>2001</c:v>
                </c:pt>
                <c:pt idx="110">
                  <c:v>2002</c:v>
                </c:pt>
                <c:pt idx="111">
                  <c:v>2003</c:v>
                </c:pt>
                <c:pt idx="112">
                  <c:v>2004</c:v>
                </c:pt>
                <c:pt idx="113">
                  <c:v>2005</c:v>
                </c:pt>
                <c:pt idx="114">
                  <c:v>2006</c:v>
                </c:pt>
                <c:pt idx="115">
                  <c:v>2007</c:v>
                </c:pt>
                <c:pt idx="116">
                  <c:v>2008</c:v>
                </c:pt>
                <c:pt idx="117">
                  <c:v>2009</c:v>
                </c:pt>
              </c:numCache>
            </c:numRef>
          </c:cat>
          <c:val>
            <c:numRef>
              <c:f>'Data assembly'!$Q$3:$Q$120</c:f>
              <c:numCache>
                <c:formatCode>#,##0.0</c:formatCode>
                <c:ptCount val="118"/>
                <c:pt idx="0">
                  <c:v>2.0954420516009851</c:v>
                </c:pt>
                <c:pt idx="1">
                  <c:v>2.4887404059014777</c:v>
                </c:pt>
                <c:pt idx="2">
                  <c:v>2.9531234120954775</c:v>
                </c:pt>
                <c:pt idx="3">
                  <c:v>3.1051687984438772</c:v>
                </c:pt>
                <c:pt idx="4">
                  <c:v>2.9723039562709355</c:v>
                </c:pt>
                <c:pt idx="5">
                  <c:v>3.479455194014851</c:v>
                </c:pt>
                <c:pt idx="6">
                  <c:v>2.3289748015147054</c:v>
                </c:pt>
                <c:pt idx="7">
                  <c:v>1.800492832248731</c:v>
                </c:pt>
                <c:pt idx="8">
                  <c:v>2.7609473902089547</c:v>
                </c:pt>
                <c:pt idx="9">
                  <c:v>3.0397015676214951</c:v>
                </c:pt>
                <c:pt idx="10">
                  <c:v>3.3049839026438352</c:v>
                </c:pt>
                <c:pt idx="11">
                  <c:v>4.1907066486880726</c:v>
                </c:pt>
                <c:pt idx="12">
                  <c:v>4.0105903170825687</c:v>
                </c:pt>
                <c:pt idx="13">
                  <c:v>4.3432536045739907</c:v>
                </c:pt>
                <c:pt idx="14">
                  <c:v>4.822367952653333</c:v>
                </c:pt>
                <c:pt idx="15">
                  <c:v>5.8012140748689953</c:v>
                </c:pt>
                <c:pt idx="16">
                  <c:v>6.2870300318777286</c:v>
                </c:pt>
                <c:pt idx="17">
                  <c:v>7.7108062598478257</c:v>
                </c:pt>
                <c:pt idx="18">
                  <c:v>9.4496377134698282</c:v>
                </c:pt>
                <c:pt idx="19">
                  <c:v>10.028887606833331</c:v>
                </c:pt>
                <c:pt idx="20">
                  <c:v>10.188356279950208</c:v>
                </c:pt>
                <c:pt idx="21">
                  <c:v>11.642390430072579</c:v>
                </c:pt>
                <c:pt idx="22">
                  <c:v>9.5060759374063721</c:v>
                </c:pt>
                <c:pt idx="23">
                  <c:v>6.4225522934857127</c:v>
                </c:pt>
                <c:pt idx="24">
                  <c:v>5.4670908346363634</c:v>
                </c:pt>
                <c:pt idx="25">
                  <c:v>6.8576165732749992</c:v>
                </c:pt>
                <c:pt idx="26">
                  <c:v>7.588162859622221</c:v>
                </c:pt>
                <c:pt idx="27">
                  <c:v>10.134661930944825</c:v>
                </c:pt>
                <c:pt idx="28">
                  <c:v>11.083708939963635</c:v>
                </c:pt>
                <c:pt idx="29">
                  <c:v>6.8331763775294121</c:v>
                </c:pt>
                <c:pt idx="30">
                  <c:v>7.7431611848709672</c:v>
                </c:pt>
                <c:pt idx="31">
                  <c:v>9.0189865438399988</c:v>
                </c:pt>
                <c:pt idx="32">
                  <c:v>9.1657805203354812</c:v>
                </c:pt>
                <c:pt idx="33">
                  <c:v>8.6617289142967753</c:v>
                </c:pt>
                <c:pt idx="34">
                  <c:v>8.9203869752903238</c:v>
                </c:pt>
                <c:pt idx="35">
                  <c:v>7.7332127979096779</c:v>
                </c:pt>
                <c:pt idx="36">
                  <c:v>7.8028515066387101</c:v>
                </c:pt>
                <c:pt idx="37">
                  <c:v>7.0865676454258066</c:v>
                </c:pt>
                <c:pt idx="38">
                  <c:v>7.0897732367800002</c:v>
                </c:pt>
                <c:pt idx="39">
                  <c:v>5.0849285021785722</c:v>
                </c:pt>
                <c:pt idx="40">
                  <c:v>5.2304639287680006</c:v>
                </c:pt>
                <c:pt idx="41">
                  <c:v>6.5706332438499997</c:v>
                </c:pt>
                <c:pt idx="42">
                  <c:v>5.0536479311760001</c:v>
                </c:pt>
                <c:pt idx="43">
                  <c:v>4.879046087399999</c:v>
                </c:pt>
                <c:pt idx="44">
                  <c:v>5.7409845371999983</c:v>
                </c:pt>
                <c:pt idx="45">
                  <c:v>6.3552427705928576</c:v>
                </c:pt>
                <c:pt idx="46">
                  <c:v>5.3030619967448276</c:v>
                </c:pt>
                <c:pt idx="47">
                  <c:v>5.0406265980199993</c:v>
                </c:pt>
                <c:pt idx="48">
                  <c:v>5.10466243048125</c:v>
                </c:pt>
                <c:pt idx="49">
                  <c:v>5.4234787140181817</c:v>
                </c:pt>
                <c:pt idx="50">
                  <c:v>4.1603764139294119</c:v>
                </c:pt>
                <c:pt idx="51">
                  <c:v>6.2972341999542856</c:v>
                </c:pt>
                <c:pt idx="52">
                  <c:v>9.1198284472285707</c:v>
                </c:pt>
                <c:pt idx="53">
                  <c:v>8.2268554435166656</c:v>
                </c:pt>
                <c:pt idx="54">
                  <c:v>11.170933181199999</c:v>
                </c:pt>
                <c:pt idx="55">
                  <c:v>14.072486294837837</c:v>
                </c:pt>
                <c:pt idx="56">
                  <c:v>15.414859790069999</c:v>
                </c:pt>
                <c:pt idx="57">
                  <c:v>15.821170516243901</c:v>
                </c:pt>
                <c:pt idx="58">
                  <c:v>22.620781087283721</c:v>
                </c:pt>
                <c:pt idx="59">
                  <c:v>18.722449745024999</c:v>
                </c:pt>
                <c:pt idx="60">
                  <c:v>23.422584296399997</c:v>
                </c:pt>
                <c:pt idx="61">
                  <c:v>21.016888602666661</c:v>
                </c:pt>
                <c:pt idx="62">
                  <c:v>26.533413924364289</c:v>
                </c:pt>
                <c:pt idx="63">
                  <c:v>20.290592827117237</c:v>
                </c:pt>
                <c:pt idx="64">
                  <c:v>26.357919641039999</c:v>
                </c:pt>
                <c:pt idx="65">
                  <c:v>26.562845539888524</c:v>
                </c:pt>
                <c:pt idx="66">
                  <c:v>28.462749612375003</c:v>
                </c:pt>
                <c:pt idx="67">
                  <c:v>22.36055727123636</c:v>
                </c:pt>
                <c:pt idx="68">
                  <c:v>27.531987684752242</c:v>
                </c:pt>
                <c:pt idx="69">
                  <c:v>30.888376049929413</c:v>
                </c:pt>
                <c:pt idx="70">
                  <c:v>27.529839625080001</c:v>
                </c:pt>
                <c:pt idx="71">
                  <c:v>35.505092474214081</c:v>
                </c:pt>
                <c:pt idx="72">
                  <c:v>41.74791294496216</c:v>
                </c:pt>
                <c:pt idx="73">
                  <c:v>41.4852099613421</c:v>
                </c:pt>
                <c:pt idx="74">
                  <c:v>42.121640451999994</c:v>
                </c:pt>
                <c:pt idx="75">
                  <c:v>37.045156122000002</c:v>
                </c:pt>
                <c:pt idx="76">
                  <c:v>40.390836659232555</c:v>
                </c:pt>
                <c:pt idx="77">
                  <c:v>38.420087388857134</c:v>
                </c:pt>
                <c:pt idx="78">
                  <c:v>61.107710508000004</c:v>
                </c:pt>
                <c:pt idx="79">
                  <c:v>52.773868440168215</c:v>
                </c:pt>
                <c:pt idx="80">
                  <c:v>47.071578306315779</c:v>
                </c:pt>
                <c:pt idx="81">
                  <c:v>41.345657973512196</c:v>
                </c:pt>
                <c:pt idx="82">
                  <c:v>47.573138038248175</c:v>
                </c:pt>
                <c:pt idx="83">
                  <c:v>66.283081899859866</c:v>
                </c:pt>
                <c:pt idx="84">
                  <c:v>74.697607678369565</c:v>
                </c:pt>
                <c:pt idx="85">
                  <c:v>85.651979785914278</c:v>
                </c:pt>
                <c:pt idx="86">
                  <c:v>79.733428701370215</c:v>
                </c:pt>
                <c:pt idx="87">
                  <c:v>86.467504440404483</c:v>
                </c:pt>
                <c:pt idx="88">
                  <c:v>77.543385525431304</c:v>
                </c:pt>
                <c:pt idx="89">
                  <c:v>76.256584596845286</c:v>
                </c:pt>
                <c:pt idx="90">
                  <c:v>85.877160735228571</c:v>
                </c:pt>
                <c:pt idx="91">
                  <c:v>82.438304863995555</c:v>
                </c:pt>
                <c:pt idx="92">
                  <c:v>101.20541824593317</c:v>
                </c:pt>
                <c:pt idx="93">
                  <c:v>92.488339320141293</c:v>
                </c:pt>
                <c:pt idx="94">
                  <c:v>82.748242073078387</c:v>
                </c:pt>
                <c:pt idx="95">
                  <c:v>80.908142544546948</c:v>
                </c:pt>
                <c:pt idx="96">
                  <c:v>86.146398826799995</c:v>
                </c:pt>
                <c:pt idx="97">
                  <c:v>92.290151077282545</c:v>
                </c:pt>
                <c:pt idx="98">
                  <c:v>102.71671156409721</c:v>
                </c:pt>
                <c:pt idx="99">
                  <c:v>80.978784450223486</c:v>
                </c:pt>
                <c:pt idx="100">
                  <c:v>115.789553730362</c:v>
                </c:pt>
                <c:pt idx="101">
                  <c:v>118.70056288180155</c:v>
                </c:pt>
                <c:pt idx="102">
                  <c:v>91.307114682845068</c:v>
                </c:pt>
                <c:pt idx="103">
                  <c:v>79.339685439874586</c:v>
                </c:pt>
                <c:pt idx="104">
                  <c:v>66.102814217233913</c:v>
                </c:pt>
                <c:pt idx="105">
                  <c:v>75.032588281889005</c:v>
                </c:pt>
                <c:pt idx="106">
                  <c:v>72.478611176446663</c:v>
                </c:pt>
                <c:pt idx="107">
                  <c:v>80.677479939203579</c:v>
                </c:pt>
                <c:pt idx="108">
                  <c:v>111.7029984787529</c:v>
                </c:pt>
                <c:pt idx="109">
                  <c:v>108.75947529609098</c:v>
                </c:pt>
                <c:pt idx="110">
                  <c:v>96.50954993220499</c:v>
                </c:pt>
                <c:pt idx="111">
                  <c:v>112.89436143893465</c:v>
                </c:pt>
                <c:pt idx="112">
                  <c:v>104.23810496339362</c:v>
                </c:pt>
                <c:pt idx="113">
                  <c:v>101.10387448745382</c:v>
                </c:pt>
                <c:pt idx="114">
                  <c:v>131.47425778050018</c:v>
                </c:pt>
                <c:pt idx="115">
                  <c:v>121.03895956513099</c:v>
                </c:pt>
                <c:pt idx="116">
                  <c:v>171.30059328977589</c:v>
                </c:pt>
                <c:pt idx="117">
                  <c:v>228.61290148446071</c:v>
                </c:pt>
              </c:numCache>
            </c:numRef>
          </c:val>
          <c:smooth val="0"/>
        </c:ser>
        <c:ser>
          <c:idx val="2"/>
          <c:order val="1"/>
          <c:tx>
            <c:v>Merchandise exports</c:v>
          </c:tx>
          <c:spPr>
            <a:ln w="38100">
              <a:solidFill>
                <a:srgbClr val="002060"/>
              </a:solidFill>
            </a:ln>
          </c:spPr>
          <c:marker>
            <c:symbol val="none"/>
          </c:marker>
          <c:cat>
            <c:numRef>
              <c:f>'Data assembly'!$P$3:$P$120</c:f>
              <c:numCache>
                <c:formatCode>General</c:formatCode>
                <c:ptCount val="118"/>
                <c:pt idx="0">
                  <c:v>1892</c:v>
                </c:pt>
                <c:pt idx="1">
                  <c:v>1893</c:v>
                </c:pt>
                <c:pt idx="2">
                  <c:v>1894</c:v>
                </c:pt>
                <c:pt idx="3">
                  <c:v>1895</c:v>
                </c:pt>
                <c:pt idx="4">
                  <c:v>1896</c:v>
                </c:pt>
                <c:pt idx="5">
                  <c:v>1897</c:v>
                </c:pt>
                <c:pt idx="6">
                  <c:v>1898</c:v>
                </c:pt>
                <c:pt idx="7">
                  <c:v>1899</c:v>
                </c:pt>
                <c:pt idx="8">
                  <c:v>1900</c:v>
                </c:pt>
                <c:pt idx="9">
                  <c:v>1901</c:v>
                </c:pt>
                <c:pt idx="10">
                  <c:v>1902</c:v>
                </c:pt>
                <c:pt idx="11">
                  <c:v>1903</c:v>
                </c:pt>
                <c:pt idx="12">
                  <c:v>1904</c:v>
                </c:pt>
                <c:pt idx="13">
                  <c:v>1905</c:v>
                </c:pt>
                <c:pt idx="14">
                  <c:v>1906</c:v>
                </c:pt>
                <c:pt idx="15">
                  <c:v>1907</c:v>
                </c:pt>
                <c:pt idx="16">
                  <c:v>1908</c:v>
                </c:pt>
                <c:pt idx="17">
                  <c:v>1909</c:v>
                </c:pt>
                <c:pt idx="18">
                  <c:v>1910</c:v>
                </c:pt>
                <c:pt idx="19">
                  <c:v>1911</c:v>
                </c:pt>
                <c:pt idx="20">
                  <c:v>1912</c:v>
                </c:pt>
                <c:pt idx="21">
                  <c:v>1913</c:v>
                </c:pt>
                <c:pt idx="22">
                  <c:v>1914</c:v>
                </c:pt>
                <c:pt idx="23">
                  <c:v>1915</c:v>
                </c:pt>
                <c:pt idx="24">
                  <c:v>1916</c:v>
                </c:pt>
                <c:pt idx="25">
                  <c:v>1917</c:v>
                </c:pt>
                <c:pt idx="26">
                  <c:v>1918</c:v>
                </c:pt>
                <c:pt idx="27">
                  <c:v>1919</c:v>
                </c:pt>
                <c:pt idx="28">
                  <c:v>1920</c:v>
                </c:pt>
                <c:pt idx="29">
                  <c:v>1921</c:v>
                </c:pt>
                <c:pt idx="30">
                  <c:v>1922</c:v>
                </c:pt>
                <c:pt idx="31">
                  <c:v>1923</c:v>
                </c:pt>
                <c:pt idx="32">
                  <c:v>1924</c:v>
                </c:pt>
                <c:pt idx="33">
                  <c:v>1925</c:v>
                </c:pt>
                <c:pt idx="34">
                  <c:v>1926</c:v>
                </c:pt>
                <c:pt idx="35">
                  <c:v>1927</c:v>
                </c:pt>
                <c:pt idx="36">
                  <c:v>1928</c:v>
                </c:pt>
                <c:pt idx="37">
                  <c:v>1929</c:v>
                </c:pt>
                <c:pt idx="38">
                  <c:v>1930</c:v>
                </c:pt>
                <c:pt idx="39">
                  <c:v>1931</c:v>
                </c:pt>
                <c:pt idx="40">
                  <c:v>1932</c:v>
                </c:pt>
                <c:pt idx="41">
                  <c:v>1933</c:v>
                </c:pt>
                <c:pt idx="42">
                  <c:v>1934</c:v>
                </c:pt>
                <c:pt idx="43">
                  <c:v>1935</c:v>
                </c:pt>
                <c:pt idx="44">
                  <c:v>1936</c:v>
                </c:pt>
                <c:pt idx="45">
                  <c:v>1937</c:v>
                </c:pt>
                <c:pt idx="46">
                  <c:v>1938</c:v>
                </c:pt>
                <c:pt idx="47">
                  <c:v>1939</c:v>
                </c:pt>
                <c:pt idx="48">
                  <c:v>1940</c:v>
                </c:pt>
                <c:pt idx="49">
                  <c:v>1941</c:v>
                </c:pt>
                <c:pt idx="50">
                  <c:v>1942</c:v>
                </c:pt>
                <c:pt idx="51">
                  <c:v>1943</c:v>
                </c:pt>
                <c:pt idx="52">
                  <c:v>1944</c:v>
                </c:pt>
                <c:pt idx="53">
                  <c:v>1945</c:v>
                </c:pt>
                <c:pt idx="54">
                  <c:v>1946</c:v>
                </c:pt>
                <c:pt idx="55">
                  <c:v>1947</c:v>
                </c:pt>
                <c:pt idx="56">
                  <c:v>1948</c:v>
                </c:pt>
                <c:pt idx="57">
                  <c:v>1949</c:v>
                </c:pt>
                <c:pt idx="58">
                  <c:v>1950</c:v>
                </c:pt>
                <c:pt idx="59">
                  <c:v>1951</c:v>
                </c:pt>
                <c:pt idx="60">
                  <c:v>1952</c:v>
                </c:pt>
                <c:pt idx="61">
                  <c:v>1953</c:v>
                </c:pt>
                <c:pt idx="62">
                  <c:v>1954</c:v>
                </c:pt>
                <c:pt idx="63">
                  <c:v>1955</c:v>
                </c:pt>
                <c:pt idx="64">
                  <c:v>1956</c:v>
                </c:pt>
                <c:pt idx="65">
                  <c:v>1957</c:v>
                </c:pt>
                <c:pt idx="66">
                  <c:v>1958</c:v>
                </c:pt>
                <c:pt idx="67">
                  <c:v>1959</c:v>
                </c:pt>
                <c:pt idx="68">
                  <c:v>1960</c:v>
                </c:pt>
                <c:pt idx="69">
                  <c:v>1961</c:v>
                </c:pt>
                <c:pt idx="70">
                  <c:v>1962</c:v>
                </c:pt>
                <c:pt idx="71">
                  <c:v>1963</c:v>
                </c:pt>
                <c:pt idx="72">
                  <c:v>1964</c:v>
                </c:pt>
                <c:pt idx="73">
                  <c:v>1965</c:v>
                </c:pt>
                <c:pt idx="74">
                  <c:v>1966</c:v>
                </c:pt>
                <c:pt idx="75">
                  <c:v>1967</c:v>
                </c:pt>
                <c:pt idx="76">
                  <c:v>1968</c:v>
                </c:pt>
                <c:pt idx="77">
                  <c:v>1969</c:v>
                </c:pt>
                <c:pt idx="78">
                  <c:v>1970</c:v>
                </c:pt>
                <c:pt idx="79">
                  <c:v>1971</c:v>
                </c:pt>
                <c:pt idx="80">
                  <c:v>1972</c:v>
                </c:pt>
                <c:pt idx="81">
                  <c:v>1973</c:v>
                </c:pt>
                <c:pt idx="82">
                  <c:v>1974</c:v>
                </c:pt>
                <c:pt idx="83">
                  <c:v>1975</c:v>
                </c:pt>
                <c:pt idx="84">
                  <c:v>1976</c:v>
                </c:pt>
                <c:pt idx="85">
                  <c:v>1977</c:v>
                </c:pt>
                <c:pt idx="86">
                  <c:v>1978</c:v>
                </c:pt>
                <c:pt idx="87">
                  <c:v>1979</c:v>
                </c:pt>
                <c:pt idx="88">
                  <c:v>1980</c:v>
                </c:pt>
                <c:pt idx="89">
                  <c:v>1981</c:v>
                </c:pt>
                <c:pt idx="90">
                  <c:v>1982</c:v>
                </c:pt>
                <c:pt idx="91">
                  <c:v>1983</c:v>
                </c:pt>
                <c:pt idx="92">
                  <c:v>1984</c:v>
                </c:pt>
                <c:pt idx="93">
                  <c:v>1985</c:v>
                </c:pt>
                <c:pt idx="94">
                  <c:v>1986</c:v>
                </c:pt>
                <c:pt idx="95">
                  <c:v>1987</c:v>
                </c:pt>
                <c:pt idx="96">
                  <c:v>1988</c:v>
                </c:pt>
                <c:pt idx="97">
                  <c:v>1989</c:v>
                </c:pt>
                <c:pt idx="98">
                  <c:v>1990</c:v>
                </c:pt>
                <c:pt idx="99">
                  <c:v>1991</c:v>
                </c:pt>
                <c:pt idx="100">
                  <c:v>1992</c:v>
                </c:pt>
                <c:pt idx="101">
                  <c:v>1993</c:v>
                </c:pt>
                <c:pt idx="102">
                  <c:v>1994</c:v>
                </c:pt>
                <c:pt idx="103">
                  <c:v>1995</c:v>
                </c:pt>
                <c:pt idx="104">
                  <c:v>1996</c:v>
                </c:pt>
                <c:pt idx="105">
                  <c:v>1997</c:v>
                </c:pt>
                <c:pt idx="106">
                  <c:v>1998</c:v>
                </c:pt>
                <c:pt idx="107">
                  <c:v>1999</c:v>
                </c:pt>
                <c:pt idx="108">
                  <c:v>2000</c:v>
                </c:pt>
                <c:pt idx="109">
                  <c:v>2001</c:v>
                </c:pt>
                <c:pt idx="110">
                  <c:v>2002</c:v>
                </c:pt>
                <c:pt idx="111">
                  <c:v>2003</c:v>
                </c:pt>
                <c:pt idx="112">
                  <c:v>2004</c:v>
                </c:pt>
                <c:pt idx="113">
                  <c:v>2005</c:v>
                </c:pt>
                <c:pt idx="114">
                  <c:v>2006</c:v>
                </c:pt>
                <c:pt idx="115">
                  <c:v>2007</c:v>
                </c:pt>
                <c:pt idx="116">
                  <c:v>2008</c:v>
                </c:pt>
                <c:pt idx="117">
                  <c:v>2009</c:v>
                </c:pt>
              </c:numCache>
            </c:numRef>
          </c:cat>
          <c:val>
            <c:numRef>
              <c:f>'Data assembly'!$R$3:$R$120</c:f>
              <c:numCache>
                <c:formatCode>#,##0.0</c:formatCode>
                <c:ptCount val="118"/>
                <c:pt idx="0">
                  <c:v>2.6241382000049263</c:v>
                </c:pt>
                <c:pt idx="1">
                  <c:v>2.5338730039359598</c:v>
                </c:pt>
                <c:pt idx="2">
                  <c:v>2.7163473701457281</c:v>
                </c:pt>
                <c:pt idx="3">
                  <c:v>2.6911462919846931</c:v>
                </c:pt>
                <c:pt idx="4">
                  <c:v>2.1663647056551723</c:v>
                </c:pt>
                <c:pt idx="5">
                  <c:v>3.1295658448960393</c:v>
                </c:pt>
                <c:pt idx="6">
                  <c:v>1.6168089531176468</c:v>
                </c:pt>
                <c:pt idx="7">
                  <c:v>1.8868633371167514</c:v>
                </c:pt>
                <c:pt idx="8">
                  <c:v>2.9172274311641786</c:v>
                </c:pt>
                <c:pt idx="9">
                  <c:v>3.4005514519065416</c:v>
                </c:pt>
                <c:pt idx="10">
                  <c:v>4.1596180763835608</c:v>
                </c:pt>
                <c:pt idx="11">
                  <c:v>4.1726950155275224</c:v>
                </c:pt>
                <c:pt idx="12">
                  <c:v>4.592966455940366</c:v>
                </c:pt>
                <c:pt idx="13">
                  <c:v>4.0967446162062782</c:v>
                </c:pt>
                <c:pt idx="14">
                  <c:v>5.345906089853333</c:v>
                </c:pt>
                <c:pt idx="15">
                  <c:v>5.8983772662707414</c:v>
                </c:pt>
                <c:pt idx="16">
                  <c:v>6.932879480606986</c:v>
                </c:pt>
                <c:pt idx="17">
                  <c:v>8.3823008271260857</c:v>
                </c:pt>
                <c:pt idx="18">
                  <c:v>10.239458179073278</c:v>
                </c:pt>
                <c:pt idx="19">
                  <c:v>10.191094935666666</c:v>
                </c:pt>
                <c:pt idx="20">
                  <c:v>11.046437459178424</c:v>
                </c:pt>
                <c:pt idx="21">
                  <c:v>11.605447214745967</c:v>
                </c:pt>
                <c:pt idx="22">
                  <c:v>8.0825110822709156</c:v>
                </c:pt>
                <c:pt idx="23">
                  <c:v>6.1728951540285708</c:v>
                </c:pt>
                <c:pt idx="24">
                  <c:v>6.3689271859909082</c:v>
                </c:pt>
                <c:pt idx="25">
                  <c:v>5.1571332630999995</c:v>
                </c:pt>
                <c:pt idx="26">
                  <c:v>6.297451766088888</c:v>
                </c:pt>
                <c:pt idx="27">
                  <c:v>9.0570343594137928</c:v>
                </c:pt>
                <c:pt idx="28">
                  <c:v>5.9000968893454537</c:v>
                </c:pt>
                <c:pt idx="29">
                  <c:v>4.190611707635294</c:v>
                </c:pt>
                <c:pt idx="30">
                  <c:v>8.3433805315354839</c:v>
                </c:pt>
                <c:pt idx="31">
                  <c:v>8.1349065558800007</c:v>
                </c:pt>
                <c:pt idx="32">
                  <c:v>10.250154699116131</c:v>
                </c:pt>
                <c:pt idx="33">
                  <c:v>10.077715991787096</c:v>
                </c:pt>
                <c:pt idx="34">
                  <c:v>9.192309552232258</c:v>
                </c:pt>
                <c:pt idx="35">
                  <c:v>9.175728907296774</c:v>
                </c:pt>
                <c:pt idx="36">
                  <c:v>8.8242192346645165</c:v>
                </c:pt>
                <c:pt idx="37">
                  <c:v>8.2571611778709659</c:v>
                </c:pt>
                <c:pt idx="38">
                  <c:v>7.5009732311799997</c:v>
                </c:pt>
                <c:pt idx="39">
                  <c:v>5.8706142057642863</c:v>
                </c:pt>
                <c:pt idx="40">
                  <c:v>6.040527917736001</c:v>
                </c:pt>
                <c:pt idx="41">
                  <c:v>6.3393332469999999</c:v>
                </c:pt>
                <c:pt idx="42">
                  <c:v>4.8768319335840005</c:v>
                </c:pt>
                <c:pt idx="43">
                  <c:v>4.2385230191999987</c:v>
                </c:pt>
                <c:pt idx="44">
                  <c:v>5.3416460810999986</c:v>
                </c:pt>
                <c:pt idx="45">
                  <c:v>6.3405570565071443</c:v>
                </c:pt>
                <c:pt idx="46">
                  <c:v>5.1896275155310345</c:v>
                </c:pt>
                <c:pt idx="47">
                  <c:v>3.88583994708</c:v>
                </c:pt>
                <c:pt idx="48">
                  <c:v>5.8081999209000008</c:v>
                </c:pt>
                <c:pt idx="49">
                  <c:v>5.4328241684363627</c:v>
                </c:pt>
                <c:pt idx="50">
                  <c:v>4.190611707635294</c:v>
                </c:pt>
                <c:pt idx="51">
                  <c:v>4.4850170817771424</c:v>
                </c:pt>
                <c:pt idx="52">
                  <c:v>7.4515313270914287</c:v>
                </c:pt>
                <c:pt idx="53">
                  <c:v>6.0680554729166651</c:v>
                </c:pt>
                <c:pt idx="54">
                  <c:v>6.1822776935833321</c:v>
                </c:pt>
                <c:pt idx="55">
                  <c:v>8.8102377178540561</c:v>
                </c:pt>
                <c:pt idx="56">
                  <c:v>8.0235398907300013</c:v>
                </c:pt>
                <c:pt idx="57">
                  <c:v>10.731316927024389</c:v>
                </c:pt>
                <c:pt idx="58">
                  <c:v>10.937441711511626</c:v>
                </c:pt>
                <c:pt idx="59">
                  <c:v>14.762508132287499</c:v>
                </c:pt>
                <c:pt idx="60">
                  <c:v>14.447353649399998</c:v>
                </c:pt>
                <c:pt idx="61">
                  <c:v>13.384940558455554</c:v>
                </c:pt>
                <c:pt idx="62">
                  <c:v>14.136835521760714</c:v>
                </c:pt>
                <c:pt idx="63">
                  <c:v>14.89004807307931</c:v>
                </c:pt>
                <c:pt idx="64">
                  <c:v>16.62275977362</c:v>
                </c:pt>
                <c:pt idx="65">
                  <c:v>18.232675161531148</c:v>
                </c:pt>
                <c:pt idx="66">
                  <c:v>13.018656072703127</c:v>
                </c:pt>
                <c:pt idx="67">
                  <c:v>15.555508879063634</c:v>
                </c:pt>
                <c:pt idx="68">
                  <c:v>14.247772940292538</c:v>
                </c:pt>
                <c:pt idx="69">
                  <c:v>18.086752694858827</c:v>
                </c:pt>
                <c:pt idx="70">
                  <c:v>20.872805430025714</c:v>
                </c:pt>
                <c:pt idx="71">
                  <c:v>24.173926431346477</c:v>
                </c:pt>
                <c:pt idx="72">
                  <c:v>25.930605052264866</c:v>
                </c:pt>
                <c:pt idx="73">
                  <c:v>25.267157550631573</c:v>
                </c:pt>
                <c:pt idx="74">
                  <c:v>22.932307379999994</c:v>
                </c:pt>
                <c:pt idx="75">
                  <c:v>22.009108133999998</c:v>
                </c:pt>
                <c:pt idx="76">
                  <c:v>22.974604338279072</c:v>
                </c:pt>
                <c:pt idx="77">
                  <c:v>27.055604027142852</c:v>
                </c:pt>
                <c:pt idx="78">
                  <c:v>28.519051158000003</c:v>
                </c:pt>
                <c:pt idx="79">
                  <c:v>19.272597868373829</c:v>
                </c:pt>
                <c:pt idx="80">
                  <c:v>17.034140118894733</c:v>
                </c:pt>
                <c:pt idx="81">
                  <c:v>21.019674510487807</c:v>
                </c:pt>
                <c:pt idx="82">
                  <c:v>19.396934042408756</c:v>
                </c:pt>
                <c:pt idx="83">
                  <c:v>15.662267302624203</c:v>
                </c:pt>
                <c:pt idx="84">
                  <c:v>12.296891136880435</c:v>
                </c:pt>
                <c:pt idx="85">
                  <c:v>11.680037936171427</c:v>
                </c:pt>
                <c:pt idx="86">
                  <c:v>11.417361546638299</c:v>
                </c:pt>
                <c:pt idx="87">
                  <c:v>14.549857479752809</c:v>
                </c:pt>
                <c:pt idx="88">
                  <c:v>13.761405563386582</c:v>
                </c:pt>
                <c:pt idx="89">
                  <c:v>14.238651739790054</c:v>
                </c:pt>
                <c:pt idx="90">
                  <c:v>12.189142691142857</c:v>
                </c:pt>
                <c:pt idx="91">
                  <c:v>11.146163928026606</c:v>
                </c:pt>
                <c:pt idx="92">
                  <c:v>13.981229037151564</c:v>
                </c:pt>
                <c:pt idx="93">
                  <c:v>11.589209987097826</c:v>
                </c:pt>
                <c:pt idx="94">
                  <c:v>15.186438193180798</c:v>
                </c:pt>
                <c:pt idx="95">
                  <c:v>17.09447545780359</c:v>
                </c:pt>
                <c:pt idx="96">
                  <c:v>8.8494778015597397</c:v>
                </c:pt>
                <c:pt idx="97">
                  <c:v>5.8939507796830455</c:v>
                </c:pt>
                <c:pt idx="98">
                  <c:v>9.723166534249998</c:v>
                </c:pt>
                <c:pt idx="99">
                  <c:v>10.939033711069976</c:v>
                </c:pt>
                <c:pt idx="100">
                  <c:v>6.9260781179664805</c:v>
                </c:pt>
                <c:pt idx="101">
                  <c:v>8.1095257991510472</c:v>
                </c:pt>
                <c:pt idx="102">
                  <c:v>7.7539933938591545</c:v>
                </c:pt>
                <c:pt idx="103">
                  <c:v>7.4656216329153597</c:v>
                </c:pt>
                <c:pt idx="104">
                  <c:v>4.8102838977180804</c:v>
                </c:pt>
                <c:pt idx="105">
                  <c:v>4.4294247630877912</c:v>
                </c:pt>
                <c:pt idx="106">
                  <c:v>6.160825439527418</c:v>
                </c:pt>
                <c:pt idx="107">
                  <c:v>6.9138641772993994</c:v>
                </c:pt>
                <c:pt idx="108">
                  <c:v>19.966999728075873</c:v>
                </c:pt>
                <c:pt idx="109">
                  <c:v>15.719142913888149</c:v>
                </c:pt>
                <c:pt idx="110">
                  <c:v>10.373022942759002</c:v>
                </c:pt>
                <c:pt idx="111">
                  <c:v>13.60840634824682</c:v>
                </c:pt>
                <c:pt idx="112">
                  <c:v>9.8161239797925539</c:v>
                </c:pt>
                <c:pt idx="113">
                  <c:v>6.5632789556119642</c:v>
                </c:pt>
                <c:pt idx="114">
                  <c:v>4.6399859168770572</c:v>
                </c:pt>
                <c:pt idx="115">
                  <c:v>5.8969971042605929</c:v>
                </c:pt>
                <c:pt idx="116">
                  <c:v>4.7417708203493056</c:v>
                </c:pt>
                <c:pt idx="117">
                  <c:v>3.4627576954707342</c:v>
                </c:pt>
              </c:numCache>
            </c:numRef>
          </c:val>
          <c:smooth val="0"/>
        </c:ser>
        <c:dLbls>
          <c:showLegendKey val="0"/>
          <c:showVal val="0"/>
          <c:showCatName val="0"/>
          <c:showSerName val="0"/>
          <c:showPercent val="0"/>
          <c:showBubbleSize val="0"/>
        </c:dLbls>
        <c:marker val="1"/>
        <c:smooth val="0"/>
        <c:axId val="30178304"/>
        <c:axId val="86266624"/>
      </c:lineChart>
      <c:catAx>
        <c:axId val="30178304"/>
        <c:scaling>
          <c:orientation val="minMax"/>
        </c:scaling>
        <c:delete val="0"/>
        <c:axPos val="b"/>
        <c:numFmt formatCode="General" sourceLinked="1"/>
        <c:majorTickMark val="out"/>
        <c:minorTickMark val="none"/>
        <c:tickLblPos val="nextTo"/>
        <c:crossAx val="86266624"/>
        <c:crosses val="autoZero"/>
        <c:auto val="1"/>
        <c:lblAlgn val="ctr"/>
        <c:lblOffset val="100"/>
        <c:noMultiLvlLbl val="0"/>
      </c:catAx>
      <c:valAx>
        <c:axId val="86266624"/>
        <c:scaling>
          <c:orientation val="minMax"/>
        </c:scaling>
        <c:delete val="0"/>
        <c:axPos val="l"/>
        <c:majorGridlines/>
        <c:title>
          <c:tx>
            <c:rich>
              <a:bodyPr rot="-5400000" vert="horz"/>
              <a:lstStyle/>
              <a:p>
                <a:pPr>
                  <a:defRPr/>
                </a:pPr>
                <a:r>
                  <a:rPr lang="en-US"/>
                  <a:t>NZD million deflated to 2000 prices</a:t>
                </a:r>
              </a:p>
            </c:rich>
          </c:tx>
          <c:overlay val="0"/>
        </c:title>
        <c:numFmt formatCode="#,##0.0" sourceLinked="1"/>
        <c:majorTickMark val="out"/>
        <c:minorTickMark val="none"/>
        <c:tickLblPos val="nextTo"/>
        <c:crossAx val="30178304"/>
        <c:crosses val="autoZero"/>
        <c:crossBetween val="between"/>
      </c:valAx>
    </c:plotArea>
    <c:legend>
      <c:legendPos val="r"/>
      <c:overlay val="0"/>
      <c:txPr>
        <a:bodyPr/>
        <a:lstStyle/>
        <a:p>
          <a:pPr>
            <a:defRPr sz="14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Cook Islands: Financing of imports</a:t>
            </a:r>
          </a:p>
        </c:rich>
      </c:tx>
      <c:overlay val="0"/>
    </c:title>
    <c:autoTitleDeleted val="0"/>
    <c:plotArea>
      <c:layout/>
      <c:barChart>
        <c:barDir val="col"/>
        <c:grouping val="stacked"/>
        <c:varyColors val="0"/>
        <c:ser>
          <c:idx val="0"/>
          <c:order val="0"/>
          <c:tx>
            <c:v>     </c:v>
          </c:tx>
          <c:spPr>
            <a:noFill/>
            <a:ln>
              <a:noFill/>
            </a:ln>
          </c:spPr>
          <c:invertIfNegative val="0"/>
          <c:val>
            <c:numRef>
              <c:f>'Data assembly'!$R$3:$R$120</c:f>
              <c:numCache>
                <c:formatCode>#,##0.0</c:formatCode>
                <c:ptCount val="118"/>
                <c:pt idx="0">
                  <c:v>2.6241382000049263</c:v>
                </c:pt>
                <c:pt idx="1">
                  <c:v>2.5338730039359598</c:v>
                </c:pt>
                <c:pt idx="2">
                  <c:v>2.7163473701457281</c:v>
                </c:pt>
                <c:pt idx="3">
                  <c:v>2.6911462919846931</c:v>
                </c:pt>
                <c:pt idx="4">
                  <c:v>2.1663647056551723</c:v>
                </c:pt>
                <c:pt idx="5">
                  <c:v>3.1295658448960393</c:v>
                </c:pt>
                <c:pt idx="6">
                  <c:v>1.6168089531176468</c:v>
                </c:pt>
                <c:pt idx="7">
                  <c:v>1.8868633371167514</c:v>
                </c:pt>
                <c:pt idx="8">
                  <c:v>2.9172274311641786</c:v>
                </c:pt>
                <c:pt idx="9">
                  <c:v>3.4005514519065416</c:v>
                </c:pt>
                <c:pt idx="10">
                  <c:v>4.1596180763835608</c:v>
                </c:pt>
                <c:pt idx="11">
                  <c:v>4.1726950155275224</c:v>
                </c:pt>
                <c:pt idx="12">
                  <c:v>4.592966455940366</c:v>
                </c:pt>
                <c:pt idx="13">
                  <c:v>4.0967446162062782</c:v>
                </c:pt>
                <c:pt idx="14">
                  <c:v>5.345906089853333</c:v>
                </c:pt>
                <c:pt idx="15">
                  <c:v>5.8983772662707414</c:v>
                </c:pt>
                <c:pt idx="16">
                  <c:v>6.932879480606986</c:v>
                </c:pt>
                <c:pt idx="17">
                  <c:v>8.3823008271260857</c:v>
                </c:pt>
                <c:pt idx="18">
                  <c:v>10.239458179073278</c:v>
                </c:pt>
                <c:pt idx="19">
                  <c:v>10.191094935666666</c:v>
                </c:pt>
                <c:pt idx="20">
                  <c:v>11.046437459178424</c:v>
                </c:pt>
                <c:pt idx="21">
                  <c:v>11.605447214745967</c:v>
                </c:pt>
                <c:pt idx="22">
                  <c:v>8.0825110822709156</c:v>
                </c:pt>
                <c:pt idx="23">
                  <c:v>6.1728951540285708</c:v>
                </c:pt>
                <c:pt idx="24">
                  <c:v>6.3689271859909082</c:v>
                </c:pt>
                <c:pt idx="25">
                  <c:v>5.1571332630999995</c:v>
                </c:pt>
                <c:pt idx="26">
                  <c:v>6.297451766088888</c:v>
                </c:pt>
                <c:pt idx="27">
                  <c:v>9.0570343594137928</c:v>
                </c:pt>
                <c:pt idx="28">
                  <c:v>5.9000968893454537</c:v>
                </c:pt>
                <c:pt idx="29">
                  <c:v>4.190611707635294</c:v>
                </c:pt>
                <c:pt idx="30">
                  <c:v>8.3433805315354839</c:v>
                </c:pt>
                <c:pt idx="31">
                  <c:v>8.1349065558800007</c:v>
                </c:pt>
                <c:pt idx="32">
                  <c:v>10.250154699116131</c:v>
                </c:pt>
                <c:pt idx="33">
                  <c:v>10.077715991787096</c:v>
                </c:pt>
                <c:pt idx="34">
                  <c:v>9.192309552232258</c:v>
                </c:pt>
                <c:pt idx="35">
                  <c:v>9.175728907296774</c:v>
                </c:pt>
                <c:pt idx="36">
                  <c:v>8.8242192346645165</c:v>
                </c:pt>
                <c:pt idx="37">
                  <c:v>8.2571611778709659</c:v>
                </c:pt>
                <c:pt idx="38">
                  <c:v>7.5009732311799997</c:v>
                </c:pt>
                <c:pt idx="39">
                  <c:v>5.8706142057642863</c:v>
                </c:pt>
                <c:pt idx="40">
                  <c:v>6.040527917736001</c:v>
                </c:pt>
                <c:pt idx="41">
                  <c:v>6.3393332469999999</c:v>
                </c:pt>
                <c:pt idx="42">
                  <c:v>4.8768319335840005</c:v>
                </c:pt>
                <c:pt idx="43">
                  <c:v>4.2385230191999987</c:v>
                </c:pt>
                <c:pt idx="44">
                  <c:v>5.3416460810999986</c:v>
                </c:pt>
                <c:pt idx="45">
                  <c:v>6.3405570565071443</c:v>
                </c:pt>
                <c:pt idx="46">
                  <c:v>5.1896275155310345</c:v>
                </c:pt>
                <c:pt idx="47">
                  <c:v>3.88583994708</c:v>
                </c:pt>
                <c:pt idx="48">
                  <c:v>5.8081999209000008</c:v>
                </c:pt>
                <c:pt idx="49">
                  <c:v>5.4328241684363627</c:v>
                </c:pt>
                <c:pt idx="50">
                  <c:v>4.190611707635294</c:v>
                </c:pt>
                <c:pt idx="51">
                  <c:v>4.4850170817771424</c:v>
                </c:pt>
                <c:pt idx="52">
                  <c:v>7.4515313270914287</c:v>
                </c:pt>
                <c:pt idx="53">
                  <c:v>6.0680554729166651</c:v>
                </c:pt>
                <c:pt idx="54">
                  <c:v>6.1822776935833321</c:v>
                </c:pt>
                <c:pt idx="55">
                  <c:v>8.8102377178540561</c:v>
                </c:pt>
                <c:pt idx="56">
                  <c:v>8.0235398907300013</c:v>
                </c:pt>
                <c:pt idx="57">
                  <c:v>10.731316927024389</c:v>
                </c:pt>
                <c:pt idx="58">
                  <c:v>10.937441711511626</c:v>
                </c:pt>
                <c:pt idx="59">
                  <c:v>14.762508132287499</c:v>
                </c:pt>
                <c:pt idx="60">
                  <c:v>14.447353649399998</c:v>
                </c:pt>
                <c:pt idx="61">
                  <c:v>13.384940558455554</c:v>
                </c:pt>
                <c:pt idx="62">
                  <c:v>14.136835521760714</c:v>
                </c:pt>
                <c:pt idx="63">
                  <c:v>14.89004807307931</c:v>
                </c:pt>
                <c:pt idx="64">
                  <c:v>16.62275977362</c:v>
                </c:pt>
                <c:pt idx="65">
                  <c:v>18.232675161531148</c:v>
                </c:pt>
                <c:pt idx="66">
                  <c:v>13.018656072703127</c:v>
                </c:pt>
                <c:pt idx="67">
                  <c:v>15.555508879063634</c:v>
                </c:pt>
                <c:pt idx="68">
                  <c:v>14.247772940292538</c:v>
                </c:pt>
                <c:pt idx="69">
                  <c:v>18.086752694858827</c:v>
                </c:pt>
                <c:pt idx="70">
                  <c:v>20.872805430025714</c:v>
                </c:pt>
                <c:pt idx="71">
                  <c:v>24.173926431346477</c:v>
                </c:pt>
                <c:pt idx="72">
                  <c:v>25.930605052264866</c:v>
                </c:pt>
                <c:pt idx="73">
                  <c:v>25.267157550631573</c:v>
                </c:pt>
                <c:pt idx="74">
                  <c:v>22.932307379999994</c:v>
                </c:pt>
                <c:pt idx="75">
                  <c:v>22.009108133999998</c:v>
                </c:pt>
                <c:pt idx="76">
                  <c:v>22.974604338279072</c:v>
                </c:pt>
                <c:pt idx="77">
                  <c:v>27.055604027142852</c:v>
                </c:pt>
                <c:pt idx="78">
                  <c:v>28.519051158000003</c:v>
                </c:pt>
                <c:pt idx="79">
                  <c:v>19.272597868373829</c:v>
                </c:pt>
                <c:pt idx="80">
                  <c:v>17.034140118894733</c:v>
                </c:pt>
                <c:pt idx="81">
                  <c:v>21.019674510487807</c:v>
                </c:pt>
                <c:pt idx="82">
                  <c:v>19.396934042408756</c:v>
                </c:pt>
                <c:pt idx="83">
                  <c:v>15.662267302624203</c:v>
                </c:pt>
                <c:pt idx="84">
                  <c:v>12.296891136880435</c:v>
                </c:pt>
                <c:pt idx="85">
                  <c:v>11.680037936171427</c:v>
                </c:pt>
                <c:pt idx="86">
                  <c:v>11.417361546638299</c:v>
                </c:pt>
                <c:pt idx="87">
                  <c:v>14.549857479752809</c:v>
                </c:pt>
                <c:pt idx="88">
                  <c:v>13.761405563386582</c:v>
                </c:pt>
                <c:pt idx="89">
                  <c:v>14.238651739790054</c:v>
                </c:pt>
                <c:pt idx="90">
                  <c:v>12.189142691142857</c:v>
                </c:pt>
                <c:pt idx="91">
                  <c:v>11.146163928026606</c:v>
                </c:pt>
                <c:pt idx="92">
                  <c:v>13.981229037151564</c:v>
                </c:pt>
                <c:pt idx="93">
                  <c:v>11.589209987097826</c:v>
                </c:pt>
                <c:pt idx="94">
                  <c:v>15.186438193180798</c:v>
                </c:pt>
                <c:pt idx="95">
                  <c:v>17.09447545780359</c:v>
                </c:pt>
                <c:pt idx="96">
                  <c:v>8.8494778015597397</c:v>
                </c:pt>
                <c:pt idx="97">
                  <c:v>5.8939507796830455</c:v>
                </c:pt>
                <c:pt idx="98">
                  <c:v>9.723166534249998</c:v>
                </c:pt>
                <c:pt idx="99">
                  <c:v>10.939033711069976</c:v>
                </c:pt>
                <c:pt idx="100">
                  <c:v>6.9260781179664805</c:v>
                </c:pt>
                <c:pt idx="101">
                  <c:v>8.1095257991510472</c:v>
                </c:pt>
                <c:pt idx="102">
                  <c:v>7.7539933938591545</c:v>
                </c:pt>
                <c:pt idx="103">
                  <c:v>7.4656216329153597</c:v>
                </c:pt>
                <c:pt idx="104">
                  <c:v>4.8102838977180804</c:v>
                </c:pt>
                <c:pt idx="105">
                  <c:v>4.4294247630877912</c:v>
                </c:pt>
                <c:pt idx="106">
                  <c:v>6.160825439527418</c:v>
                </c:pt>
                <c:pt idx="107">
                  <c:v>6.9138641772993994</c:v>
                </c:pt>
                <c:pt idx="108">
                  <c:v>19.966999728075873</c:v>
                </c:pt>
                <c:pt idx="109">
                  <c:v>15.719142913888149</c:v>
                </c:pt>
                <c:pt idx="110">
                  <c:v>10.373022942759002</c:v>
                </c:pt>
                <c:pt idx="111">
                  <c:v>13.60840634824682</c:v>
                </c:pt>
                <c:pt idx="112">
                  <c:v>9.8161239797925539</c:v>
                </c:pt>
                <c:pt idx="113">
                  <c:v>6.5632789556119642</c:v>
                </c:pt>
                <c:pt idx="114">
                  <c:v>4.6399859168770572</c:v>
                </c:pt>
                <c:pt idx="115">
                  <c:v>5.8969971042605929</c:v>
                </c:pt>
                <c:pt idx="116">
                  <c:v>4.7417708203493056</c:v>
                </c:pt>
                <c:pt idx="117">
                  <c:v>3.4627576954707342</c:v>
                </c:pt>
              </c:numCache>
            </c:numRef>
          </c:val>
        </c:ser>
        <c:ser>
          <c:idx val="4"/>
          <c:order val="1"/>
          <c:tx>
            <c:v>Aid</c:v>
          </c:tx>
          <c:spPr>
            <a:solidFill>
              <a:srgbClr val="FFC000"/>
            </a:solidFill>
          </c:spPr>
          <c:invertIfNegative val="0"/>
          <c:cat>
            <c:numRef>
              <c:f>'Data assembly'!$P$91:$P$120</c:f>
              <c:numCache>
                <c:formatCode>General</c:formatCode>
                <c:ptCount val="30"/>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numCache>
            </c:numRef>
          </c:cat>
          <c:val>
            <c:numRef>
              <c:f>'Data assembly'!$T$3:$T$120</c:f>
              <c:numCache>
                <c:formatCode>General</c:formatCode>
                <c:ptCount val="118"/>
                <c:pt idx="80" formatCode="#,##0.0">
                  <c:v>28.06665219298247</c:v>
                </c:pt>
                <c:pt idx="81" formatCode="#,##0.0">
                  <c:v>25.987063795814748</c:v>
                </c:pt>
                <c:pt idx="82" formatCode="#,##0.0">
                  <c:v>29.685760560306292</c:v>
                </c:pt>
                <c:pt idx="83" formatCode="#,##0.0">
                  <c:v>28.938208348075779</c:v>
                </c:pt>
                <c:pt idx="84" formatCode="#,##0.0">
                  <c:v>35.706756567189721</c:v>
                </c:pt>
                <c:pt idx="85" formatCode="#,##0.0">
                  <c:v>35.053164382792893</c:v>
                </c:pt>
                <c:pt idx="86" formatCode="#,##0.0">
                  <c:v>26.91623952893157</c:v>
                </c:pt>
                <c:pt idx="87" formatCode="#,##0.0">
                  <c:v>25.844486176676178</c:v>
                </c:pt>
                <c:pt idx="88" formatCode="#,##0.0">
                  <c:v>36.080093179032069</c:v>
                </c:pt>
                <c:pt idx="89" formatCode="#,##0.0">
                  <c:v>34.373671415590145</c:v>
                </c:pt>
                <c:pt idx="90" formatCode="#,##0.0">
                  <c:v>33.921861925272204</c:v>
                </c:pt>
                <c:pt idx="91" formatCode="#,##0.0">
                  <c:v>31.728939183059158</c:v>
                </c:pt>
                <c:pt idx="92" formatCode="#,##0.0">
                  <c:v>30.664744346606007</c:v>
                </c:pt>
                <c:pt idx="93" formatCode="#,##0.0">
                  <c:v>36.551197360330036</c:v>
                </c:pt>
                <c:pt idx="94" formatCode="#,##0.0">
                  <c:v>83.07464603857737</c:v>
                </c:pt>
                <c:pt idx="95" formatCode="#,##0.0">
                  <c:v>26.70758907964807</c:v>
                </c:pt>
                <c:pt idx="96" formatCode="#,##0.0">
                  <c:v>24.250346000045347</c:v>
                </c:pt>
                <c:pt idx="97" formatCode="#,##0.0">
                  <c:v>26.396935860819813</c:v>
                </c:pt>
                <c:pt idx="98" formatCode="#,##0.0">
                  <c:v>24.131895530923348</c:v>
                </c:pt>
                <c:pt idx="99" formatCode="#,##0.0">
                  <c:v>26.75090154577093</c:v>
                </c:pt>
                <c:pt idx="100" formatCode="#,##0.0">
                  <c:v>36.567668049482833</c:v>
                </c:pt>
                <c:pt idx="101" formatCode="#,##0.0">
                  <c:v>26.217305412892451</c:v>
                </c:pt>
                <c:pt idx="102" formatCode="#,##0.0">
                  <c:v>26.672988457262051</c:v>
                </c:pt>
                <c:pt idx="103" formatCode="#,##0.0">
                  <c:v>21.28013322464767</c:v>
                </c:pt>
                <c:pt idx="104" formatCode="#,##0.0">
                  <c:v>17.262604973282052</c:v>
                </c:pt>
                <c:pt idx="105" formatCode="#,##0.0">
                  <c:v>15.84577478756508</c:v>
                </c:pt>
                <c:pt idx="106" formatCode="#,##0.0">
                  <c:v>15.510006928355503</c:v>
                </c:pt>
                <c:pt idx="107" formatCode="#,##0.0">
                  <c:v>11.631874622242167</c:v>
                </c:pt>
                <c:pt idx="108" formatCode="#,##0.0">
                  <c:v>9.464941287766699</c:v>
                </c:pt>
                <c:pt idx="109" formatCode="#,##0.0">
                  <c:v>11.125789528102301</c:v>
                </c:pt>
                <c:pt idx="110" formatCode="#,##0.0">
                  <c:v>7.7990601627929541</c:v>
                </c:pt>
                <c:pt idx="111" formatCode="#,##0.0">
                  <c:v>9.3174626230922595</c:v>
                </c:pt>
                <c:pt idx="112" formatCode="#,##0.0">
                  <c:v>12.099409629479979</c:v>
                </c:pt>
                <c:pt idx="113" formatCode="#,##0.0">
                  <c:v>9.8030034966005832</c:v>
                </c:pt>
                <c:pt idx="114" formatCode="#,##0.0">
                  <c:v>42.772286090265958</c:v>
                </c:pt>
                <c:pt idx="115" formatCode="#,##0.0">
                  <c:v>10.581714450759238</c:v>
                </c:pt>
              </c:numCache>
            </c:numRef>
          </c:val>
        </c:ser>
        <c:ser>
          <c:idx val="5"/>
          <c:order val="2"/>
          <c:tx>
            <c:v>Remittances</c:v>
          </c:tx>
          <c:spPr>
            <a:noFill/>
            <a:ln>
              <a:noFill/>
            </a:ln>
          </c:spPr>
          <c:invertIfNegative val="0"/>
          <c:cat>
            <c:numRef>
              <c:f>'Data assembly'!$P$91:$P$120</c:f>
              <c:numCache>
                <c:formatCode>General</c:formatCode>
                <c:ptCount val="30"/>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numCache>
            </c:numRef>
          </c:cat>
          <c:val>
            <c:numRef>
              <c:f>'Data assembly'!$U$3:$U$120</c:f>
              <c:numCache>
                <c:formatCode>General</c:formatCode>
                <c:ptCount val="118"/>
                <c:pt idx="88" formatCode="#,##0.0">
                  <c:v>14.499476698115689</c:v>
                </c:pt>
                <c:pt idx="89" formatCode="#,##0.0">
                  <c:v>18.005256455785315</c:v>
                </c:pt>
                <c:pt idx="90" formatCode="#,##0.0">
                  <c:v>15.656243965510244</c:v>
                </c:pt>
                <c:pt idx="91" formatCode="#,##0.0">
                  <c:v>19.446769176713676</c:v>
                </c:pt>
                <c:pt idx="92" formatCode="#,##0.0">
                  <c:v>13.628775265158225</c:v>
                </c:pt>
                <c:pt idx="93" formatCode="#,##0.0">
                  <c:v>10.927677561335784</c:v>
                </c:pt>
                <c:pt idx="94" formatCode="#,##0.0">
                  <c:v>8.8109473071218432</c:v>
                </c:pt>
                <c:pt idx="95" formatCode="#,##0.0">
                  <c:v>5.7746138550590427</c:v>
                </c:pt>
                <c:pt idx="96" formatCode="#,##0.0">
                  <c:v>0</c:v>
                </c:pt>
                <c:pt idx="97" formatCode="#,##0.0">
                  <c:v>0</c:v>
                </c:pt>
                <c:pt idx="98" formatCode="#,##0.0">
                  <c:v>1.595497225185015</c:v>
                </c:pt>
                <c:pt idx="99" formatCode="#,##0.0">
                  <c:v>0</c:v>
                </c:pt>
                <c:pt idx="100" formatCode="#,##0.0">
                  <c:v>0</c:v>
                </c:pt>
                <c:pt idx="101" formatCode="#,##0.0">
                  <c:v>0</c:v>
                </c:pt>
                <c:pt idx="102" formatCode="#,##0.0">
                  <c:v>2.2540553625855257</c:v>
                </c:pt>
                <c:pt idx="103" formatCode="#,##0.0">
                  <c:v>2.1280133224647675</c:v>
                </c:pt>
                <c:pt idx="104" formatCode="#,##0.0">
                  <c:v>2.1387298196986606</c:v>
                </c:pt>
                <c:pt idx="105" formatCode="#,##0.0">
                  <c:v>2.1964440299595158</c:v>
                </c:pt>
                <c:pt idx="106" formatCode="#,##0.0">
                  <c:v>2.2977788042008158</c:v>
                </c:pt>
                <c:pt idx="107" formatCode="#,##0.0">
                  <c:v>2.1325103474110643</c:v>
                </c:pt>
                <c:pt idx="108" formatCode="#,##0.0">
                  <c:v>2.4212640503589231</c:v>
                </c:pt>
                <c:pt idx="109" formatCode="#,##0.0">
                  <c:v>3.5407718034115394</c:v>
                </c:pt>
                <c:pt idx="110" formatCode="#,##0.0">
                  <c:v>3.4906844543429245</c:v>
                </c:pt>
                <c:pt idx="111" formatCode="#,##0.0">
                  <c:v>2.6093088648740426</c:v>
                </c:pt>
                <c:pt idx="112" formatCode="#,##0.0">
                  <c:v>2.7939132349615581</c:v>
                </c:pt>
                <c:pt idx="113" formatCode="#,##0.0">
                  <c:v>2.6164197326288106</c:v>
                </c:pt>
                <c:pt idx="114" formatCode="#,##0.0">
                  <c:v>2.8406239983849662</c:v>
                </c:pt>
                <c:pt idx="115" formatCode="#,##0.0">
                  <c:v>2.5075763186768691</c:v>
                </c:pt>
              </c:numCache>
            </c:numRef>
          </c:val>
        </c:ser>
        <c:ser>
          <c:idx val="3"/>
          <c:order val="5"/>
          <c:tx>
            <c:v>Tourism</c:v>
          </c:tx>
          <c:spPr>
            <a:noFill/>
            <a:ln>
              <a:noFill/>
            </a:ln>
          </c:spPr>
          <c:invertIfNegative val="0"/>
          <c:cat>
            <c:numRef>
              <c:f>'Data assembly'!$P$3:$P$120</c:f>
              <c:numCache>
                <c:formatCode>General</c:formatCode>
                <c:ptCount val="118"/>
                <c:pt idx="0">
                  <c:v>1892</c:v>
                </c:pt>
                <c:pt idx="1">
                  <c:v>1893</c:v>
                </c:pt>
                <c:pt idx="2">
                  <c:v>1894</c:v>
                </c:pt>
                <c:pt idx="3">
                  <c:v>1895</c:v>
                </c:pt>
                <c:pt idx="4">
                  <c:v>1896</c:v>
                </c:pt>
                <c:pt idx="5">
                  <c:v>1897</c:v>
                </c:pt>
                <c:pt idx="6">
                  <c:v>1898</c:v>
                </c:pt>
                <c:pt idx="7">
                  <c:v>1899</c:v>
                </c:pt>
                <c:pt idx="8">
                  <c:v>1900</c:v>
                </c:pt>
                <c:pt idx="9">
                  <c:v>1901</c:v>
                </c:pt>
                <c:pt idx="10">
                  <c:v>1902</c:v>
                </c:pt>
                <c:pt idx="11">
                  <c:v>1903</c:v>
                </c:pt>
                <c:pt idx="12">
                  <c:v>1904</c:v>
                </c:pt>
                <c:pt idx="13">
                  <c:v>1905</c:v>
                </c:pt>
                <c:pt idx="14">
                  <c:v>1906</c:v>
                </c:pt>
                <c:pt idx="15">
                  <c:v>1907</c:v>
                </c:pt>
                <c:pt idx="16">
                  <c:v>1908</c:v>
                </c:pt>
                <c:pt idx="17">
                  <c:v>1909</c:v>
                </c:pt>
                <c:pt idx="18">
                  <c:v>1910</c:v>
                </c:pt>
                <c:pt idx="19">
                  <c:v>1911</c:v>
                </c:pt>
                <c:pt idx="20">
                  <c:v>1912</c:v>
                </c:pt>
                <c:pt idx="21">
                  <c:v>1913</c:v>
                </c:pt>
                <c:pt idx="22">
                  <c:v>1914</c:v>
                </c:pt>
                <c:pt idx="23">
                  <c:v>1915</c:v>
                </c:pt>
                <c:pt idx="24">
                  <c:v>1916</c:v>
                </c:pt>
                <c:pt idx="25">
                  <c:v>1917</c:v>
                </c:pt>
                <c:pt idx="26">
                  <c:v>1918</c:v>
                </c:pt>
                <c:pt idx="27">
                  <c:v>1919</c:v>
                </c:pt>
                <c:pt idx="28">
                  <c:v>1920</c:v>
                </c:pt>
                <c:pt idx="29">
                  <c:v>1921</c:v>
                </c:pt>
                <c:pt idx="30">
                  <c:v>1922</c:v>
                </c:pt>
                <c:pt idx="31">
                  <c:v>1923</c:v>
                </c:pt>
                <c:pt idx="32">
                  <c:v>1924</c:v>
                </c:pt>
                <c:pt idx="33">
                  <c:v>1925</c:v>
                </c:pt>
                <c:pt idx="34">
                  <c:v>1926</c:v>
                </c:pt>
                <c:pt idx="35">
                  <c:v>1927</c:v>
                </c:pt>
                <c:pt idx="36">
                  <c:v>1928</c:v>
                </c:pt>
                <c:pt idx="37">
                  <c:v>1929</c:v>
                </c:pt>
                <c:pt idx="38">
                  <c:v>1930</c:v>
                </c:pt>
                <c:pt idx="39">
                  <c:v>1931</c:v>
                </c:pt>
                <c:pt idx="40">
                  <c:v>1932</c:v>
                </c:pt>
                <c:pt idx="41">
                  <c:v>1933</c:v>
                </c:pt>
                <c:pt idx="42">
                  <c:v>1934</c:v>
                </c:pt>
                <c:pt idx="43">
                  <c:v>1935</c:v>
                </c:pt>
                <c:pt idx="44">
                  <c:v>1936</c:v>
                </c:pt>
                <c:pt idx="45">
                  <c:v>1937</c:v>
                </c:pt>
                <c:pt idx="46">
                  <c:v>1938</c:v>
                </c:pt>
                <c:pt idx="47">
                  <c:v>1939</c:v>
                </c:pt>
                <c:pt idx="48">
                  <c:v>1940</c:v>
                </c:pt>
                <c:pt idx="49">
                  <c:v>1941</c:v>
                </c:pt>
                <c:pt idx="50">
                  <c:v>1942</c:v>
                </c:pt>
                <c:pt idx="51">
                  <c:v>1943</c:v>
                </c:pt>
                <c:pt idx="52">
                  <c:v>1944</c:v>
                </c:pt>
                <c:pt idx="53">
                  <c:v>1945</c:v>
                </c:pt>
                <c:pt idx="54">
                  <c:v>1946</c:v>
                </c:pt>
                <c:pt idx="55">
                  <c:v>1947</c:v>
                </c:pt>
                <c:pt idx="56">
                  <c:v>1948</c:v>
                </c:pt>
                <c:pt idx="57">
                  <c:v>1949</c:v>
                </c:pt>
                <c:pt idx="58">
                  <c:v>1950</c:v>
                </c:pt>
                <c:pt idx="59">
                  <c:v>1951</c:v>
                </c:pt>
                <c:pt idx="60">
                  <c:v>1952</c:v>
                </c:pt>
                <c:pt idx="61">
                  <c:v>1953</c:v>
                </c:pt>
                <c:pt idx="62">
                  <c:v>1954</c:v>
                </c:pt>
                <c:pt idx="63">
                  <c:v>1955</c:v>
                </c:pt>
                <c:pt idx="64">
                  <c:v>1956</c:v>
                </c:pt>
                <c:pt idx="65">
                  <c:v>1957</c:v>
                </c:pt>
                <c:pt idx="66">
                  <c:v>1958</c:v>
                </c:pt>
                <c:pt idx="67">
                  <c:v>1959</c:v>
                </c:pt>
                <c:pt idx="68">
                  <c:v>1960</c:v>
                </c:pt>
                <c:pt idx="69">
                  <c:v>1961</c:v>
                </c:pt>
                <c:pt idx="70">
                  <c:v>1962</c:v>
                </c:pt>
                <c:pt idx="71">
                  <c:v>1963</c:v>
                </c:pt>
                <c:pt idx="72">
                  <c:v>1964</c:v>
                </c:pt>
                <c:pt idx="73">
                  <c:v>1965</c:v>
                </c:pt>
                <c:pt idx="74">
                  <c:v>1966</c:v>
                </c:pt>
                <c:pt idx="75">
                  <c:v>1967</c:v>
                </c:pt>
                <c:pt idx="76">
                  <c:v>1968</c:v>
                </c:pt>
                <c:pt idx="77">
                  <c:v>1969</c:v>
                </c:pt>
                <c:pt idx="78">
                  <c:v>1970</c:v>
                </c:pt>
                <c:pt idx="79">
                  <c:v>1971</c:v>
                </c:pt>
                <c:pt idx="80">
                  <c:v>1972</c:v>
                </c:pt>
                <c:pt idx="81">
                  <c:v>1973</c:v>
                </c:pt>
                <c:pt idx="82">
                  <c:v>1974</c:v>
                </c:pt>
                <c:pt idx="83">
                  <c:v>1975</c:v>
                </c:pt>
                <c:pt idx="84">
                  <c:v>1976</c:v>
                </c:pt>
                <c:pt idx="85">
                  <c:v>1977</c:v>
                </c:pt>
                <c:pt idx="86">
                  <c:v>1978</c:v>
                </c:pt>
                <c:pt idx="87">
                  <c:v>1979</c:v>
                </c:pt>
                <c:pt idx="88">
                  <c:v>1980</c:v>
                </c:pt>
                <c:pt idx="89">
                  <c:v>1981</c:v>
                </c:pt>
                <c:pt idx="90">
                  <c:v>1982</c:v>
                </c:pt>
                <c:pt idx="91">
                  <c:v>1983</c:v>
                </c:pt>
                <c:pt idx="92">
                  <c:v>1984</c:v>
                </c:pt>
                <c:pt idx="93">
                  <c:v>1985</c:v>
                </c:pt>
                <c:pt idx="94">
                  <c:v>1986</c:v>
                </c:pt>
                <c:pt idx="95">
                  <c:v>1987</c:v>
                </c:pt>
                <c:pt idx="96">
                  <c:v>1988</c:v>
                </c:pt>
                <c:pt idx="97">
                  <c:v>1989</c:v>
                </c:pt>
                <c:pt idx="98">
                  <c:v>1990</c:v>
                </c:pt>
                <c:pt idx="99">
                  <c:v>1991</c:v>
                </c:pt>
                <c:pt idx="100">
                  <c:v>1992</c:v>
                </c:pt>
                <c:pt idx="101">
                  <c:v>1993</c:v>
                </c:pt>
                <c:pt idx="102">
                  <c:v>1994</c:v>
                </c:pt>
                <c:pt idx="103">
                  <c:v>1995</c:v>
                </c:pt>
                <c:pt idx="104">
                  <c:v>1996</c:v>
                </c:pt>
                <c:pt idx="105">
                  <c:v>1997</c:v>
                </c:pt>
                <c:pt idx="106">
                  <c:v>1998</c:v>
                </c:pt>
                <c:pt idx="107">
                  <c:v>1999</c:v>
                </c:pt>
                <c:pt idx="108">
                  <c:v>2000</c:v>
                </c:pt>
                <c:pt idx="109">
                  <c:v>2001</c:v>
                </c:pt>
                <c:pt idx="110">
                  <c:v>2002</c:v>
                </c:pt>
                <c:pt idx="111">
                  <c:v>2003</c:v>
                </c:pt>
                <c:pt idx="112">
                  <c:v>2004</c:v>
                </c:pt>
                <c:pt idx="113">
                  <c:v>2005</c:v>
                </c:pt>
                <c:pt idx="114">
                  <c:v>2006</c:v>
                </c:pt>
                <c:pt idx="115">
                  <c:v>2007</c:v>
                </c:pt>
                <c:pt idx="116">
                  <c:v>2008</c:v>
                </c:pt>
                <c:pt idx="117">
                  <c:v>2009</c:v>
                </c:pt>
              </c:numCache>
            </c:numRef>
          </c:cat>
          <c:val>
            <c:numRef>
              <c:f>'Data assembly'!$S$3:$S$120</c:f>
              <c:numCache>
                <c:formatCode>General</c:formatCode>
                <c:ptCount val="118"/>
                <c:pt idx="88" formatCode="#,##0.0">
                  <c:v>36.080093179032069</c:v>
                </c:pt>
                <c:pt idx="89" formatCode="#,##0.0">
                  <c:v>30.772620124433086</c:v>
                </c:pt>
                <c:pt idx="90" formatCode="#,##0.0">
                  <c:v>29.029285686050251</c:v>
                </c:pt>
                <c:pt idx="91" formatCode="#,##0.0">
                  <c:v>33.775967517450077</c:v>
                </c:pt>
                <c:pt idx="92" formatCode="#,##0.0">
                  <c:v>49.215021790849143</c:v>
                </c:pt>
                <c:pt idx="93" formatCode="#,##0.0">
                  <c:v>56.522470144840263</c:v>
                </c:pt>
                <c:pt idx="94" formatCode="#,##0.0">
                  <c:v>40.907969640208556</c:v>
                </c:pt>
                <c:pt idx="95" formatCode="#,##0.0">
                  <c:v>31.279158381569815</c:v>
                </c:pt>
                <c:pt idx="96" formatCode="#,##0.0">
                  <c:v>30.567663025267237</c:v>
                </c:pt>
                <c:pt idx="97" formatCode="#,##0.0">
                  <c:v>31.676323032983781</c:v>
                </c:pt>
                <c:pt idx="98" formatCode="#,##0.0">
                  <c:v>31.909944503700302</c:v>
                </c:pt>
                <c:pt idx="99" formatCode="#,##0.0">
                  <c:v>42.23826559858567</c:v>
                </c:pt>
                <c:pt idx="100" formatCode="#,##0.0">
                  <c:v>57.738423236025518</c:v>
                </c:pt>
                <c:pt idx="101" formatCode="#,##0.0">
                  <c:v>69.21368629003608</c:v>
                </c:pt>
                <c:pt idx="102" formatCode="#,##0.0">
                  <c:v>61.986522471101964</c:v>
                </c:pt>
                <c:pt idx="103" formatCode="#,##0.0">
                  <c:v>45.834133099241136</c:v>
                </c:pt>
                <c:pt idx="104" formatCode="#,##0.0">
                  <c:v>76.383207846380756</c:v>
                </c:pt>
                <c:pt idx="105" formatCode="#,##0.0">
                  <c:v>54.911100748987899</c:v>
                </c:pt>
                <c:pt idx="106" formatCode="#,##0.0">
                  <c:v>65.103732785689772</c:v>
                </c:pt>
                <c:pt idx="107" formatCode="#,##0.0">
                  <c:v>75.607185044574081</c:v>
                </c:pt>
                <c:pt idx="108" formatCode="#,##0.0">
                  <c:v>79.241368920837488</c:v>
                </c:pt>
                <c:pt idx="109" formatCode="#,##0.0">
                  <c:v>88.079167097476542</c:v>
                </c:pt>
                <c:pt idx="110" formatCode="#,##0.0">
                  <c:v>94.409675654862085</c:v>
                </c:pt>
                <c:pt idx="111" formatCode="#,##0.0">
                  <c:v>110.84567603333896</c:v>
                </c:pt>
                <c:pt idx="112" formatCode="#,##0.0">
                  <c:v>98.995169695745275</c:v>
                </c:pt>
                <c:pt idx="113" formatCode="#,##0.0">
                  <c:v>115.62516944708383</c:v>
                </c:pt>
                <c:pt idx="114" formatCode="#,##0.0">
                  <c:v>118.81190580629435</c:v>
                </c:pt>
                <c:pt idx="115" formatCode="#,##0.0">
                  <c:v>119.47096960534623</c:v>
                </c:pt>
              </c:numCache>
            </c:numRef>
          </c:val>
        </c:ser>
        <c:dLbls>
          <c:showLegendKey val="0"/>
          <c:showVal val="0"/>
          <c:showCatName val="0"/>
          <c:showSerName val="0"/>
          <c:showPercent val="0"/>
          <c:showBubbleSize val="0"/>
        </c:dLbls>
        <c:gapWidth val="0"/>
        <c:overlap val="100"/>
        <c:axId val="86256256"/>
        <c:axId val="86286720"/>
      </c:barChart>
      <c:lineChart>
        <c:grouping val="standard"/>
        <c:varyColors val="0"/>
        <c:ser>
          <c:idx val="1"/>
          <c:order val="3"/>
          <c:tx>
            <c:v>Merchandise imports</c:v>
          </c:tx>
          <c:spPr>
            <a:ln w="34925">
              <a:solidFill>
                <a:srgbClr val="FF0000"/>
              </a:solidFill>
            </a:ln>
          </c:spPr>
          <c:marker>
            <c:symbol val="none"/>
          </c:marker>
          <c:cat>
            <c:numRef>
              <c:f>'Data assembly'!$P$3:$P$120</c:f>
              <c:numCache>
                <c:formatCode>General</c:formatCode>
                <c:ptCount val="118"/>
                <c:pt idx="0">
                  <c:v>1892</c:v>
                </c:pt>
                <c:pt idx="1">
                  <c:v>1893</c:v>
                </c:pt>
                <c:pt idx="2">
                  <c:v>1894</c:v>
                </c:pt>
                <c:pt idx="3">
                  <c:v>1895</c:v>
                </c:pt>
                <c:pt idx="4">
                  <c:v>1896</c:v>
                </c:pt>
                <c:pt idx="5">
                  <c:v>1897</c:v>
                </c:pt>
                <c:pt idx="6">
                  <c:v>1898</c:v>
                </c:pt>
                <c:pt idx="7">
                  <c:v>1899</c:v>
                </c:pt>
                <c:pt idx="8">
                  <c:v>1900</c:v>
                </c:pt>
                <c:pt idx="9">
                  <c:v>1901</c:v>
                </c:pt>
                <c:pt idx="10">
                  <c:v>1902</c:v>
                </c:pt>
                <c:pt idx="11">
                  <c:v>1903</c:v>
                </c:pt>
                <c:pt idx="12">
                  <c:v>1904</c:v>
                </c:pt>
                <c:pt idx="13">
                  <c:v>1905</c:v>
                </c:pt>
                <c:pt idx="14">
                  <c:v>1906</c:v>
                </c:pt>
                <c:pt idx="15">
                  <c:v>1907</c:v>
                </c:pt>
                <c:pt idx="16">
                  <c:v>1908</c:v>
                </c:pt>
                <c:pt idx="17">
                  <c:v>1909</c:v>
                </c:pt>
                <c:pt idx="18">
                  <c:v>1910</c:v>
                </c:pt>
                <c:pt idx="19">
                  <c:v>1911</c:v>
                </c:pt>
                <c:pt idx="20">
                  <c:v>1912</c:v>
                </c:pt>
                <c:pt idx="21">
                  <c:v>1913</c:v>
                </c:pt>
                <c:pt idx="22">
                  <c:v>1914</c:v>
                </c:pt>
                <c:pt idx="23">
                  <c:v>1915</c:v>
                </c:pt>
                <c:pt idx="24">
                  <c:v>1916</c:v>
                </c:pt>
                <c:pt idx="25">
                  <c:v>1917</c:v>
                </c:pt>
                <c:pt idx="26">
                  <c:v>1918</c:v>
                </c:pt>
                <c:pt idx="27">
                  <c:v>1919</c:v>
                </c:pt>
                <c:pt idx="28">
                  <c:v>1920</c:v>
                </c:pt>
                <c:pt idx="29">
                  <c:v>1921</c:v>
                </c:pt>
                <c:pt idx="30">
                  <c:v>1922</c:v>
                </c:pt>
                <c:pt idx="31">
                  <c:v>1923</c:v>
                </c:pt>
                <c:pt idx="32">
                  <c:v>1924</c:v>
                </c:pt>
                <c:pt idx="33">
                  <c:v>1925</c:v>
                </c:pt>
                <c:pt idx="34">
                  <c:v>1926</c:v>
                </c:pt>
                <c:pt idx="35">
                  <c:v>1927</c:v>
                </c:pt>
                <c:pt idx="36">
                  <c:v>1928</c:v>
                </c:pt>
                <c:pt idx="37">
                  <c:v>1929</c:v>
                </c:pt>
                <c:pt idx="38">
                  <c:v>1930</c:v>
                </c:pt>
                <c:pt idx="39">
                  <c:v>1931</c:v>
                </c:pt>
                <c:pt idx="40">
                  <c:v>1932</c:v>
                </c:pt>
                <c:pt idx="41">
                  <c:v>1933</c:v>
                </c:pt>
                <c:pt idx="42">
                  <c:v>1934</c:v>
                </c:pt>
                <c:pt idx="43">
                  <c:v>1935</c:v>
                </c:pt>
                <c:pt idx="44">
                  <c:v>1936</c:v>
                </c:pt>
                <c:pt idx="45">
                  <c:v>1937</c:v>
                </c:pt>
                <c:pt idx="46">
                  <c:v>1938</c:v>
                </c:pt>
                <c:pt idx="47">
                  <c:v>1939</c:v>
                </c:pt>
                <c:pt idx="48">
                  <c:v>1940</c:v>
                </c:pt>
                <c:pt idx="49">
                  <c:v>1941</c:v>
                </c:pt>
                <c:pt idx="50">
                  <c:v>1942</c:v>
                </c:pt>
                <c:pt idx="51">
                  <c:v>1943</c:v>
                </c:pt>
                <c:pt idx="52">
                  <c:v>1944</c:v>
                </c:pt>
                <c:pt idx="53">
                  <c:v>1945</c:v>
                </c:pt>
                <c:pt idx="54">
                  <c:v>1946</c:v>
                </c:pt>
                <c:pt idx="55">
                  <c:v>1947</c:v>
                </c:pt>
                <c:pt idx="56">
                  <c:v>1948</c:v>
                </c:pt>
                <c:pt idx="57">
                  <c:v>1949</c:v>
                </c:pt>
                <c:pt idx="58">
                  <c:v>1950</c:v>
                </c:pt>
                <c:pt idx="59">
                  <c:v>1951</c:v>
                </c:pt>
                <c:pt idx="60">
                  <c:v>1952</c:v>
                </c:pt>
                <c:pt idx="61">
                  <c:v>1953</c:v>
                </c:pt>
                <c:pt idx="62">
                  <c:v>1954</c:v>
                </c:pt>
                <c:pt idx="63">
                  <c:v>1955</c:v>
                </c:pt>
                <c:pt idx="64">
                  <c:v>1956</c:v>
                </c:pt>
                <c:pt idx="65">
                  <c:v>1957</c:v>
                </c:pt>
                <c:pt idx="66">
                  <c:v>1958</c:v>
                </c:pt>
                <c:pt idx="67">
                  <c:v>1959</c:v>
                </c:pt>
                <c:pt idx="68">
                  <c:v>1960</c:v>
                </c:pt>
                <c:pt idx="69">
                  <c:v>1961</c:v>
                </c:pt>
                <c:pt idx="70">
                  <c:v>1962</c:v>
                </c:pt>
                <c:pt idx="71">
                  <c:v>1963</c:v>
                </c:pt>
                <c:pt idx="72">
                  <c:v>1964</c:v>
                </c:pt>
                <c:pt idx="73">
                  <c:v>1965</c:v>
                </c:pt>
                <c:pt idx="74">
                  <c:v>1966</c:v>
                </c:pt>
                <c:pt idx="75">
                  <c:v>1967</c:v>
                </c:pt>
                <c:pt idx="76">
                  <c:v>1968</c:v>
                </c:pt>
                <c:pt idx="77">
                  <c:v>1969</c:v>
                </c:pt>
                <c:pt idx="78">
                  <c:v>1970</c:v>
                </c:pt>
                <c:pt idx="79">
                  <c:v>1971</c:v>
                </c:pt>
                <c:pt idx="80">
                  <c:v>1972</c:v>
                </c:pt>
                <c:pt idx="81">
                  <c:v>1973</c:v>
                </c:pt>
                <c:pt idx="82">
                  <c:v>1974</c:v>
                </c:pt>
                <c:pt idx="83">
                  <c:v>1975</c:v>
                </c:pt>
                <c:pt idx="84">
                  <c:v>1976</c:v>
                </c:pt>
                <c:pt idx="85">
                  <c:v>1977</c:v>
                </c:pt>
                <c:pt idx="86">
                  <c:v>1978</c:v>
                </c:pt>
                <c:pt idx="87">
                  <c:v>1979</c:v>
                </c:pt>
                <c:pt idx="88">
                  <c:v>1980</c:v>
                </c:pt>
                <c:pt idx="89">
                  <c:v>1981</c:v>
                </c:pt>
                <c:pt idx="90">
                  <c:v>1982</c:v>
                </c:pt>
                <c:pt idx="91">
                  <c:v>1983</c:v>
                </c:pt>
                <c:pt idx="92">
                  <c:v>1984</c:v>
                </c:pt>
                <c:pt idx="93">
                  <c:v>1985</c:v>
                </c:pt>
                <c:pt idx="94">
                  <c:v>1986</c:v>
                </c:pt>
                <c:pt idx="95">
                  <c:v>1987</c:v>
                </c:pt>
                <c:pt idx="96">
                  <c:v>1988</c:v>
                </c:pt>
                <c:pt idx="97">
                  <c:v>1989</c:v>
                </c:pt>
                <c:pt idx="98">
                  <c:v>1990</c:v>
                </c:pt>
                <c:pt idx="99">
                  <c:v>1991</c:v>
                </c:pt>
                <c:pt idx="100">
                  <c:v>1992</c:v>
                </c:pt>
                <c:pt idx="101">
                  <c:v>1993</c:v>
                </c:pt>
                <c:pt idx="102">
                  <c:v>1994</c:v>
                </c:pt>
                <c:pt idx="103">
                  <c:v>1995</c:v>
                </c:pt>
                <c:pt idx="104">
                  <c:v>1996</c:v>
                </c:pt>
                <c:pt idx="105">
                  <c:v>1997</c:v>
                </c:pt>
                <c:pt idx="106">
                  <c:v>1998</c:v>
                </c:pt>
                <c:pt idx="107">
                  <c:v>1999</c:v>
                </c:pt>
                <c:pt idx="108">
                  <c:v>2000</c:v>
                </c:pt>
                <c:pt idx="109">
                  <c:v>2001</c:v>
                </c:pt>
                <c:pt idx="110">
                  <c:v>2002</c:v>
                </c:pt>
                <c:pt idx="111">
                  <c:v>2003</c:v>
                </c:pt>
                <c:pt idx="112">
                  <c:v>2004</c:v>
                </c:pt>
                <c:pt idx="113">
                  <c:v>2005</c:v>
                </c:pt>
                <c:pt idx="114">
                  <c:v>2006</c:v>
                </c:pt>
                <c:pt idx="115">
                  <c:v>2007</c:v>
                </c:pt>
                <c:pt idx="116">
                  <c:v>2008</c:v>
                </c:pt>
                <c:pt idx="117">
                  <c:v>2009</c:v>
                </c:pt>
              </c:numCache>
            </c:numRef>
          </c:cat>
          <c:val>
            <c:numRef>
              <c:f>'Data assembly'!$Q$3:$Q$120</c:f>
              <c:numCache>
                <c:formatCode>#,##0.0</c:formatCode>
                <c:ptCount val="118"/>
                <c:pt idx="0">
                  <c:v>2.0954420516009851</c:v>
                </c:pt>
                <c:pt idx="1">
                  <c:v>2.4887404059014777</c:v>
                </c:pt>
                <c:pt idx="2">
                  <c:v>2.9531234120954775</c:v>
                </c:pt>
                <c:pt idx="3">
                  <c:v>3.1051687984438772</c:v>
                </c:pt>
                <c:pt idx="4">
                  <c:v>2.9723039562709355</c:v>
                </c:pt>
                <c:pt idx="5">
                  <c:v>3.479455194014851</c:v>
                </c:pt>
                <c:pt idx="6">
                  <c:v>2.3289748015147054</c:v>
                </c:pt>
                <c:pt idx="7">
                  <c:v>1.800492832248731</c:v>
                </c:pt>
                <c:pt idx="8">
                  <c:v>2.7609473902089547</c:v>
                </c:pt>
                <c:pt idx="9">
                  <c:v>3.0397015676214951</c:v>
                </c:pt>
                <c:pt idx="10">
                  <c:v>3.3049839026438352</c:v>
                </c:pt>
                <c:pt idx="11">
                  <c:v>4.1907066486880726</c:v>
                </c:pt>
                <c:pt idx="12">
                  <c:v>4.0105903170825687</c:v>
                </c:pt>
                <c:pt idx="13">
                  <c:v>4.3432536045739907</c:v>
                </c:pt>
                <c:pt idx="14">
                  <c:v>4.822367952653333</c:v>
                </c:pt>
                <c:pt idx="15">
                  <c:v>5.8012140748689953</c:v>
                </c:pt>
                <c:pt idx="16">
                  <c:v>6.2870300318777286</c:v>
                </c:pt>
                <c:pt idx="17">
                  <c:v>7.7108062598478257</c:v>
                </c:pt>
                <c:pt idx="18">
                  <c:v>9.4496377134698282</c:v>
                </c:pt>
                <c:pt idx="19">
                  <c:v>10.028887606833331</c:v>
                </c:pt>
                <c:pt idx="20">
                  <c:v>10.188356279950208</c:v>
                </c:pt>
                <c:pt idx="21">
                  <c:v>11.642390430072579</c:v>
                </c:pt>
                <c:pt idx="22">
                  <c:v>9.5060759374063721</c:v>
                </c:pt>
                <c:pt idx="23">
                  <c:v>6.4225522934857127</c:v>
                </c:pt>
                <c:pt idx="24">
                  <c:v>5.4670908346363634</c:v>
                </c:pt>
                <c:pt idx="25">
                  <c:v>6.8576165732749992</c:v>
                </c:pt>
                <c:pt idx="26">
                  <c:v>7.588162859622221</c:v>
                </c:pt>
                <c:pt idx="27">
                  <c:v>10.134661930944825</c:v>
                </c:pt>
                <c:pt idx="28">
                  <c:v>11.083708939963635</c:v>
                </c:pt>
                <c:pt idx="29">
                  <c:v>6.8331763775294121</c:v>
                </c:pt>
                <c:pt idx="30">
                  <c:v>7.7431611848709672</c:v>
                </c:pt>
                <c:pt idx="31">
                  <c:v>9.0189865438399988</c:v>
                </c:pt>
                <c:pt idx="32">
                  <c:v>9.1657805203354812</c:v>
                </c:pt>
                <c:pt idx="33">
                  <c:v>8.6617289142967753</c:v>
                </c:pt>
                <c:pt idx="34">
                  <c:v>8.9203869752903238</c:v>
                </c:pt>
                <c:pt idx="35">
                  <c:v>7.7332127979096779</c:v>
                </c:pt>
                <c:pt idx="36">
                  <c:v>7.8028515066387101</c:v>
                </c:pt>
                <c:pt idx="37">
                  <c:v>7.0865676454258066</c:v>
                </c:pt>
                <c:pt idx="38">
                  <c:v>7.0897732367800002</c:v>
                </c:pt>
                <c:pt idx="39">
                  <c:v>5.0849285021785722</c:v>
                </c:pt>
                <c:pt idx="40">
                  <c:v>5.2304639287680006</c:v>
                </c:pt>
                <c:pt idx="41">
                  <c:v>6.5706332438499997</c:v>
                </c:pt>
                <c:pt idx="42">
                  <c:v>5.0536479311760001</c:v>
                </c:pt>
                <c:pt idx="43">
                  <c:v>4.879046087399999</c:v>
                </c:pt>
                <c:pt idx="44">
                  <c:v>5.7409845371999983</c:v>
                </c:pt>
                <c:pt idx="45">
                  <c:v>6.3552427705928576</c:v>
                </c:pt>
                <c:pt idx="46">
                  <c:v>5.3030619967448276</c:v>
                </c:pt>
                <c:pt idx="47">
                  <c:v>5.0406265980199993</c:v>
                </c:pt>
                <c:pt idx="48">
                  <c:v>5.10466243048125</c:v>
                </c:pt>
                <c:pt idx="49">
                  <c:v>5.4234787140181817</c:v>
                </c:pt>
                <c:pt idx="50">
                  <c:v>4.1603764139294119</c:v>
                </c:pt>
                <c:pt idx="51">
                  <c:v>6.2972341999542856</c:v>
                </c:pt>
                <c:pt idx="52">
                  <c:v>9.1198284472285707</c:v>
                </c:pt>
                <c:pt idx="53">
                  <c:v>8.2268554435166656</c:v>
                </c:pt>
                <c:pt idx="54">
                  <c:v>11.170933181199999</c:v>
                </c:pt>
                <c:pt idx="55">
                  <c:v>14.072486294837837</c:v>
                </c:pt>
                <c:pt idx="56">
                  <c:v>15.414859790069999</c:v>
                </c:pt>
                <c:pt idx="57">
                  <c:v>15.821170516243901</c:v>
                </c:pt>
                <c:pt idx="58">
                  <c:v>22.620781087283721</c:v>
                </c:pt>
                <c:pt idx="59">
                  <c:v>18.722449745024999</c:v>
                </c:pt>
                <c:pt idx="60">
                  <c:v>23.422584296399997</c:v>
                </c:pt>
                <c:pt idx="61">
                  <c:v>21.016888602666661</c:v>
                </c:pt>
                <c:pt idx="62">
                  <c:v>26.533413924364289</c:v>
                </c:pt>
                <c:pt idx="63">
                  <c:v>20.290592827117237</c:v>
                </c:pt>
                <c:pt idx="64">
                  <c:v>26.357919641039999</c:v>
                </c:pt>
                <c:pt idx="65">
                  <c:v>26.562845539888524</c:v>
                </c:pt>
                <c:pt idx="66">
                  <c:v>28.462749612375003</c:v>
                </c:pt>
                <c:pt idx="67">
                  <c:v>22.36055727123636</c:v>
                </c:pt>
                <c:pt idx="68">
                  <c:v>27.531987684752242</c:v>
                </c:pt>
                <c:pt idx="69">
                  <c:v>30.888376049929413</c:v>
                </c:pt>
                <c:pt idx="70">
                  <c:v>27.529839625080001</c:v>
                </c:pt>
                <c:pt idx="71">
                  <c:v>35.505092474214081</c:v>
                </c:pt>
                <c:pt idx="72">
                  <c:v>41.74791294496216</c:v>
                </c:pt>
                <c:pt idx="73">
                  <c:v>41.4852099613421</c:v>
                </c:pt>
                <c:pt idx="74">
                  <c:v>42.121640451999994</c:v>
                </c:pt>
                <c:pt idx="75">
                  <c:v>37.045156122000002</c:v>
                </c:pt>
                <c:pt idx="76">
                  <c:v>40.390836659232555</c:v>
                </c:pt>
                <c:pt idx="77">
                  <c:v>38.420087388857134</c:v>
                </c:pt>
                <c:pt idx="78">
                  <c:v>61.107710508000004</c:v>
                </c:pt>
                <c:pt idx="79">
                  <c:v>52.773868440168215</c:v>
                </c:pt>
                <c:pt idx="80">
                  <c:v>47.071578306315779</c:v>
                </c:pt>
                <c:pt idx="81">
                  <c:v>41.345657973512196</c:v>
                </c:pt>
                <c:pt idx="82">
                  <c:v>47.573138038248175</c:v>
                </c:pt>
                <c:pt idx="83">
                  <c:v>66.283081899859866</c:v>
                </c:pt>
                <c:pt idx="84">
                  <c:v>74.697607678369565</c:v>
                </c:pt>
                <c:pt idx="85">
                  <c:v>85.651979785914278</c:v>
                </c:pt>
                <c:pt idx="86">
                  <c:v>79.733428701370215</c:v>
                </c:pt>
                <c:pt idx="87">
                  <c:v>86.467504440404483</c:v>
                </c:pt>
                <c:pt idx="88">
                  <c:v>77.543385525431304</c:v>
                </c:pt>
                <c:pt idx="89">
                  <c:v>76.256584596845286</c:v>
                </c:pt>
                <c:pt idx="90">
                  <c:v>85.877160735228571</c:v>
                </c:pt>
                <c:pt idx="91">
                  <c:v>82.438304863995555</c:v>
                </c:pt>
                <c:pt idx="92">
                  <c:v>101.20541824593317</c:v>
                </c:pt>
                <c:pt idx="93">
                  <c:v>92.488339320141293</c:v>
                </c:pt>
                <c:pt idx="94">
                  <c:v>82.748242073078387</c:v>
                </c:pt>
                <c:pt idx="95">
                  <c:v>80.908142544546948</c:v>
                </c:pt>
                <c:pt idx="96">
                  <c:v>86.146398826799995</c:v>
                </c:pt>
                <c:pt idx="97">
                  <c:v>92.290151077282545</c:v>
                </c:pt>
                <c:pt idx="98">
                  <c:v>102.71671156409721</c:v>
                </c:pt>
                <c:pt idx="99">
                  <c:v>80.978784450223486</c:v>
                </c:pt>
                <c:pt idx="100">
                  <c:v>115.789553730362</c:v>
                </c:pt>
                <c:pt idx="101">
                  <c:v>118.70056288180155</c:v>
                </c:pt>
                <c:pt idx="102">
                  <c:v>91.307114682845068</c:v>
                </c:pt>
                <c:pt idx="103">
                  <c:v>79.339685439874586</c:v>
                </c:pt>
                <c:pt idx="104">
                  <c:v>66.102814217233913</c:v>
                </c:pt>
                <c:pt idx="105">
                  <c:v>75.032588281889005</c:v>
                </c:pt>
                <c:pt idx="106">
                  <c:v>72.478611176446663</c:v>
                </c:pt>
                <c:pt idx="107">
                  <c:v>80.677479939203579</c:v>
                </c:pt>
                <c:pt idx="108">
                  <c:v>111.7029984787529</c:v>
                </c:pt>
                <c:pt idx="109">
                  <c:v>108.75947529609098</c:v>
                </c:pt>
                <c:pt idx="110">
                  <c:v>96.50954993220499</c:v>
                </c:pt>
                <c:pt idx="111">
                  <c:v>112.89436143893465</c:v>
                </c:pt>
                <c:pt idx="112">
                  <c:v>104.23810496339362</c:v>
                </c:pt>
                <c:pt idx="113">
                  <c:v>101.10387448745382</c:v>
                </c:pt>
                <c:pt idx="114">
                  <c:v>131.47425778050018</c:v>
                </c:pt>
                <c:pt idx="115">
                  <c:v>121.03895956513099</c:v>
                </c:pt>
                <c:pt idx="116">
                  <c:v>171.30059328977589</c:v>
                </c:pt>
                <c:pt idx="117">
                  <c:v>228.61290148446071</c:v>
                </c:pt>
              </c:numCache>
            </c:numRef>
          </c:val>
          <c:smooth val="0"/>
        </c:ser>
        <c:ser>
          <c:idx val="2"/>
          <c:order val="4"/>
          <c:tx>
            <c:v>Merchandise exports</c:v>
          </c:tx>
          <c:spPr>
            <a:ln w="38100">
              <a:solidFill>
                <a:schemeClr val="tx2">
                  <a:lumMod val="75000"/>
                </a:schemeClr>
              </a:solidFill>
            </a:ln>
          </c:spPr>
          <c:marker>
            <c:symbol val="none"/>
          </c:marker>
          <c:cat>
            <c:numRef>
              <c:f>'Data assembly'!$P$91:$P$120</c:f>
              <c:numCache>
                <c:formatCode>General</c:formatCode>
                <c:ptCount val="30"/>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numCache>
            </c:numRef>
          </c:cat>
          <c:val>
            <c:numRef>
              <c:f>'Data assembly'!$R$3:$R$120</c:f>
              <c:numCache>
                <c:formatCode>#,##0.0</c:formatCode>
                <c:ptCount val="118"/>
                <c:pt idx="0">
                  <c:v>2.6241382000049263</c:v>
                </c:pt>
                <c:pt idx="1">
                  <c:v>2.5338730039359598</c:v>
                </c:pt>
                <c:pt idx="2">
                  <c:v>2.7163473701457281</c:v>
                </c:pt>
                <c:pt idx="3">
                  <c:v>2.6911462919846931</c:v>
                </c:pt>
                <c:pt idx="4">
                  <c:v>2.1663647056551723</c:v>
                </c:pt>
                <c:pt idx="5">
                  <c:v>3.1295658448960393</c:v>
                </c:pt>
                <c:pt idx="6">
                  <c:v>1.6168089531176468</c:v>
                </c:pt>
                <c:pt idx="7">
                  <c:v>1.8868633371167514</c:v>
                </c:pt>
                <c:pt idx="8">
                  <c:v>2.9172274311641786</c:v>
                </c:pt>
                <c:pt idx="9">
                  <c:v>3.4005514519065416</c:v>
                </c:pt>
                <c:pt idx="10">
                  <c:v>4.1596180763835608</c:v>
                </c:pt>
                <c:pt idx="11">
                  <c:v>4.1726950155275224</c:v>
                </c:pt>
                <c:pt idx="12">
                  <c:v>4.592966455940366</c:v>
                </c:pt>
                <c:pt idx="13">
                  <c:v>4.0967446162062782</c:v>
                </c:pt>
                <c:pt idx="14">
                  <c:v>5.345906089853333</c:v>
                </c:pt>
                <c:pt idx="15">
                  <c:v>5.8983772662707414</c:v>
                </c:pt>
                <c:pt idx="16">
                  <c:v>6.932879480606986</c:v>
                </c:pt>
                <c:pt idx="17">
                  <c:v>8.3823008271260857</c:v>
                </c:pt>
                <c:pt idx="18">
                  <c:v>10.239458179073278</c:v>
                </c:pt>
                <c:pt idx="19">
                  <c:v>10.191094935666666</c:v>
                </c:pt>
                <c:pt idx="20">
                  <c:v>11.046437459178424</c:v>
                </c:pt>
                <c:pt idx="21">
                  <c:v>11.605447214745967</c:v>
                </c:pt>
                <c:pt idx="22">
                  <c:v>8.0825110822709156</c:v>
                </c:pt>
                <c:pt idx="23">
                  <c:v>6.1728951540285708</c:v>
                </c:pt>
                <c:pt idx="24">
                  <c:v>6.3689271859909082</c:v>
                </c:pt>
                <c:pt idx="25">
                  <c:v>5.1571332630999995</c:v>
                </c:pt>
                <c:pt idx="26">
                  <c:v>6.297451766088888</c:v>
                </c:pt>
                <c:pt idx="27">
                  <c:v>9.0570343594137928</c:v>
                </c:pt>
                <c:pt idx="28">
                  <c:v>5.9000968893454537</c:v>
                </c:pt>
                <c:pt idx="29">
                  <c:v>4.190611707635294</c:v>
                </c:pt>
                <c:pt idx="30">
                  <c:v>8.3433805315354839</c:v>
                </c:pt>
                <c:pt idx="31">
                  <c:v>8.1349065558800007</c:v>
                </c:pt>
                <c:pt idx="32">
                  <c:v>10.250154699116131</c:v>
                </c:pt>
                <c:pt idx="33">
                  <c:v>10.077715991787096</c:v>
                </c:pt>
                <c:pt idx="34">
                  <c:v>9.192309552232258</c:v>
                </c:pt>
                <c:pt idx="35">
                  <c:v>9.175728907296774</c:v>
                </c:pt>
                <c:pt idx="36">
                  <c:v>8.8242192346645165</c:v>
                </c:pt>
                <c:pt idx="37">
                  <c:v>8.2571611778709659</c:v>
                </c:pt>
                <c:pt idx="38">
                  <c:v>7.5009732311799997</c:v>
                </c:pt>
                <c:pt idx="39">
                  <c:v>5.8706142057642863</c:v>
                </c:pt>
                <c:pt idx="40">
                  <c:v>6.040527917736001</c:v>
                </c:pt>
                <c:pt idx="41">
                  <c:v>6.3393332469999999</c:v>
                </c:pt>
                <c:pt idx="42">
                  <c:v>4.8768319335840005</c:v>
                </c:pt>
                <c:pt idx="43">
                  <c:v>4.2385230191999987</c:v>
                </c:pt>
                <c:pt idx="44">
                  <c:v>5.3416460810999986</c:v>
                </c:pt>
                <c:pt idx="45">
                  <c:v>6.3405570565071443</c:v>
                </c:pt>
                <c:pt idx="46">
                  <c:v>5.1896275155310345</c:v>
                </c:pt>
                <c:pt idx="47">
                  <c:v>3.88583994708</c:v>
                </c:pt>
                <c:pt idx="48">
                  <c:v>5.8081999209000008</c:v>
                </c:pt>
                <c:pt idx="49">
                  <c:v>5.4328241684363627</c:v>
                </c:pt>
                <c:pt idx="50">
                  <c:v>4.190611707635294</c:v>
                </c:pt>
                <c:pt idx="51">
                  <c:v>4.4850170817771424</c:v>
                </c:pt>
                <c:pt idx="52">
                  <c:v>7.4515313270914287</c:v>
                </c:pt>
                <c:pt idx="53">
                  <c:v>6.0680554729166651</c:v>
                </c:pt>
                <c:pt idx="54">
                  <c:v>6.1822776935833321</c:v>
                </c:pt>
                <c:pt idx="55">
                  <c:v>8.8102377178540561</c:v>
                </c:pt>
                <c:pt idx="56">
                  <c:v>8.0235398907300013</c:v>
                </c:pt>
                <c:pt idx="57">
                  <c:v>10.731316927024389</c:v>
                </c:pt>
                <c:pt idx="58">
                  <c:v>10.937441711511626</c:v>
                </c:pt>
                <c:pt idx="59">
                  <c:v>14.762508132287499</c:v>
                </c:pt>
                <c:pt idx="60">
                  <c:v>14.447353649399998</c:v>
                </c:pt>
                <c:pt idx="61">
                  <c:v>13.384940558455554</c:v>
                </c:pt>
                <c:pt idx="62">
                  <c:v>14.136835521760714</c:v>
                </c:pt>
                <c:pt idx="63">
                  <c:v>14.89004807307931</c:v>
                </c:pt>
                <c:pt idx="64">
                  <c:v>16.62275977362</c:v>
                </c:pt>
                <c:pt idx="65">
                  <c:v>18.232675161531148</c:v>
                </c:pt>
                <c:pt idx="66">
                  <c:v>13.018656072703127</c:v>
                </c:pt>
                <c:pt idx="67">
                  <c:v>15.555508879063634</c:v>
                </c:pt>
                <c:pt idx="68">
                  <c:v>14.247772940292538</c:v>
                </c:pt>
                <c:pt idx="69">
                  <c:v>18.086752694858827</c:v>
                </c:pt>
                <c:pt idx="70">
                  <c:v>20.872805430025714</c:v>
                </c:pt>
                <c:pt idx="71">
                  <c:v>24.173926431346477</c:v>
                </c:pt>
                <c:pt idx="72">
                  <c:v>25.930605052264866</c:v>
                </c:pt>
                <c:pt idx="73">
                  <c:v>25.267157550631573</c:v>
                </c:pt>
                <c:pt idx="74">
                  <c:v>22.932307379999994</c:v>
                </c:pt>
                <c:pt idx="75">
                  <c:v>22.009108133999998</c:v>
                </c:pt>
                <c:pt idx="76">
                  <c:v>22.974604338279072</c:v>
                </c:pt>
                <c:pt idx="77">
                  <c:v>27.055604027142852</c:v>
                </c:pt>
                <c:pt idx="78">
                  <c:v>28.519051158000003</c:v>
                </c:pt>
                <c:pt idx="79">
                  <c:v>19.272597868373829</c:v>
                </c:pt>
                <c:pt idx="80">
                  <c:v>17.034140118894733</c:v>
                </c:pt>
                <c:pt idx="81">
                  <c:v>21.019674510487807</c:v>
                </c:pt>
                <c:pt idx="82">
                  <c:v>19.396934042408756</c:v>
                </c:pt>
                <c:pt idx="83">
                  <c:v>15.662267302624203</c:v>
                </c:pt>
                <c:pt idx="84">
                  <c:v>12.296891136880435</c:v>
                </c:pt>
                <c:pt idx="85">
                  <c:v>11.680037936171427</c:v>
                </c:pt>
                <c:pt idx="86">
                  <c:v>11.417361546638299</c:v>
                </c:pt>
                <c:pt idx="87">
                  <c:v>14.549857479752809</c:v>
                </c:pt>
                <c:pt idx="88">
                  <c:v>13.761405563386582</c:v>
                </c:pt>
                <c:pt idx="89">
                  <c:v>14.238651739790054</c:v>
                </c:pt>
                <c:pt idx="90">
                  <c:v>12.189142691142857</c:v>
                </c:pt>
                <c:pt idx="91">
                  <c:v>11.146163928026606</c:v>
                </c:pt>
                <c:pt idx="92">
                  <c:v>13.981229037151564</c:v>
                </c:pt>
                <c:pt idx="93">
                  <c:v>11.589209987097826</c:v>
                </c:pt>
                <c:pt idx="94">
                  <c:v>15.186438193180798</c:v>
                </c:pt>
                <c:pt idx="95">
                  <c:v>17.09447545780359</c:v>
                </c:pt>
                <c:pt idx="96">
                  <c:v>8.8494778015597397</c:v>
                </c:pt>
                <c:pt idx="97">
                  <c:v>5.8939507796830455</c:v>
                </c:pt>
                <c:pt idx="98">
                  <c:v>9.723166534249998</c:v>
                </c:pt>
                <c:pt idx="99">
                  <c:v>10.939033711069976</c:v>
                </c:pt>
                <c:pt idx="100">
                  <c:v>6.9260781179664805</c:v>
                </c:pt>
                <c:pt idx="101">
                  <c:v>8.1095257991510472</c:v>
                </c:pt>
                <c:pt idx="102">
                  <c:v>7.7539933938591545</c:v>
                </c:pt>
                <c:pt idx="103">
                  <c:v>7.4656216329153597</c:v>
                </c:pt>
                <c:pt idx="104">
                  <c:v>4.8102838977180804</c:v>
                </c:pt>
                <c:pt idx="105">
                  <c:v>4.4294247630877912</c:v>
                </c:pt>
                <c:pt idx="106">
                  <c:v>6.160825439527418</c:v>
                </c:pt>
                <c:pt idx="107">
                  <c:v>6.9138641772993994</c:v>
                </c:pt>
                <c:pt idx="108">
                  <c:v>19.966999728075873</c:v>
                </c:pt>
                <c:pt idx="109">
                  <c:v>15.719142913888149</c:v>
                </c:pt>
                <c:pt idx="110">
                  <c:v>10.373022942759002</c:v>
                </c:pt>
                <c:pt idx="111">
                  <c:v>13.60840634824682</c:v>
                </c:pt>
                <c:pt idx="112">
                  <c:v>9.8161239797925539</c:v>
                </c:pt>
                <c:pt idx="113">
                  <c:v>6.5632789556119642</c:v>
                </c:pt>
                <c:pt idx="114">
                  <c:v>4.6399859168770572</c:v>
                </c:pt>
                <c:pt idx="115">
                  <c:v>5.8969971042605929</c:v>
                </c:pt>
                <c:pt idx="116">
                  <c:v>4.7417708203493056</c:v>
                </c:pt>
                <c:pt idx="117">
                  <c:v>3.4627576954707342</c:v>
                </c:pt>
              </c:numCache>
            </c:numRef>
          </c:val>
          <c:smooth val="0"/>
        </c:ser>
        <c:dLbls>
          <c:showLegendKey val="0"/>
          <c:showVal val="0"/>
          <c:showCatName val="0"/>
          <c:showSerName val="0"/>
          <c:showPercent val="0"/>
          <c:showBubbleSize val="0"/>
        </c:dLbls>
        <c:marker val="1"/>
        <c:smooth val="0"/>
        <c:axId val="86256256"/>
        <c:axId val="86286720"/>
      </c:lineChart>
      <c:catAx>
        <c:axId val="86256256"/>
        <c:scaling>
          <c:orientation val="minMax"/>
        </c:scaling>
        <c:delete val="0"/>
        <c:axPos val="b"/>
        <c:numFmt formatCode="General" sourceLinked="1"/>
        <c:majorTickMark val="out"/>
        <c:minorTickMark val="none"/>
        <c:tickLblPos val="nextTo"/>
        <c:crossAx val="86286720"/>
        <c:crosses val="autoZero"/>
        <c:auto val="1"/>
        <c:lblAlgn val="ctr"/>
        <c:lblOffset val="100"/>
        <c:noMultiLvlLbl val="0"/>
      </c:catAx>
      <c:valAx>
        <c:axId val="86286720"/>
        <c:scaling>
          <c:orientation val="minMax"/>
        </c:scaling>
        <c:delete val="0"/>
        <c:axPos val="l"/>
        <c:majorGridlines/>
        <c:title>
          <c:tx>
            <c:rich>
              <a:bodyPr rot="-5400000" vert="horz"/>
              <a:lstStyle/>
              <a:p>
                <a:pPr>
                  <a:defRPr/>
                </a:pPr>
                <a:r>
                  <a:rPr lang="en-US"/>
                  <a:t>NZD million deflated to 2000 prices</a:t>
                </a:r>
              </a:p>
            </c:rich>
          </c:tx>
          <c:overlay val="0"/>
        </c:title>
        <c:numFmt formatCode="#,##0.0" sourceLinked="1"/>
        <c:majorTickMark val="out"/>
        <c:minorTickMark val="none"/>
        <c:tickLblPos val="nextTo"/>
        <c:crossAx val="86256256"/>
        <c:crosses val="autoZero"/>
        <c:crossBetween val="between"/>
      </c:valAx>
    </c:plotArea>
    <c:legend>
      <c:legendPos val="r"/>
      <c:overlay val="0"/>
      <c:txPr>
        <a:bodyPr/>
        <a:lstStyle/>
        <a:p>
          <a:pPr>
            <a:defRPr sz="14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Cook Islands: Financing of imports</a:t>
            </a:r>
          </a:p>
        </c:rich>
      </c:tx>
      <c:overlay val="0"/>
    </c:title>
    <c:autoTitleDeleted val="0"/>
    <c:plotArea>
      <c:layout/>
      <c:barChart>
        <c:barDir val="col"/>
        <c:grouping val="stacked"/>
        <c:varyColors val="0"/>
        <c:ser>
          <c:idx val="0"/>
          <c:order val="0"/>
          <c:tx>
            <c:v>     </c:v>
          </c:tx>
          <c:spPr>
            <a:noFill/>
            <a:ln>
              <a:noFill/>
            </a:ln>
          </c:spPr>
          <c:invertIfNegative val="0"/>
          <c:val>
            <c:numRef>
              <c:f>'Data assembly'!$R$3:$R$120</c:f>
              <c:numCache>
                <c:formatCode>#,##0.0</c:formatCode>
                <c:ptCount val="118"/>
                <c:pt idx="0">
                  <c:v>2.6241382000049263</c:v>
                </c:pt>
                <c:pt idx="1">
                  <c:v>2.5338730039359598</c:v>
                </c:pt>
                <c:pt idx="2">
                  <c:v>2.7163473701457281</c:v>
                </c:pt>
                <c:pt idx="3">
                  <c:v>2.6911462919846931</c:v>
                </c:pt>
                <c:pt idx="4">
                  <c:v>2.1663647056551723</c:v>
                </c:pt>
                <c:pt idx="5">
                  <c:v>3.1295658448960393</c:v>
                </c:pt>
                <c:pt idx="6">
                  <c:v>1.6168089531176468</c:v>
                </c:pt>
                <c:pt idx="7">
                  <c:v>1.8868633371167514</c:v>
                </c:pt>
                <c:pt idx="8">
                  <c:v>2.9172274311641786</c:v>
                </c:pt>
                <c:pt idx="9">
                  <c:v>3.4005514519065416</c:v>
                </c:pt>
                <c:pt idx="10">
                  <c:v>4.1596180763835608</c:v>
                </c:pt>
                <c:pt idx="11">
                  <c:v>4.1726950155275224</c:v>
                </c:pt>
                <c:pt idx="12">
                  <c:v>4.592966455940366</c:v>
                </c:pt>
                <c:pt idx="13">
                  <c:v>4.0967446162062782</c:v>
                </c:pt>
                <c:pt idx="14">
                  <c:v>5.345906089853333</c:v>
                </c:pt>
                <c:pt idx="15">
                  <c:v>5.8983772662707414</c:v>
                </c:pt>
                <c:pt idx="16">
                  <c:v>6.932879480606986</c:v>
                </c:pt>
                <c:pt idx="17">
                  <c:v>8.3823008271260857</c:v>
                </c:pt>
                <c:pt idx="18">
                  <c:v>10.239458179073278</c:v>
                </c:pt>
                <c:pt idx="19">
                  <c:v>10.191094935666666</c:v>
                </c:pt>
                <c:pt idx="20">
                  <c:v>11.046437459178424</c:v>
                </c:pt>
                <c:pt idx="21">
                  <c:v>11.605447214745967</c:v>
                </c:pt>
                <c:pt idx="22">
                  <c:v>8.0825110822709156</c:v>
                </c:pt>
                <c:pt idx="23">
                  <c:v>6.1728951540285708</c:v>
                </c:pt>
                <c:pt idx="24">
                  <c:v>6.3689271859909082</c:v>
                </c:pt>
                <c:pt idx="25">
                  <c:v>5.1571332630999995</c:v>
                </c:pt>
                <c:pt idx="26">
                  <c:v>6.297451766088888</c:v>
                </c:pt>
                <c:pt idx="27">
                  <c:v>9.0570343594137928</c:v>
                </c:pt>
                <c:pt idx="28">
                  <c:v>5.9000968893454537</c:v>
                </c:pt>
                <c:pt idx="29">
                  <c:v>4.190611707635294</c:v>
                </c:pt>
                <c:pt idx="30">
                  <c:v>8.3433805315354839</c:v>
                </c:pt>
                <c:pt idx="31">
                  <c:v>8.1349065558800007</c:v>
                </c:pt>
                <c:pt idx="32">
                  <c:v>10.250154699116131</c:v>
                </c:pt>
                <c:pt idx="33">
                  <c:v>10.077715991787096</c:v>
                </c:pt>
                <c:pt idx="34">
                  <c:v>9.192309552232258</c:v>
                </c:pt>
                <c:pt idx="35">
                  <c:v>9.175728907296774</c:v>
                </c:pt>
                <c:pt idx="36">
                  <c:v>8.8242192346645165</c:v>
                </c:pt>
                <c:pt idx="37">
                  <c:v>8.2571611778709659</c:v>
                </c:pt>
                <c:pt idx="38">
                  <c:v>7.5009732311799997</c:v>
                </c:pt>
                <c:pt idx="39">
                  <c:v>5.8706142057642863</c:v>
                </c:pt>
                <c:pt idx="40">
                  <c:v>6.040527917736001</c:v>
                </c:pt>
                <c:pt idx="41">
                  <c:v>6.3393332469999999</c:v>
                </c:pt>
                <c:pt idx="42">
                  <c:v>4.8768319335840005</c:v>
                </c:pt>
                <c:pt idx="43">
                  <c:v>4.2385230191999987</c:v>
                </c:pt>
                <c:pt idx="44">
                  <c:v>5.3416460810999986</c:v>
                </c:pt>
                <c:pt idx="45">
                  <c:v>6.3405570565071443</c:v>
                </c:pt>
                <c:pt idx="46">
                  <c:v>5.1896275155310345</c:v>
                </c:pt>
                <c:pt idx="47">
                  <c:v>3.88583994708</c:v>
                </c:pt>
                <c:pt idx="48">
                  <c:v>5.8081999209000008</c:v>
                </c:pt>
                <c:pt idx="49">
                  <c:v>5.4328241684363627</c:v>
                </c:pt>
                <c:pt idx="50">
                  <c:v>4.190611707635294</c:v>
                </c:pt>
                <c:pt idx="51">
                  <c:v>4.4850170817771424</c:v>
                </c:pt>
                <c:pt idx="52">
                  <c:v>7.4515313270914287</c:v>
                </c:pt>
                <c:pt idx="53">
                  <c:v>6.0680554729166651</c:v>
                </c:pt>
                <c:pt idx="54">
                  <c:v>6.1822776935833321</c:v>
                </c:pt>
                <c:pt idx="55">
                  <c:v>8.8102377178540561</c:v>
                </c:pt>
                <c:pt idx="56">
                  <c:v>8.0235398907300013</c:v>
                </c:pt>
                <c:pt idx="57">
                  <c:v>10.731316927024389</c:v>
                </c:pt>
                <c:pt idx="58">
                  <c:v>10.937441711511626</c:v>
                </c:pt>
                <c:pt idx="59">
                  <c:v>14.762508132287499</c:v>
                </c:pt>
                <c:pt idx="60">
                  <c:v>14.447353649399998</c:v>
                </c:pt>
                <c:pt idx="61">
                  <c:v>13.384940558455554</c:v>
                </c:pt>
                <c:pt idx="62">
                  <c:v>14.136835521760714</c:v>
                </c:pt>
                <c:pt idx="63">
                  <c:v>14.89004807307931</c:v>
                </c:pt>
                <c:pt idx="64">
                  <c:v>16.62275977362</c:v>
                </c:pt>
                <c:pt idx="65">
                  <c:v>18.232675161531148</c:v>
                </c:pt>
                <c:pt idx="66">
                  <c:v>13.018656072703127</c:v>
                </c:pt>
                <c:pt idx="67">
                  <c:v>15.555508879063634</c:v>
                </c:pt>
                <c:pt idx="68">
                  <c:v>14.247772940292538</c:v>
                </c:pt>
                <c:pt idx="69">
                  <c:v>18.086752694858827</c:v>
                </c:pt>
                <c:pt idx="70">
                  <c:v>20.872805430025714</c:v>
                </c:pt>
                <c:pt idx="71">
                  <c:v>24.173926431346477</c:v>
                </c:pt>
                <c:pt idx="72">
                  <c:v>25.930605052264866</c:v>
                </c:pt>
                <c:pt idx="73">
                  <c:v>25.267157550631573</c:v>
                </c:pt>
                <c:pt idx="74">
                  <c:v>22.932307379999994</c:v>
                </c:pt>
                <c:pt idx="75">
                  <c:v>22.009108133999998</c:v>
                </c:pt>
                <c:pt idx="76">
                  <c:v>22.974604338279072</c:v>
                </c:pt>
                <c:pt idx="77">
                  <c:v>27.055604027142852</c:v>
                </c:pt>
                <c:pt idx="78">
                  <c:v>28.519051158000003</c:v>
                </c:pt>
                <c:pt idx="79">
                  <c:v>19.272597868373829</c:v>
                </c:pt>
                <c:pt idx="80">
                  <c:v>17.034140118894733</c:v>
                </c:pt>
                <c:pt idx="81">
                  <c:v>21.019674510487807</c:v>
                </c:pt>
                <c:pt idx="82">
                  <c:v>19.396934042408756</c:v>
                </c:pt>
                <c:pt idx="83">
                  <c:v>15.662267302624203</c:v>
                </c:pt>
                <c:pt idx="84">
                  <c:v>12.296891136880435</c:v>
                </c:pt>
                <c:pt idx="85">
                  <c:v>11.680037936171427</c:v>
                </c:pt>
                <c:pt idx="86">
                  <c:v>11.417361546638299</c:v>
                </c:pt>
                <c:pt idx="87">
                  <c:v>14.549857479752809</c:v>
                </c:pt>
                <c:pt idx="88">
                  <c:v>13.761405563386582</c:v>
                </c:pt>
                <c:pt idx="89">
                  <c:v>14.238651739790054</c:v>
                </c:pt>
                <c:pt idx="90">
                  <c:v>12.189142691142857</c:v>
                </c:pt>
                <c:pt idx="91">
                  <c:v>11.146163928026606</c:v>
                </c:pt>
                <c:pt idx="92">
                  <c:v>13.981229037151564</c:v>
                </c:pt>
                <c:pt idx="93">
                  <c:v>11.589209987097826</c:v>
                </c:pt>
                <c:pt idx="94">
                  <c:v>15.186438193180798</c:v>
                </c:pt>
                <c:pt idx="95">
                  <c:v>17.09447545780359</c:v>
                </c:pt>
                <c:pt idx="96">
                  <c:v>8.8494778015597397</c:v>
                </c:pt>
                <c:pt idx="97">
                  <c:v>5.8939507796830455</c:v>
                </c:pt>
                <c:pt idx="98">
                  <c:v>9.723166534249998</c:v>
                </c:pt>
                <c:pt idx="99">
                  <c:v>10.939033711069976</c:v>
                </c:pt>
                <c:pt idx="100">
                  <c:v>6.9260781179664805</c:v>
                </c:pt>
                <c:pt idx="101">
                  <c:v>8.1095257991510472</c:v>
                </c:pt>
                <c:pt idx="102">
                  <c:v>7.7539933938591545</c:v>
                </c:pt>
                <c:pt idx="103">
                  <c:v>7.4656216329153597</c:v>
                </c:pt>
                <c:pt idx="104">
                  <c:v>4.8102838977180804</c:v>
                </c:pt>
                <c:pt idx="105">
                  <c:v>4.4294247630877912</c:v>
                </c:pt>
                <c:pt idx="106">
                  <c:v>6.160825439527418</c:v>
                </c:pt>
                <c:pt idx="107">
                  <c:v>6.9138641772993994</c:v>
                </c:pt>
                <c:pt idx="108">
                  <c:v>19.966999728075873</c:v>
                </c:pt>
                <c:pt idx="109">
                  <c:v>15.719142913888149</c:v>
                </c:pt>
                <c:pt idx="110">
                  <c:v>10.373022942759002</c:v>
                </c:pt>
                <c:pt idx="111">
                  <c:v>13.60840634824682</c:v>
                </c:pt>
                <c:pt idx="112">
                  <c:v>9.8161239797925539</c:v>
                </c:pt>
                <c:pt idx="113">
                  <c:v>6.5632789556119642</c:v>
                </c:pt>
                <c:pt idx="114">
                  <c:v>4.6399859168770572</c:v>
                </c:pt>
                <c:pt idx="115">
                  <c:v>5.8969971042605929</c:v>
                </c:pt>
                <c:pt idx="116">
                  <c:v>4.7417708203493056</c:v>
                </c:pt>
                <c:pt idx="117">
                  <c:v>3.4627576954707342</c:v>
                </c:pt>
              </c:numCache>
            </c:numRef>
          </c:val>
        </c:ser>
        <c:ser>
          <c:idx val="4"/>
          <c:order val="1"/>
          <c:tx>
            <c:v>Aid</c:v>
          </c:tx>
          <c:spPr>
            <a:solidFill>
              <a:srgbClr val="FFC000"/>
            </a:solidFill>
          </c:spPr>
          <c:invertIfNegative val="0"/>
          <c:cat>
            <c:numRef>
              <c:f>'Data assembly'!$P$91:$P$120</c:f>
              <c:numCache>
                <c:formatCode>General</c:formatCode>
                <c:ptCount val="30"/>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numCache>
            </c:numRef>
          </c:cat>
          <c:val>
            <c:numRef>
              <c:f>'Data assembly'!$T$3:$T$120</c:f>
              <c:numCache>
                <c:formatCode>General</c:formatCode>
                <c:ptCount val="118"/>
                <c:pt idx="80" formatCode="#,##0.0">
                  <c:v>28.06665219298247</c:v>
                </c:pt>
                <c:pt idx="81" formatCode="#,##0.0">
                  <c:v>25.987063795814748</c:v>
                </c:pt>
                <c:pt idx="82" formatCode="#,##0.0">
                  <c:v>29.685760560306292</c:v>
                </c:pt>
                <c:pt idx="83" formatCode="#,##0.0">
                  <c:v>28.938208348075779</c:v>
                </c:pt>
                <c:pt idx="84" formatCode="#,##0.0">
                  <c:v>35.706756567189721</c:v>
                </c:pt>
                <c:pt idx="85" formatCode="#,##0.0">
                  <c:v>35.053164382792893</c:v>
                </c:pt>
                <c:pt idx="86" formatCode="#,##0.0">
                  <c:v>26.91623952893157</c:v>
                </c:pt>
                <c:pt idx="87" formatCode="#,##0.0">
                  <c:v>25.844486176676178</c:v>
                </c:pt>
                <c:pt idx="88" formatCode="#,##0.0">
                  <c:v>36.080093179032069</c:v>
                </c:pt>
                <c:pt idx="89" formatCode="#,##0.0">
                  <c:v>34.373671415590145</c:v>
                </c:pt>
                <c:pt idx="90" formatCode="#,##0.0">
                  <c:v>33.921861925272204</c:v>
                </c:pt>
                <c:pt idx="91" formatCode="#,##0.0">
                  <c:v>31.728939183059158</c:v>
                </c:pt>
                <c:pt idx="92" formatCode="#,##0.0">
                  <c:v>30.664744346606007</c:v>
                </c:pt>
                <c:pt idx="93" formatCode="#,##0.0">
                  <c:v>36.551197360330036</c:v>
                </c:pt>
                <c:pt idx="94" formatCode="#,##0.0">
                  <c:v>83.07464603857737</c:v>
                </c:pt>
                <c:pt idx="95" formatCode="#,##0.0">
                  <c:v>26.70758907964807</c:v>
                </c:pt>
                <c:pt idx="96" formatCode="#,##0.0">
                  <c:v>24.250346000045347</c:v>
                </c:pt>
                <c:pt idx="97" formatCode="#,##0.0">
                  <c:v>26.396935860819813</c:v>
                </c:pt>
                <c:pt idx="98" formatCode="#,##0.0">
                  <c:v>24.131895530923348</c:v>
                </c:pt>
                <c:pt idx="99" formatCode="#,##0.0">
                  <c:v>26.75090154577093</c:v>
                </c:pt>
                <c:pt idx="100" formatCode="#,##0.0">
                  <c:v>36.567668049482833</c:v>
                </c:pt>
                <c:pt idx="101" formatCode="#,##0.0">
                  <c:v>26.217305412892451</c:v>
                </c:pt>
                <c:pt idx="102" formatCode="#,##0.0">
                  <c:v>26.672988457262051</c:v>
                </c:pt>
                <c:pt idx="103" formatCode="#,##0.0">
                  <c:v>21.28013322464767</c:v>
                </c:pt>
                <c:pt idx="104" formatCode="#,##0.0">
                  <c:v>17.262604973282052</c:v>
                </c:pt>
                <c:pt idx="105" formatCode="#,##0.0">
                  <c:v>15.84577478756508</c:v>
                </c:pt>
                <c:pt idx="106" formatCode="#,##0.0">
                  <c:v>15.510006928355503</c:v>
                </c:pt>
                <c:pt idx="107" formatCode="#,##0.0">
                  <c:v>11.631874622242167</c:v>
                </c:pt>
                <c:pt idx="108" formatCode="#,##0.0">
                  <c:v>9.464941287766699</c:v>
                </c:pt>
                <c:pt idx="109" formatCode="#,##0.0">
                  <c:v>11.125789528102301</c:v>
                </c:pt>
                <c:pt idx="110" formatCode="#,##0.0">
                  <c:v>7.7990601627929541</c:v>
                </c:pt>
                <c:pt idx="111" formatCode="#,##0.0">
                  <c:v>9.3174626230922595</c:v>
                </c:pt>
                <c:pt idx="112" formatCode="#,##0.0">
                  <c:v>12.099409629479979</c:v>
                </c:pt>
                <c:pt idx="113" formatCode="#,##0.0">
                  <c:v>9.8030034966005832</c:v>
                </c:pt>
                <c:pt idx="114" formatCode="#,##0.0">
                  <c:v>42.772286090265958</c:v>
                </c:pt>
                <c:pt idx="115" formatCode="#,##0.0">
                  <c:v>10.581714450759238</c:v>
                </c:pt>
              </c:numCache>
            </c:numRef>
          </c:val>
        </c:ser>
        <c:ser>
          <c:idx val="5"/>
          <c:order val="2"/>
          <c:tx>
            <c:v>Remittances</c:v>
          </c:tx>
          <c:spPr>
            <a:solidFill>
              <a:schemeClr val="tx1"/>
            </a:solidFill>
          </c:spPr>
          <c:invertIfNegative val="0"/>
          <c:cat>
            <c:numRef>
              <c:f>'Data assembly'!$P$91:$P$120</c:f>
              <c:numCache>
                <c:formatCode>General</c:formatCode>
                <c:ptCount val="30"/>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numCache>
            </c:numRef>
          </c:cat>
          <c:val>
            <c:numRef>
              <c:f>'Data assembly'!$U$3:$U$120</c:f>
              <c:numCache>
                <c:formatCode>General</c:formatCode>
                <c:ptCount val="118"/>
                <c:pt idx="88" formatCode="#,##0.0">
                  <c:v>14.499476698115689</c:v>
                </c:pt>
                <c:pt idx="89" formatCode="#,##0.0">
                  <c:v>18.005256455785315</c:v>
                </c:pt>
                <c:pt idx="90" formatCode="#,##0.0">
                  <c:v>15.656243965510244</c:v>
                </c:pt>
                <c:pt idx="91" formatCode="#,##0.0">
                  <c:v>19.446769176713676</c:v>
                </c:pt>
                <c:pt idx="92" formatCode="#,##0.0">
                  <c:v>13.628775265158225</c:v>
                </c:pt>
                <c:pt idx="93" formatCode="#,##0.0">
                  <c:v>10.927677561335784</c:v>
                </c:pt>
                <c:pt idx="94" formatCode="#,##0.0">
                  <c:v>8.8109473071218432</c:v>
                </c:pt>
                <c:pt idx="95" formatCode="#,##0.0">
                  <c:v>5.7746138550590427</c:v>
                </c:pt>
                <c:pt idx="96" formatCode="#,##0.0">
                  <c:v>0</c:v>
                </c:pt>
                <c:pt idx="97" formatCode="#,##0.0">
                  <c:v>0</c:v>
                </c:pt>
                <c:pt idx="98" formatCode="#,##0.0">
                  <c:v>1.595497225185015</c:v>
                </c:pt>
                <c:pt idx="99" formatCode="#,##0.0">
                  <c:v>0</c:v>
                </c:pt>
                <c:pt idx="100" formatCode="#,##0.0">
                  <c:v>0</c:v>
                </c:pt>
                <c:pt idx="101" formatCode="#,##0.0">
                  <c:v>0</c:v>
                </c:pt>
                <c:pt idx="102" formatCode="#,##0.0">
                  <c:v>2.2540553625855257</c:v>
                </c:pt>
                <c:pt idx="103" formatCode="#,##0.0">
                  <c:v>2.1280133224647675</c:v>
                </c:pt>
                <c:pt idx="104" formatCode="#,##0.0">
                  <c:v>2.1387298196986606</c:v>
                </c:pt>
                <c:pt idx="105" formatCode="#,##0.0">
                  <c:v>2.1964440299595158</c:v>
                </c:pt>
                <c:pt idx="106" formatCode="#,##0.0">
                  <c:v>2.2977788042008158</c:v>
                </c:pt>
                <c:pt idx="107" formatCode="#,##0.0">
                  <c:v>2.1325103474110643</c:v>
                </c:pt>
                <c:pt idx="108" formatCode="#,##0.0">
                  <c:v>2.4212640503589231</c:v>
                </c:pt>
                <c:pt idx="109" formatCode="#,##0.0">
                  <c:v>3.5407718034115394</c:v>
                </c:pt>
                <c:pt idx="110" formatCode="#,##0.0">
                  <c:v>3.4906844543429245</c:v>
                </c:pt>
                <c:pt idx="111" formatCode="#,##0.0">
                  <c:v>2.6093088648740426</c:v>
                </c:pt>
                <c:pt idx="112" formatCode="#,##0.0">
                  <c:v>2.7939132349615581</c:v>
                </c:pt>
                <c:pt idx="113" formatCode="#,##0.0">
                  <c:v>2.6164197326288106</c:v>
                </c:pt>
                <c:pt idx="114" formatCode="#,##0.0">
                  <c:v>2.8406239983849662</c:v>
                </c:pt>
                <c:pt idx="115" formatCode="#,##0.0">
                  <c:v>2.5075763186768691</c:v>
                </c:pt>
              </c:numCache>
            </c:numRef>
          </c:val>
        </c:ser>
        <c:ser>
          <c:idx val="3"/>
          <c:order val="5"/>
          <c:tx>
            <c:v>Tourism</c:v>
          </c:tx>
          <c:spPr>
            <a:noFill/>
            <a:ln>
              <a:noFill/>
            </a:ln>
          </c:spPr>
          <c:invertIfNegative val="0"/>
          <c:cat>
            <c:numRef>
              <c:f>'Data assembly'!$P$3:$P$120</c:f>
              <c:numCache>
                <c:formatCode>General</c:formatCode>
                <c:ptCount val="118"/>
                <c:pt idx="0">
                  <c:v>1892</c:v>
                </c:pt>
                <c:pt idx="1">
                  <c:v>1893</c:v>
                </c:pt>
                <c:pt idx="2">
                  <c:v>1894</c:v>
                </c:pt>
                <c:pt idx="3">
                  <c:v>1895</c:v>
                </c:pt>
                <c:pt idx="4">
                  <c:v>1896</c:v>
                </c:pt>
                <c:pt idx="5">
                  <c:v>1897</c:v>
                </c:pt>
                <c:pt idx="6">
                  <c:v>1898</c:v>
                </c:pt>
                <c:pt idx="7">
                  <c:v>1899</c:v>
                </c:pt>
                <c:pt idx="8">
                  <c:v>1900</c:v>
                </c:pt>
                <c:pt idx="9">
                  <c:v>1901</c:v>
                </c:pt>
                <c:pt idx="10">
                  <c:v>1902</c:v>
                </c:pt>
                <c:pt idx="11">
                  <c:v>1903</c:v>
                </c:pt>
                <c:pt idx="12">
                  <c:v>1904</c:v>
                </c:pt>
                <c:pt idx="13">
                  <c:v>1905</c:v>
                </c:pt>
                <c:pt idx="14">
                  <c:v>1906</c:v>
                </c:pt>
                <c:pt idx="15">
                  <c:v>1907</c:v>
                </c:pt>
                <c:pt idx="16">
                  <c:v>1908</c:v>
                </c:pt>
                <c:pt idx="17">
                  <c:v>1909</c:v>
                </c:pt>
                <c:pt idx="18">
                  <c:v>1910</c:v>
                </c:pt>
                <c:pt idx="19">
                  <c:v>1911</c:v>
                </c:pt>
                <c:pt idx="20">
                  <c:v>1912</c:v>
                </c:pt>
                <c:pt idx="21">
                  <c:v>1913</c:v>
                </c:pt>
                <c:pt idx="22">
                  <c:v>1914</c:v>
                </c:pt>
                <c:pt idx="23">
                  <c:v>1915</c:v>
                </c:pt>
                <c:pt idx="24">
                  <c:v>1916</c:v>
                </c:pt>
                <c:pt idx="25">
                  <c:v>1917</c:v>
                </c:pt>
                <c:pt idx="26">
                  <c:v>1918</c:v>
                </c:pt>
                <c:pt idx="27">
                  <c:v>1919</c:v>
                </c:pt>
                <c:pt idx="28">
                  <c:v>1920</c:v>
                </c:pt>
                <c:pt idx="29">
                  <c:v>1921</c:v>
                </c:pt>
                <c:pt idx="30">
                  <c:v>1922</c:v>
                </c:pt>
                <c:pt idx="31">
                  <c:v>1923</c:v>
                </c:pt>
                <c:pt idx="32">
                  <c:v>1924</c:v>
                </c:pt>
                <c:pt idx="33">
                  <c:v>1925</c:v>
                </c:pt>
                <c:pt idx="34">
                  <c:v>1926</c:v>
                </c:pt>
                <c:pt idx="35">
                  <c:v>1927</c:v>
                </c:pt>
                <c:pt idx="36">
                  <c:v>1928</c:v>
                </c:pt>
                <c:pt idx="37">
                  <c:v>1929</c:v>
                </c:pt>
                <c:pt idx="38">
                  <c:v>1930</c:v>
                </c:pt>
                <c:pt idx="39">
                  <c:v>1931</c:v>
                </c:pt>
                <c:pt idx="40">
                  <c:v>1932</c:v>
                </c:pt>
                <c:pt idx="41">
                  <c:v>1933</c:v>
                </c:pt>
                <c:pt idx="42">
                  <c:v>1934</c:v>
                </c:pt>
                <c:pt idx="43">
                  <c:v>1935</c:v>
                </c:pt>
                <c:pt idx="44">
                  <c:v>1936</c:v>
                </c:pt>
                <c:pt idx="45">
                  <c:v>1937</c:v>
                </c:pt>
                <c:pt idx="46">
                  <c:v>1938</c:v>
                </c:pt>
                <c:pt idx="47">
                  <c:v>1939</c:v>
                </c:pt>
                <c:pt idx="48">
                  <c:v>1940</c:v>
                </c:pt>
                <c:pt idx="49">
                  <c:v>1941</c:v>
                </c:pt>
                <c:pt idx="50">
                  <c:v>1942</c:v>
                </c:pt>
                <c:pt idx="51">
                  <c:v>1943</c:v>
                </c:pt>
                <c:pt idx="52">
                  <c:v>1944</c:v>
                </c:pt>
                <c:pt idx="53">
                  <c:v>1945</c:v>
                </c:pt>
                <c:pt idx="54">
                  <c:v>1946</c:v>
                </c:pt>
                <c:pt idx="55">
                  <c:v>1947</c:v>
                </c:pt>
                <c:pt idx="56">
                  <c:v>1948</c:v>
                </c:pt>
                <c:pt idx="57">
                  <c:v>1949</c:v>
                </c:pt>
                <c:pt idx="58">
                  <c:v>1950</c:v>
                </c:pt>
                <c:pt idx="59">
                  <c:v>1951</c:v>
                </c:pt>
                <c:pt idx="60">
                  <c:v>1952</c:v>
                </c:pt>
                <c:pt idx="61">
                  <c:v>1953</c:v>
                </c:pt>
                <c:pt idx="62">
                  <c:v>1954</c:v>
                </c:pt>
                <c:pt idx="63">
                  <c:v>1955</c:v>
                </c:pt>
                <c:pt idx="64">
                  <c:v>1956</c:v>
                </c:pt>
                <c:pt idx="65">
                  <c:v>1957</c:v>
                </c:pt>
                <c:pt idx="66">
                  <c:v>1958</c:v>
                </c:pt>
                <c:pt idx="67">
                  <c:v>1959</c:v>
                </c:pt>
                <c:pt idx="68">
                  <c:v>1960</c:v>
                </c:pt>
                <c:pt idx="69">
                  <c:v>1961</c:v>
                </c:pt>
                <c:pt idx="70">
                  <c:v>1962</c:v>
                </c:pt>
                <c:pt idx="71">
                  <c:v>1963</c:v>
                </c:pt>
                <c:pt idx="72">
                  <c:v>1964</c:v>
                </c:pt>
                <c:pt idx="73">
                  <c:v>1965</c:v>
                </c:pt>
                <c:pt idx="74">
                  <c:v>1966</c:v>
                </c:pt>
                <c:pt idx="75">
                  <c:v>1967</c:v>
                </c:pt>
                <c:pt idx="76">
                  <c:v>1968</c:v>
                </c:pt>
                <c:pt idx="77">
                  <c:v>1969</c:v>
                </c:pt>
                <c:pt idx="78">
                  <c:v>1970</c:v>
                </c:pt>
                <c:pt idx="79">
                  <c:v>1971</c:v>
                </c:pt>
                <c:pt idx="80">
                  <c:v>1972</c:v>
                </c:pt>
                <c:pt idx="81">
                  <c:v>1973</c:v>
                </c:pt>
                <c:pt idx="82">
                  <c:v>1974</c:v>
                </c:pt>
                <c:pt idx="83">
                  <c:v>1975</c:v>
                </c:pt>
                <c:pt idx="84">
                  <c:v>1976</c:v>
                </c:pt>
                <c:pt idx="85">
                  <c:v>1977</c:v>
                </c:pt>
                <c:pt idx="86">
                  <c:v>1978</c:v>
                </c:pt>
                <c:pt idx="87">
                  <c:v>1979</c:v>
                </c:pt>
                <c:pt idx="88">
                  <c:v>1980</c:v>
                </c:pt>
                <c:pt idx="89">
                  <c:v>1981</c:v>
                </c:pt>
                <c:pt idx="90">
                  <c:v>1982</c:v>
                </c:pt>
                <c:pt idx="91">
                  <c:v>1983</c:v>
                </c:pt>
                <c:pt idx="92">
                  <c:v>1984</c:v>
                </c:pt>
                <c:pt idx="93">
                  <c:v>1985</c:v>
                </c:pt>
                <c:pt idx="94">
                  <c:v>1986</c:v>
                </c:pt>
                <c:pt idx="95">
                  <c:v>1987</c:v>
                </c:pt>
                <c:pt idx="96">
                  <c:v>1988</c:v>
                </c:pt>
                <c:pt idx="97">
                  <c:v>1989</c:v>
                </c:pt>
                <c:pt idx="98">
                  <c:v>1990</c:v>
                </c:pt>
                <c:pt idx="99">
                  <c:v>1991</c:v>
                </c:pt>
                <c:pt idx="100">
                  <c:v>1992</c:v>
                </c:pt>
                <c:pt idx="101">
                  <c:v>1993</c:v>
                </c:pt>
                <c:pt idx="102">
                  <c:v>1994</c:v>
                </c:pt>
                <c:pt idx="103">
                  <c:v>1995</c:v>
                </c:pt>
                <c:pt idx="104">
                  <c:v>1996</c:v>
                </c:pt>
                <c:pt idx="105">
                  <c:v>1997</c:v>
                </c:pt>
                <c:pt idx="106">
                  <c:v>1998</c:v>
                </c:pt>
                <c:pt idx="107">
                  <c:v>1999</c:v>
                </c:pt>
                <c:pt idx="108">
                  <c:v>2000</c:v>
                </c:pt>
                <c:pt idx="109">
                  <c:v>2001</c:v>
                </c:pt>
                <c:pt idx="110">
                  <c:v>2002</c:v>
                </c:pt>
                <c:pt idx="111">
                  <c:v>2003</c:v>
                </c:pt>
                <c:pt idx="112">
                  <c:v>2004</c:v>
                </c:pt>
                <c:pt idx="113">
                  <c:v>2005</c:v>
                </c:pt>
                <c:pt idx="114">
                  <c:v>2006</c:v>
                </c:pt>
                <c:pt idx="115">
                  <c:v>2007</c:v>
                </c:pt>
                <c:pt idx="116">
                  <c:v>2008</c:v>
                </c:pt>
                <c:pt idx="117">
                  <c:v>2009</c:v>
                </c:pt>
              </c:numCache>
            </c:numRef>
          </c:cat>
          <c:val>
            <c:numRef>
              <c:f>'Data assembly'!$S$3:$S$120</c:f>
              <c:numCache>
                <c:formatCode>General</c:formatCode>
                <c:ptCount val="118"/>
                <c:pt idx="88" formatCode="#,##0.0">
                  <c:v>36.080093179032069</c:v>
                </c:pt>
                <c:pt idx="89" formatCode="#,##0.0">
                  <c:v>30.772620124433086</c:v>
                </c:pt>
                <c:pt idx="90" formatCode="#,##0.0">
                  <c:v>29.029285686050251</c:v>
                </c:pt>
                <c:pt idx="91" formatCode="#,##0.0">
                  <c:v>33.775967517450077</c:v>
                </c:pt>
                <c:pt idx="92" formatCode="#,##0.0">
                  <c:v>49.215021790849143</c:v>
                </c:pt>
                <c:pt idx="93" formatCode="#,##0.0">
                  <c:v>56.522470144840263</c:v>
                </c:pt>
                <c:pt idx="94" formatCode="#,##0.0">
                  <c:v>40.907969640208556</c:v>
                </c:pt>
                <c:pt idx="95" formatCode="#,##0.0">
                  <c:v>31.279158381569815</c:v>
                </c:pt>
                <c:pt idx="96" formatCode="#,##0.0">
                  <c:v>30.567663025267237</c:v>
                </c:pt>
                <c:pt idx="97" formatCode="#,##0.0">
                  <c:v>31.676323032983781</c:v>
                </c:pt>
                <c:pt idx="98" formatCode="#,##0.0">
                  <c:v>31.909944503700302</c:v>
                </c:pt>
                <c:pt idx="99" formatCode="#,##0.0">
                  <c:v>42.23826559858567</c:v>
                </c:pt>
                <c:pt idx="100" formatCode="#,##0.0">
                  <c:v>57.738423236025518</c:v>
                </c:pt>
                <c:pt idx="101" formatCode="#,##0.0">
                  <c:v>69.21368629003608</c:v>
                </c:pt>
                <c:pt idx="102" formatCode="#,##0.0">
                  <c:v>61.986522471101964</c:v>
                </c:pt>
                <c:pt idx="103" formatCode="#,##0.0">
                  <c:v>45.834133099241136</c:v>
                </c:pt>
                <c:pt idx="104" formatCode="#,##0.0">
                  <c:v>76.383207846380756</c:v>
                </c:pt>
                <c:pt idx="105" formatCode="#,##0.0">
                  <c:v>54.911100748987899</c:v>
                </c:pt>
                <c:pt idx="106" formatCode="#,##0.0">
                  <c:v>65.103732785689772</c:v>
                </c:pt>
                <c:pt idx="107" formatCode="#,##0.0">
                  <c:v>75.607185044574081</c:v>
                </c:pt>
                <c:pt idx="108" formatCode="#,##0.0">
                  <c:v>79.241368920837488</c:v>
                </c:pt>
                <c:pt idx="109" formatCode="#,##0.0">
                  <c:v>88.079167097476542</c:v>
                </c:pt>
                <c:pt idx="110" formatCode="#,##0.0">
                  <c:v>94.409675654862085</c:v>
                </c:pt>
                <c:pt idx="111" formatCode="#,##0.0">
                  <c:v>110.84567603333896</c:v>
                </c:pt>
                <c:pt idx="112" formatCode="#,##0.0">
                  <c:v>98.995169695745275</c:v>
                </c:pt>
                <c:pt idx="113" formatCode="#,##0.0">
                  <c:v>115.62516944708383</c:v>
                </c:pt>
                <c:pt idx="114" formatCode="#,##0.0">
                  <c:v>118.81190580629435</c:v>
                </c:pt>
                <c:pt idx="115" formatCode="#,##0.0">
                  <c:v>119.47096960534623</c:v>
                </c:pt>
              </c:numCache>
            </c:numRef>
          </c:val>
        </c:ser>
        <c:dLbls>
          <c:showLegendKey val="0"/>
          <c:showVal val="0"/>
          <c:showCatName val="0"/>
          <c:showSerName val="0"/>
          <c:showPercent val="0"/>
          <c:showBubbleSize val="0"/>
        </c:dLbls>
        <c:gapWidth val="0"/>
        <c:overlap val="100"/>
        <c:axId val="86308736"/>
        <c:axId val="86310272"/>
      </c:barChart>
      <c:lineChart>
        <c:grouping val="standard"/>
        <c:varyColors val="0"/>
        <c:ser>
          <c:idx val="1"/>
          <c:order val="3"/>
          <c:tx>
            <c:v>Merchandise imports</c:v>
          </c:tx>
          <c:spPr>
            <a:ln w="34925">
              <a:solidFill>
                <a:srgbClr val="FF0000"/>
              </a:solidFill>
            </a:ln>
          </c:spPr>
          <c:marker>
            <c:symbol val="none"/>
          </c:marker>
          <c:cat>
            <c:numRef>
              <c:f>'Data assembly'!$P$3:$P$120</c:f>
              <c:numCache>
                <c:formatCode>General</c:formatCode>
                <c:ptCount val="118"/>
                <c:pt idx="0">
                  <c:v>1892</c:v>
                </c:pt>
                <c:pt idx="1">
                  <c:v>1893</c:v>
                </c:pt>
                <c:pt idx="2">
                  <c:v>1894</c:v>
                </c:pt>
                <c:pt idx="3">
                  <c:v>1895</c:v>
                </c:pt>
                <c:pt idx="4">
                  <c:v>1896</c:v>
                </c:pt>
                <c:pt idx="5">
                  <c:v>1897</c:v>
                </c:pt>
                <c:pt idx="6">
                  <c:v>1898</c:v>
                </c:pt>
                <c:pt idx="7">
                  <c:v>1899</c:v>
                </c:pt>
                <c:pt idx="8">
                  <c:v>1900</c:v>
                </c:pt>
                <c:pt idx="9">
                  <c:v>1901</c:v>
                </c:pt>
                <c:pt idx="10">
                  <c:v>1902</c:v>
                </c:pt>
                <c:pt idx="11">
                  <c:v>1903</c:v>
                </c:pt>
                <c:pt idx="12">
                  <c:v>1904</c:v>
                </c:pt>
                <c:pt idx="13">
                  <c:v>1905</c:v>
                </c:pt>
                <c:pt idx="14">
                  <c:v>1906</c:v>
                </c:pt>
                <c:pt idx="15">
                  <c:v>1907</c:v>
                </c:pt>
                <c:pt idx="16">
                  <c:v>1908</c:v>
                </c:pt>
                <c:pt idx="17">
                  <c:v>1909</c:v>
                </c:pt>
                <c:pt idx="18">
                  <c:v>1910</c:v>
                </c:pt>
                <c:pt idx="19">
                  <c:v>1911</c:v>
                </c:pt>
                <c:pt idx="20">
                  <c:v>1912</c:v>
                </c:pt>
                <c:pt idx="21">
                  <c:v>1913</c:v>
                </c:pt>
                <c:pt idx="22">
                  <c:v>1914</c:v>
                </c:pt>
                <c:pt idx="23">
                  <c:v>1915</c:v>
                </c:pt>
                <c:pt idx="24">
                  <c:v>1916</c:v>
                </c:pt>
                <c:pt idx="25">
                  <c:v>1917</c:v>
                </c:pt>
                <c:pt idx="26">
                  <c:v>1918</c:v>
                </c:pt>
                <c:pt idx="27">
                  <c:v>1919</c:v>
                </c:pt>
                <c:pt idx="28">
                  <c:v>1920</c:v>
                </c:pt>
                <c:pt idx="29">
                  <c:v>1921</c:v>
                </c:pt>
                <c:pt idx="30">
                  <c:v>1922</c:v>
                </c:pt>
                <c:pt idx="31">
                  <c:v>1923</c:v>
                </c:pt>
                <c:pt idx="32">
                  <c:v>1924</c:v>
                </c:pt>
                <c:pt idx="33">
                  <c:v>1925</c:v>
                </c:pt>
                <c:pt idx="34">
                  <c:v>1926</c:v>
                </c:pt>
                <c:pt idx="35">
                  <c:v>1927</c:v>
                </c:pt>
                <c:pt idx="36">
                  <c:v>1928</c:v>
                </c:pt>
                <c:pt idx="37">
                  <c:v>1929</c:v>
                </c:pt>
                <c:pt idx="38">
                  <c:v>1930</c:v>
                </c:pt>
                <c:pt idx="39">
                  <c:v>1931</c:v>
                </c:pt>
                <c:pt idx="40">
                  <c:v>1932</c:v>
                </c:pt>
                <c:pt idx="41">
                  <c:v>1933</c:v>
                </c:pt>
                <c:pt idx="42">
                  <c:v>1934</c:v>
                </c:pt>
                <c:pt idx="43">
                  <c:v>1935</c:v>
                </c:pt>
                <c:pt idx="44">
                  <c:v>1936</c:v>
                </c:pt>
                <c:pt idx="45">
                  <c:v>1937</c:v>
                </c:pt>
                <c:pt idx="46">
                  <c:v>1938</c:v>
                </c:pt>
                <c:pt idx="47">
                  <c:v>1939</c:v>
                </c:pt>
                <c:pt idx="48">
                  <c:v>1940</c:v>
                </c:pt>
                <c:pt idx="49">
                  <c:v>1941</c:v>
                </c:pt>
                <c:pt idx="50">
                  <c:v>1942</c:v>
                </c:pt>
                <c:pt idx="51">
                  <c:v>1943</c:v>
                </c:pt>
                <c:pt idx="52">
                  <c:v>1944</c:v>
                </c:pt>
                <c:pt idx="53">
                  <c:v>1945</c:v>
                </c:pt>
                <c:pt idx="54">
                  <c:v>1946</c:v>
                </c:pt>
                <c:pt idx="55">
                  <c:v>1947</c:v>
                </c:pt>
                <c:pt idx="56">
                  <c:v>1948</c:v>
                </c:pt>
                <c:pt idx="57">
                  <c:v>1949</c:v>
                </c:pt>
                <c:pt idx="58">
                  <c:v>1950</c:v>
                </c:pt>
                <c:pt idx="59">
                  <c:v>1951</c:v>
                </c:pt>
                <c:pt idx="60">
                  <c:v>1952</c:v>
                </c:pt>
                <c:pt idx="61">
                  <c:v>1953</c:v>
                </c:pt>
                <c:pt idx="62">
                  <c:v>1954</c:v>
                </c:pt>
                <c:pt idx="63">
                  <c:v>1955</c:v>
                </c:pt>
                <c:pt idx="64">
                  <c:v>1956</c:v>
                </c:pt>
                <c:pt idx="65">
                  <c:v>1957</c:v>
                </c:pt>
                <c:pt idx="66">
                  <c:v>1958</c:v>
                </c:pt>
                <c:pt idx="67">
                  <c:v>1959</c:v>
                </c:pt>
                <c:pt idx="68">
                  <c:v>1960</c:v>
                </c:pt>
                <c:pt idx="69">
                  <c:v>1961</c:v>
                </c:pt>
                <c:pt idx="70">
                  <c:v>1962</c:v>
                </c:pt>
                <c:pt idx="71">
                  <c:v>1963</c:v>
                </c:pt>
                <c:pt idx="72">
                  <c:v>1964</c:v>
                </c:pt>
                <c:pt idx="73">
                  <c:v>1965</c:v>
                </c:pt>
                <c:pt idx="74">
                  <c:v>1966</c:v>
                </c:pt>
                <c:pt idx="75">
                  <c:v>1967</c:v>
                </c:pt>
                <c:pt idx="76">
                  <c:v>1968</c:v>
                </c:pt>
                <c:pt idx="77">
                  <c:v>1969</c:v>
                </c:pt>
                <c:pt idx="78">
                  <c:v>1970</c:v>
                </c:pt>
                <c:pt idx="79">
                  <c:v>1971</c:v>
                </c:pt>
                <c:pt idx="80">
                  <c:v>1972</c:v>
                </c:pt>
                <c:pt idx="81">
                  <c:v>1973</c:v>
                </c:pt>
                <c:pt idx="82">
                  <c:v>1974</c:v>
                </c:pt>
                <c:pt idx="83">
                  <c:v>1975</c:v>
                </c:pt>
                <c:pt idx="84">
                  <c:v>1976</c:v>
                </c:pt>
                <c:pt idx="85">
                  <c:v>1977</c:v>
                </c:pt>
                <c:pt idx="86">
                  <c:v>1978</c:v>
                </c:pt>
                <c:pt idx="87">
                  <c:v>1979</c:v>
                </c:pt>
                <c:pt idx="88">
                  <c:v>1980</c:v>
                </c:pt>
                <c:pt idx="89">
                  <c:v>1981</c:v>
                </c:pt>
                <c:pt idx="90">
                  <c:v>1982</c:v>
                </c:pt>
                <c:pt idx="91">
                  <c:v>1983</c:v>
                </c:pt>
                <c:pt idx="92">
                  <c:v>1984</c:v>
                </c:pt>
                <c:pt idx="93">
                  <c:v>1985</c:v>
                </c:pt>
                <c:pt idx="94">
                  <c:v>1986</c:v>
                </c:pt>
                <c:pt idx="95">
                  <c:v>1987</c:v>
                </c:pt>
                <c:pt idx="96">
                  <c:v>1988</c:v>
                </c:pt>
                <c:pt idx="97">
                  <c:v>1989</c:v>
                </c:pt>
                <c:pt idx="98">
                  <c:v>1990</c:v>
                </c:pt>
                <c:pt idx="99">
                  <c:v>1991</c:v>
                </c:pt>
                <c:pt idx="100">
                  <c:v>1992</c:v>
                </c:pt>
                <c:pt idx="101">
                  <c:v>1993</c:v>
                </c:pt>
                <c:pt idx="102">
                  <c:v>1994</c:v>
                </c:pt>
                <c:pt idx="103">
                  <c:v>1995</c:v>
                </c:pt>
                <c:pt idx="104">
                  <c:v>1996</c:v>
                </c:pt>
                <c:pt idx="105">
                  <c:v>1997</c:v>
                </c:pt>
                <c:pt idx="106">
                  <c:v>1998</c:v>
                </c:pt>
                <c:pt idx="107">
                  <c:v>1999</c:v>
                </c:pt>
                <c:pt idx="108">
                  <c:v>2000</c:v>
                </c:pt>
                <c:pt idx="109">
                  <c:v>2001</c:v>
                </c:pt>
                <c:pt idx="110">
                  <c:v>2002</c:v>
                </c:pt>
                <c:pt idx="111">
                  <c:v>2003</c:v>
                </c:pt>
                <c:pt idx="112">
                  <c:v>2004</c:v>
                </c:pt>
                <c:pt idx="113">
                  <c:v>2005</c:v>
                </c:pt>
                <c:pt idx="114">
                  <c:v>2006</c:v>
                </c:pt>
                <c:pt idx="115">
                  <c:v>2007</c:v>
                </c:pt>
                <c:pt idx="116">
                  <c:v>2008</c:v>
                </c:pt>
                <c:pt idx="117">
                  <c:v>2009</c:v>
                </c:pt>
              </c:numCache>
            </c:numRef>
          </c:cat>
          <c:val>
            <c:numRef>
              <c:f>'Data assembly'!$Q$3:$Q$120</c:f>
              <c:numCache>
                <c:formatCode>#,##0.0</c:formatCode>
                <c:ptCount val="118"/>
                <c:pt idx="0">
                  <c:v>2.0954420516009851</c:v>
                </c:pt>
                <c:pt idx="1">
                  <c:v>2.4887404059014777</c:v>
                </c:pt>
                <c:pt idx="2">
                  <c:v>2.9531234120954775</c:v>
                </c:pt>
                <c:pt idx="3">
                  <c:v>3.1051687984438772</c:v>
                </c:pt>
                <c:pt idx="4">
                  <c:v>2.9723039562709355</c:v>
                </c:pt>
                <c:pt idx="5">
                  <c:v>3.479455194014851</c:v>
                </c:pt>
                <c:pt idx="6">
                  <c:v>2.3289748015147054</c:v>
                </c:pt>
                <c:pt idx="7">
                  <c:v>1.800492832248731</c:v>
                </c:pt>
                <c:pt idx="8">
                  <c:v>2.7609473902089547</c:v>
                </c:pt>
                <c:pt idx="9">
                  <c:v>3.0397015676214951</c:v>
                </c:pt>
                <c:pt idx="10">
                  <c:v>3.3049839026438352</c:v>
                </c:pt>
                <c:pt idx="11">
                  <c:v>4.1907066486880726</c:v>
                </c:pt>
                <c:pt idx="12">
                  <c:v>4.0105903170825687</c:v>
                </c:pt>
                <c:pt idx="13">
                  <c:v>4.3432536045739907</c:v>
                </c:pt>
                <c:pt idx="14">
                  <c:v>4.822367952653333</c:v>
                </c:pt>
                <c:pt idx="15">
                  <c:v>5.8012140748689953</c:v>
                </c:pt>
                <c:pt idx="16">
                  <c:v>6.2870300318777286</c:v>
                </c:pt>
                <c:pt idx="17">
                  <c:v>7.7108062598478257</c:v>
                </c:pt>
                <c:pt idx="18">
                  <c:v>9.4496377134698282</c:v>
                </c:pt>
                <c:pt idx="19">
                  <c:v>10.028887606833331</c:v>
                </c:pt>
                <c:pt idx="20">
                  <c:v>10.188356279950208</c:v>
                </c:pt>
                <c:pt idx="21">
                  <c:v>11.642390430072579</c:v>
                </c:pt>
                <c:pt idx="22">
                  <c:v>9.5060759374063721</c:v>
                </c:pt>
                <c:pt idx="23">
                  <c:v>6.4225522934857127</c:v>
                </c:pt>
                <c:pt idx="24">
                  <c:v>5.4670908346363634</c:v>
                </c:pt>
                <c:pt idx="25">
                  <c:v>6.8576165732749992</c:v>
                </c:pt>
                <c:pt idx="26">
                  <c:v>7.588162859622221</c:v>
                </c:pt>
                <c:pt idx="27">
                  <c:v>10.134661930944825</c:v>
                </c:pt>
                <c:pt idx="28">
                  <c:v>11.083708939963635</c:v>
                </c:pt>
                <c:pt idx="29">
                  <c:v>6.8331763775294121</c:v>
                </c:pt>
                <c:pt idx="30">
                  <c:v>7.7431611848709672</c:v>
                </c:pt>
                <c:pt idx="31">
                  <c:v>9.0189865438399988</c:v>
                </c:pt>
                <c:pt idx="32">
                  <c:v>9.1657805203354812</c:v>
                </c:pt>
                <c:pt idx="33">
                  <c:v>8.6617289142967753</c:v>
                </c:pt>
                <c:pt idx="34">
                  <c:v>8.9203869752903238</c:v>
                </c:pt>
                <c:pt idx="35">
                  <c:v>7.7332127979096779</c:v>
                </c:pt>
                <c:pt idx="36">
                  <c:v>7.8028515066387101</c:v>
                </c:pt>
                <c:pt idx="37">
                  <c:v>7.0865676454258066</c:v>
                </c:pt>
                <c:pt idx="38">
                  <c:v>7.0897732367800002</c:v>
                </c:pt>
                <c:pt idx="39">
                  <c:v>5.0849285021785722</c:v>
                </c:pt>
                <c:pt idx="40">
                  <c:v>5.2304639287680006</c:v>
                </c:pt>
                <c:pt idx="41">
                  <c:v>6.5706332438499997</c:v>
                </c:pt>
                <c:pt idx="42">
                  <c:v>5.0536479311760001</c:v>
                </c:pt>
                <c:pt idx="43">
                  <c:v>4.879046087399999</c:v>
                </c:pt>
                <c:pt idx="44">
                  <c:v>5.7409845371999983</c:v>
                </c:pt>
                <c:pt idx="45">
                  <c:v>6.3552427705928576</c:v>
                </c:pt>
                <c:pt idx="46">
                  <c:v>5.3030619967448276</c:v>
                </c:pt>
                <c:pt idx="47">
                  <c:v>5.0406265980199993</c:v>
                </c:pt>
                <c:pt idx="48">
                  <c:v>5.10466243048125</c:v>
                </c:pt>
                <c:pt idx="49">
                  <c:v>5.4234787140181817</c:v>
                </c:pt>
                <c:pt idx="50">
                  <c:v>4.1603764139294119</c:v>
                </c:pt>
                <c:pt idx="51">
                  <c:v>6.2972341999542856</c:v>
                </c:pt>
                <c:pt idx="52">
                  <c:v>9.1198284472285707</c:v>
                </c:pt>
                <c:pt idx="53">
                  <c:v>8.2268554435166656</c:v>
                </c:pt>
                <c:pt idx="54">
                  <c:v>11.170933181199999</c:v>
                </c:pt>
                <c:pt idx="55">
                  <c:v>14.072486294837837</c:v>
                </c:pt>
                <c:pt idx="56">
                  <c:v>15.414859790069999</c:v>
                </c:pt>
                <c:pt idx="57">
                  <c:v>15.821170516243901</c:v>
                </c:pt>
                <c:pt idx="58">
                  <c:v>22.620781087283721</c:v>
                </c:pt>
                <c:pt idx="59">
                  <c:v>18.722449745024999</c:v>
                </c:pt>
                <c:pt idx="60">
                  <c:v>23.422584296399997</c:v>
                </c:pt>
                <c:pt idx="61">
                  <c:v>21.016888602666661</c:v>
                </c:pt>
                <c:pt idx="62">
                  <c:v>26.533413924364289</c:v>
                </c:pt>
                <c:pt idx="63">
                  <c:v>20.290592827117237</c:v>
                </c:pt>
                <c:pt idx="64">
                  <c:v>26.357919641039999</c:v>
                </c:pt>
                <c:pt idx="65">
                  <c:v>26.562845539888524</c:v>
                </c:pt>
                <c:pt idx="66">
                  <c:v>28.462749612375003</c:v>
                </c:pt>
                <c:pt idx="67">
                  <c:v>22.36055727123636</c:v>
                </c:pt>
                <c:pt idx="68">
                  <c:v>27.531987684752242</c:v>
                </c:pt>
                <c:pt idx="69">
                  <c:v>30.888376049929413</c:v>
                </c:pt>
                <c:pt idx="70">
                  <c:v>27.529839625080001</c:v>
                </c:pt>
                <c:pt idx="71">
                  <c:v>35.505092474214081</c:v>
                </c:pt>
                <c:pt idx="72">
                  <c:v>41.74791294496216</c:v>
                </c:pt>
                <c:pt idx="73">
                  <c:v>41.4852099613421</c:v>
                </c:pt>
                <c:pt idx="74">
                  <c:v>42.121640451999994</c:v>
                </c:pt>
                <c:pt idx="75">
                  <c:v>37.045156122000002</c:v>
                </c:pt>
                <c:pt idx="76">
                  <c:v>40.390836659232555</c:v>
                </c:pt>
                <c:pt idx="77">
                  <c:v>38.420087388857134</c:v>
                </c:pt>
                <c:pt idx="78">
                  <c:v>61.107710508000004</c:v>
                </c:pt>
                <c:pt idx="79">
                  <c:v>52.773868440168215</c:v>
                </c:pt>
                <c:pt idx="80">
                  <c:v>47.071578306315779</c:v>
                </c:pt>
                <c:pt idx="81">
                  <c:v>41.345657973512196</c:v>
                </c:pt>
                <c:pt idx="82">
                  <c:v>47.573138038248175</c:v>
                </c:pt>
                <c:pt idx="83">
                  <c:v>66.283081899859866</c:v>
                </c:pt>
                <c:pt idx="84">
                  <c:v>74.697607678369565</c:v>
                </c:pt>
                <c:pt idx="85">
                  <c:v>85.651979785914278</c:v>
                </c:pt>
                <c:pt idx="86">
                  <c:v>79.733428701370215</c:v>
                </c:pt>
                <c:pt idx="87">
                  <c:v>86.467504440404483</c:v>
                </c:pt>
                <c:pt idx="88">
                  <c:v>77.543385525431304</c:v>
                </c:pt>
                <c:pt idx="89">
                  <c:v>76.256584596845286</c:v>
                </c:pt>
                <c:pt idx="90">
                  <c:v>85.877160735228571</c:v>
                </c:pt>
                <c:pt idx="91">
                  <c:v>82.438304863995555</c:v>
                </c:pt>
                <c:pt idx="92">
                  <c:v>101.20541824593317</c:v>
                </c:pt>
                <c:pt idx="93">
                  <c:v>92.488339320141293</c:v>
                </c:pt>
                <c:pt idx="94">
                  <c:v>82.748242073078387</c:v>
                </c:pt>
                <c:pt idx="95">
                  <c:v>80.908142544546948</c:v>
                </c:pt>
                <c:pt idx="96">
                  <c:v>86.146398826799995</c:v>
                </c:pt>
                <c:pt idx="97">
                  <c:v>92.290151077282545</c:v>
                </c:pt>
                <c:pt idx="98">
                  <c:v>102.71671156409721</c:v>
                </c:pt>
                <c:pt idx="99">
                  <c:v>80.978784450223486</c:v>
                </c:pt>
                <c:pt idx="100">
                  <c:v>115.789553730362</c:v>
                </c:pt>
                <c:pt idx="101">
                  <c:v>118.70056288180155</c:v>
                </c:pt>
                <c:pt idx="102">
                  <c:v>91.307114682845068</c:v>
                </c:pt>
                <c:pt idx="103">
                  <c:v>79.339685439874586</c:v>
                </c:pt>
                <c:pt idx="104">
                  <c:v>66.102814217233913</c:v>
                </c:pt>
                <c:pt idx="105">
                  <c:v>75.032588281889005</c:v>
                </c:pt>
                <c:pt idx="106">
                  <c:v>72.478611176446663</c:v>
                </c:pt>
                <c:pt idx="107">
                  <c:v>80.677479939203579</c:v>
                </c:pt>
                <c:pt idx="108">
                  <c:v>111.7029984787529</c:v>
                </c:pt>
                <c:pt idx="109">
                  <c:v>108.75947529609098</c:v>
                </c:pt>
                <c:pt idx="110">
                  <c:v>96.50954993220499</c:v>
                </c:pt>
                <c:pt idx="111">
                  <c:v>112.89436143893465</c:v>
                </c:pt>
                <c:pt idx="112">
                  <c:v>104.23810496339362</c:v>
                </c:pt>
                <c:pt idx="113">
                  <c:v>101.10387448745382</c:v>
                </c:pt>
                <c:pt idx="114">
                  <c:v>131.47425778050018</c:v>
                </c:pt>
                <c:pt idx="115">
                  <c:v>121.03895956513099</c:v>
                </c:pt>
                <c:pt idx="116">
                  <c:v>171.30059328977589</c:v>
                </c:pt>
                <c:pt idx="117">
                  <c:v>228.61290148446071</c:v>
                </c:pt>
              </c:numCache>
            </c:numRef>
          </c:val>
          <c:smooth val="0"/>
        </c:ser>
        <c:ser>
          <c:idx val="2"/>
          <c:order val="4"/>
          <c:tx>
            <c:v>Merchandise exports</c:v>
          </c:tx>
          <c:spPr>
            <a:ln w="38100">
              <a:solidFill>
                <a:schemeClr val="tx2">
                  <a:lumMod val="75000"/>
                </a:schemeClr>
              </a:solidFill>
            </a:ln>
          </c:spPr>
          <c:marker>
            <c:symbol val="none"/>
          </c:marker>
          <c:cat>
            <c:numRef>
              <c:f>'Data assembly'!$P$91:$P$120</c:f>
              <c:numCache>
                <c:formatCode>General</c:formatCode>
                <c:ptCount val="30"/>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numCache>
            </c:numRef>
          </c:cat>
          <c:val>
            <c:numRef>
              <c:f>'Data assembly'!$R$3:$R$120</c:f>
              <c:numCache>
                <c:formatCode>#,##0.0</c:formatCode>
                <c:ptCount val="118"/>
                <c:pt idx="0">
                  <c:v>2.6241382000049263</c:v>
                </c:pt>
                <c:pt idx="1">
                  <c:v>2.5338730039359598</c:v>
                </c:pt>
                <c:pt idx="2">
                  <c:v>2.7163473701457281</c:v>
                </c:pt>
                <c:pt idx="3">
                  <c:v>2.6911462919846931</c:v>
                </c:pt>
                <c:pt idx="4">
                  <c:v>2.1663647056551723</c:v>
                </c:pt>
                <c:pt idx="5">
                  <c:v>3.1295658448960393</c:v>
                </c:pt>
                <c:pt idx="6">
                  <c:v>1.6168089531176468</c:v>
                </c:pt>
                <c:pt idx="7">
                  <c:v>1.8868633371167514</c:v>
                </c:pt>
                <c:pt idx="8">
                  <c:v>2.9172274311641786</c:v>
                </c:pt>
                <c:pt idx="9">
                  <c:v>3.4005514519065416</c:v>
                </c:pt>
                <c:pt idx="10">
                  <c:v>4.1596180763835608</c:v>
                </c:pt>
                <c:pt idx="11">
                  <c:v>4.1726950155275224</c:v>
                </c:pt>
                <c:pt idx="12">
                  <c:v>4.592966455940366</c:v>
                </c:pt>
                <c:pt idx="13">
                  <c:v>4.0967446162062782</c:v>
                </c:pt>
                <c:pt idx="14">
                  <c:v>5.345906089853333</c:v>
                </c:pt>
                <c:pt idx="15">
                  <c:v>5.8983772662707414</c:v>
                </c:pt>
                <c:pt idx="16">
                  <c:v>6.932879480606986</c:v>
                </c:pt>
                <c:pt idx="17">
                  <c:v>8.3823008271260857</c:v>
                </c:pt>
                <c:pt idx="18">
                  <c:v>10.239458179073278</c:v>
                </c:pt>
                <c:pt idx="19">
                  <c:v>10.191094935666666</c:v>
                </c:pt>
                <c:pt idx="20">
                  <c:v>11.046437459178424</c:v>
                </c:pt>
                <c:pt idx="21">
                  <c:v>11.605447214745967</c:v>
                </c:pt>
                <c:pt idx="22">
                  <c:v>8.0825110822709156</c:v>
                </c:pt>
                <c:pt idx="23">
                  <c:v>6.1728951540285708</c:v>
                </c:pt>
                <c:pt idx="24">
                  <c:v>6.3689271859909082</c:v>
                </c:pt>
                <c:pt idx="25">
                  <c:v>5.1571332630999995</c:v>
                </c:pt>
                <c:pt idx="26">
                  <c:v>6.297451766088888</c:v>
                </c:pt>
                <c:pt idx="27">
                  <c:v>9.0570343594137928</c:v>
                </c:pt>
                <c:pt idx="28">
                  <c:v>5.9000968893454537</c:v>
                </c:pt>
                <c:pt idx="29">
                  <c:v>4.190611707635294</c:v>
                </c:pt>
                <c:pt idx="30">
                  <c:v>8.3433805315354839</c:v>
                </c:pt>
                <c:pt idx="31">
                  <c:v>8.1349065558800007</c:v>
                </c:pt>
                <c:pt idx="32">
                  <c:v>10.250154699116131</c:v>
                </c:pt>
                <c:pt idx="33">
                  <c:v>10.077715991787096</c:v>
                </c:pt>
                <c:pt idx="34">
                  <c:v>9.192309552232258</c:v>
                </c:pt>
                <c:pt idx="35">
                  <c:v>9.175728907296774</c:v>
                </c:pt>
                <c:pt idx="36">
                  <c:v>8.8242192346645165</c:v>
                </c:pt>
                <c:pt idx="37">
                  <c:v>8.2571611778709659</c:v>
                </c:pt>
                <c:pt idx="38">
                  <c:v>7.5009732311799997</c:v>
                </c:pt>
                <c:pt idx="39">
                  <c:v>5.8706142057642863</c:v>
                </c:pt>
                <c:pt idx="40">
                  <c:v>6.040527917736001</c:v>
                </c:pt>
                <c:pt idx="41">
                  <c:v>6.3393332469999999</c:v>
                </c:pt>
                <c:pt idx="42">
                  <c:v>4.8768319335840005</c:v>
                </c:pt>
                <c:pt idx="43">
                  <c:v>4.2385230191999987</c:v>
                </c:pt>
                <c:pt idx="44">
                  <c:v>5.3416460810999986</c:v>
                </c:pt>
                <c:pt idx="45">
                  <c:v>6.3405570565071443</c:v>
                </c:pt>
                <c:pt idx="46">
                  <c:v>5.1896275155310345</c:v>
                </c:pt>
                <c:pt idx="47">
                  <c:v>3.88583994708</c:v>
                </c:pt>
                <c:pt idx="48">
                  <c:v>5.8081999209000008</c:v>
                </c:pt>
                <c:pt idx="49">
                  <c:v>5.4328241684363627</c:v>
                </c:pt>
                <c:pt idx="50">
                  <c:v>4.190611707635294</c:v>
                </c:pt>
                <c:pt idx="51">
                  <c:v>4.4850170817771424</c:v>
                </c:pt>
                <c:pt idx="52">
                  <c:v>7.4515313270914287</c:v>
                </c:pt>
                <c:pt idx="53">
                  <c:v>6.0680554729166651</c:v>
                </c:pt>
                <c:pt idx="54">
                  <c:v>6.1822776935833321</c:v>
                </c:pt>
                <c:pt idx="55">
                  <c:v>8.8102377178540561</c:v>
                </c:pt>
                <c:pt idx="56">
                  <c:v>8.0235398907300013</c:v>
                </c:pt>
                <c:pt idx="57">
                  <c:v>10.731316927024389</c:v>
                </c:pt>
                <c:pt idx="58">
                  <c:v>10.937441711511626</c:v>
                </c:pt>
                <c:pt idx="59">
                  <c:v>14.762508132287499</c:v>
                </c:pt>
                <c:pt idx="60">
                  <c:v>14.447353649399998</c:v>
                </c:pt>
                <c:pt idx="61">
                  <c:v>13.384940558455554</c:v>
                </c:pt>
                <c:pt idx="62">
                  <c:v>14.136835521760714</c:v>
                </c:pt>
                <c:pt idx="63">
                  <c:v>14.89004807307931</c:v>
                </c:pt>
                <c:pt idx="64">
                  <c:v>16.62275977362</c:v>
                </c:pt>
                <c:pt idx="65">
                  <c:v>18.232675161531148</c:v>
                </c:pt>
                <c:pt idx="66">
                  <c:v>13.018656072703127</c:v>
                </c:pt>
                <c:pt idx="67">
                  <c:v>15.555508879063634</c:v>
                </c:pt>
                <c:pt idx="68">
                  <c:v>14.247772940292538</c:v>
                </c:pt>
                <c:pt idx="69">
                  <c:v>18.086752694858827</c:v>
                </c:pt>
                <c:pt idx="70">
                  <c:v>20.872805430025714</c:v>
                </c:pt>
                <c:pt idx="71">
                  <c:v>24.173926431346477</c:v>
                </c:pt>
                <c:pt idx="72">
                  <c:v>25.930605052264866</c:v>
                </c:pt>
                <c:pt idx="73">
                  <c:v>25.267157550631573</c:v>
                </c:pt>
                <c:pt idx="74">
                  <c:v>22.932307379999994</c:v>
                </c:pt>
                <c:pt idx="75">
                  <c:v>22.009108133999998</c:v>
                </c:pt>
                <c:pt idx="76">
                  <c:v>22.974604338279072</c:v>
                </c:pt>
                <c:pt idx="77">
                  <c:v>27.055604027142852</c:v>
                </c:pt>
                <c:pt idx="78">
                  <c:v>28.519051158000003</c:v>
                </c:pt>
                <c:pt idx="79">
                  <c:v>19.272597868373829</c:v>
                </c:pt>
                <c:pt idx="80">
                  <c:v>17.034140118894733</c:v>
                </c:pt>
                <c:pt idx="81">
                  <c:v>21.019674510487807</c:v>
                </c:pt>
                <c:pt idx="82">
                  <c:v>19.396934042408756</c:v>
                </c:pt>
                <c:pt idx="83">
                  <c:v>15.662267302624203</c:v>
                </c:pt>
                <c:pt idx="84">
                  <c:v>12.296891136880435</c:v>
                </c:pt>
                <c:pt idx="85">
                  <c:v>11.680037936171427</c:v>
                </c:pt>
                <c:pt idx="86">
                  <c:v>11.417361546638299</c:v>
                </c:pt>
                <c:pt idx="87">
                  <c:v>14.549857479752809</c:v>
                </c:pt>
                <c:pt idx="88">
                  <c:v>13.761405563386582</c:v>
                </c:pt>
                <c:pt idx="89">
                  <c:v>14.238651739790054</c:v>
                </c:pt>
                <c:pt idx="90">
                  <c:v>12.189142691142857</c:v>
                </c:pt>
                <c:pt idx="91">
                  <c:v>11.146163928026606</c:v>
                </c:pt>
                <c:pt idx="92">
                  <c:v>13.981229037151564</c:v>
                </c:pt>
                <c:pt idx="93">
                  <c:v>11.589209987097826</c:v>
                </c:pt>
                <c:pt idx="94">
                  <c:v>15.186438193180798</c:v>
                </c:pt>
                <c:pt idx="95">
                  <c:v>17.09447545780359</c:v>
                </c:pt>
                <c:pt idx="96">
                  <c:v>8.8494778015597397</c:v>
                </c:pt>
                <c:pt idx="97">
                  <c:v>5.8939507796830455</c:v>
                </c:pt>
                <c:pt idx="98">
                  <c:v>9.723166534249998</c:v>
                </c:pt>
                <c:pt idx="99">
                  <c:v>10.939033711069976</c:v>
                </c:pt>
                <c:pt idx="100">
                  <c:v>6.9260781179664805</c:v>
                </c:pt>
                <c:pt idx="101">
                  <c:v>8.1095257991510472</c:v>
                </c:pt>
                <c:pt idx="102">
                  <c:v>7.7539933938591545</c:v>
                </c:pt>
                <c:pt idx="103">
                  <c:v>7.4656216329153597</c:v>
                </c:pt>
                <c:pt idx="104">
                  <c:v>4.8102838977180804</c:v>
                </c:pt>
                <c:pt idx="105">
                  <c:v>4.4294247630877912</c:v>
                </c:pt>
                <c:pt idx="106">
                  <c:v>6.160825439527418</c:v>
                </c:pt>
                <c:pt idx="107">
                  <c:v>6.9138641772993994</c:v>
                </c:pt>
                <c:pt idx="108">
                  <c:v>19.966999728075873</c:v>
                </c:pt>
                <c:pt idx="109">
                  <c:v>15.719142913888149</c:v>
                </c:pt>
                <c:pt idx="110">
                  <c:v>10.373022942759002</c:v>
                </c:pt>
                <c:pt idx="111">
                  <c:v>13.60840634824682</c:v>
                </c:pt>
                <c:pt idx="112">
                  <c:v>9.8161239797925539</c:v>
                </c:pt>
                <c:pt idx="113">
                  <c:v>6.5632789556119642</c:v>
                </c:pt>
                <c:pt idx="114">
                  <c:v>4.6399859168770572</c:v>
                </c:pt>
                <c:pt idx="115">
                  <c:v>5.8969971042605929</c:v>
                </c:pt>
                <c:pt idx="116">
                  <c:v>4.7417708203493056</c:v>
                </c:pt>
                <c:pt idx="117">
                  <c:v>3.4627576954707342</c:v>
                </c:pt>
              </c:numCache>
            </c:numRef>
          </c:val>
          <c:smooth val="0"/>
        </c:ser>
        <c:dLbls>
          <c:showLegendKey val="0"/>
          <c:showVal val="0"/>
          <c:showCatName val="0"/>
          <c:showSerName val="0"/>
          <c:showPercent val="0"/>
          <c:showBubbleSize val="0"/>
        </c:dLbls>
        <c:marker val="1"/>
        <c:smooth val="0"/>
        <c:axId val="86308736"/>
        <c:axId val="86310272"/>
      </c:lineChart>
      <c:catAx>
        <c:axId val="86308736"/>
        <c:scaling>
          <c:orientation val="minMax"/>
        </c:scaling>
        <c:delete val="0"/>
        <c:axPos val="b"/>
        <c:numFmt formatCode="General" sourceLinked="1"/>
        <c:majorTickMark val="out"/>
        <c:minorTickMark val="none"/>
        <c:tickLblPos val="nextTo"/>
        <c:crossAx val="86310272"/>
        <c:crosses val="autoZero"/>
        <c:auto val="1"/>
        <c:lblAlgn val="ctr"/>
        <c:lblOffset val="100"/>
        <c:noMultiLvlLbl val="0"/>
      </c:catAx>
      <c:valAx>
        <c:axId val="86310272"/>
        <c:scaling>
          <c:orientation val="minMax"/>
        </c:scaling>
        <c:delete val="0"/>
        <c:axPos val="l"/>
        <c:majorGridlines/>
        <c:title>
          <c:tx>
            <c:rich>
              <a:bodyPr rot="-5400000" vert="horz"/>
              <a:lstStyle/>
              <a:p>
                <a:pPr>
                  <a:defRPr/>
                </a:pPr>
                <a:r>
                  <a:rPr lang="en-US"/>
                  <a:t>NZD million deflated to 2000 prices</a:t>
                </a:r>
              </a:p>
            </c:rich>
          </c:tx>
          <c:overlay val="0"/>
        </c:title>
        <c:numFmt formatCode="#,##0.0" sourceLinked="1"/>
        <c:majorTickMark val="out"/>
        <c:minorTickMark val="none"/>
        <c:tickLblPos val="nextTo"/>
        <c:crossAx val="86308736"/>
        <c:crosses val="autoZero"/>
        <c:crossBetween val="between"/>
      </c:valAx>
    </c:plotArea>
    <c:legend>
      <c:legendPos val="r"/>
      <c:overlay val="0"/>
      <c:txPr>
        <a:bodyPr/>
        <a:lstStyle/>
        <a:p>
          <a:pPr>
            <a:defRPr sz="14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Cook Islands: Financing of imports</a:t>
            </a:r>
          </a:p>
        </c:rich>
      </c:tx>
      <c:overlay val="0"/>
    </c:title>
    <c:autoTitleDeleted val="0"/>
    <c:plotArea>
      <c:layout/>
      <c:barChart>
        <c:barDir val="col"/>
        <c:grouping val="stacked"/>
        <c:varyColors val="0"/>
        <c:ser>
          <c:idx val="0"/>
          <c:order val="0"/>
          <c:tx>
            <c:v>     </c:v>
          </c:tx>
          <c:spPr>
            <a:noFill/>
            <a:ln>
              <a:noFill/>
            </a:ln>
          </c:spPr>
          <c:invertIfNegative val="0"/>
          <c:val>
            <c:numRef>
              <c:f>'Data assembly'!$R$3:$R$120</c:f>
              <c:numCache>
                <c:formatCode>#,##0.0</c:formatCode>
                <c:ptCount val="118"/>
                <c:pt idx="0">
                  <c:v>2.6241382000049263</c:v>
                </c:pt>
                <c:pt idx="1">
                  <c:v>2.5338730039359598</c:v>
                </c:pt>
                <c:pt idx="2">
                  <c:v>2.7163473701457281</c:v>
                </c:pt>
                <c:pt idx="3">
                  <c:v>2.6911462919846931</c:v>
                </c:pt>
                <c:pt idx="4">
                  <c:v>2.1663647056551723</c:v>
                </c:pt>
                <c:pt idx="5">
                  <c:v>3.1295658448960393</c:v>
                </c:pt>
                <c:pt idx="6">
                  <c:v>1.6168089531176468</c:v>
                </c:pt>
                <c:pt idx="7">
                  <c:v>1.8868633371167514</c:v>
                </c:pt>
                <c:pt idx="8">
                  <c:v>2.9172274311641786</c:v>
                </c:pt>
                <c:pt idx="9">
                  <c:v>3.4005514519065416</c:v>
                </c:pt>
                <c:pt idx="10">
                  <c:v>4.1596180763835608</c:v>
                </c:pt>
                <c:pt idx="11">
                  <c:v>4.1726950155275224</c:v>
                </c:pt>
                <c:pt idx="12">
                  <c:v>4.592966455940366</c:v>
                </c:pt>
                <c:pt idx="13">
                  <c:v>4.0967446162062782</c:v>
                </c:pt>
                <c:pt idx="14">
                  <c:v>5.345906089853333</c:v>
                </c:pt>
                <c:pt idx="15">
                  <c:v>5.8983772662707414</c:v>
                </c:pt>
                <c:pt idx="16">
                  <c:v>6.932879480606986</c:v>
                </c:pt>
                <c:pt idx="17">
                  <c:v>8.3823008271260857</c:v>
                </c:pt>
                <c:pt idx="18">
                  <c:v>10.239458179073278</c:v>
                </c:pt>
                <c:pt idx="19">
                  <c:v>10.191094935666666</c:v>
                </c:pt>
                <c:pt idx="20">
                  <c:v>11.046437459178424</c:v>
                </c:pt>
                <c:pt idx="21">
                  <c:v>11.605447214745967</c:v>
                </c:pt>
                <c:pt idx="22">
                  <c:v>8.0825110822709156</c:v>
                </c:pt>
                <c:pt idx="23">
                  <c:v>6.1728951540285708</c:v>
                </c:pt>
                <c:pt idx="24">
                  <c:v>6.3689271859909082</c:v>
                </c:pt>
                <c:pt idx="25">
                  <c:v>5.1571332630999995</c:v>
                </c:pt>
                <c:pt idx="26">
                  <c:v>6.297451766088888</c:v>
                </c:pt>
                <c:pt idx="27">
                  <c:v>9.0570343594137928</c:v>
                </c:pt>
                <c:pt idx="28">
                  <c:v>5.9000968893454537</c:v>
                </c:pt>
                <c:pt idx="29">
                  <c:v>4.190611707635294</c:v>
                </c:pt>
                <c:pt idx="30">
                  <c:v>8.3433805315354839</c:v>
                </c:pt>
                <c:pt idx="31">
                  <c:v>8.1349065558800007</c:v>
                </c:pt>
                <c:pt idx="32">
                  <c:v>10.250154699116131</c:v>
                </c:pt>
                <c:pt idx="33">
                  <c:v>10.077715991787096</c:v>
                </c:pt>
                <c:pt idx="34">
                  <c:v>9.192309552232258</c:v>
                </c:pt>
                <c:pt idx="35">
                  <c:v>9.175728907296774</c:v>
                </c:pt>
                <c:pt idx="36">
                  <c:v>8.8242192346645165</c:v>
                </c:pt>
                <c:pt idx="37">
                  <c:v>8.2571611778709659</c:v>
                </c:pt>
                <c:pt idx="38">
                  <c:v>7.5009732311799997</c:v>
                </c:pt>
                <c:pt idx="39">
                  <c:v>5.8706142057642863</c:v>
                </c:pt>
                <c:pt idx="40">
                  <c:v>6.040527917736001</c:v>
                </c:pt>
                <c:pt idx="41">
                  <c:v>6.3393332469999999</c:v>
                </c:pt>
                <c:pt idx="42">
                  <c:v>4.8768319335840005</c:v>
                </c:pt>
                <c:pt idx="43">
                  <c:v>4.2385230191999987</c:v>
                </c:pt>
                <c:pt idx="44">
                  <c:v>5.3416460810999986</c:v>
                </c:pt>
                <c:pt idx="45">
                  <c:v>6.3405570565071443</c:v>
                </c:pt>
                <c:pt idx="46">
                  <c:v>5.1896275155310345</c:v>
                </c:pt>
                <c:pt idx="47">
                  <c:v>3.88583994708</c:v>
                </c:pt>
                <c:pt idx="48">
                  <c:v>5.8081999209000008</c:v>
                </c:pt>
                <c:pt idx="49">
                  <c:v>5.4328241684363627</c:v>
                </c:pt>
                <c:pt idx="50">
                  <c:v>4.190611707635294</c:v>
                </c:pt>
                <c:pt idx="51">
                  <c:v>4.4850170817771424</c:v>
                </c:pt>
                <c:pt idx="52">
                  <c:v>7.4515313270914287</c:v>
                </c:pt>
                <c:pt idx="53">
                  <c:v>6.0680554729166651</c:v>
                </c:pt>
                <c:pt idx="54">
                  <c:v>6.1822776935833321</c:v>
                </c:pt>
                <c:pt idx="55">
                  <c:v>8.8102377178540561</c:v>
                </c:pt>
                <c:pt idx="56">
                  <c:v>8.0235398907300013</c:v>
                </c:pt>
                <c:pt idx="57">
                  <c:v>10.731316927024389</c:v>
                </c:pt>
                <c:pt idx="58">
                  <c:v>10.937441711511626</c:v>
                </c:pt>
                <c:pt idx="59">
                  <c:v>14.762508132287499</c:v>
                </c:pt>
                <c:pt idx="60">
                  <c:v>14.447353649399998</c:v>
                </c:pt>
                <c:pt idx="61">
                  <c:v>13.384940558455554</c:v>
                </c:pt>
                <c:pt idx="62">
                  <c:v>14.136835521760714</c:v>
                </c:pt>
                <c:pt idx="63">
                  <c:v>14.89004807307931</c:v>
                </c:pt>
                <c:pt idx="64">
                  <c:v>16.62275977362</c:v>
                </c:pt>
                <c:pt idx="65">
                  <c:v>18.232675161531148</c:v>
                </c:pt>
                <c:pt idx="66">
                  <c:v>13.018656072703127</c:v>
                </c:pt>
                <c:pt idx="67">
                  <c:v>15.555508879063634</c:v>
                </c:pt>
                <c:pt idx="68">
                  <c:v>14.247772940292538</c:v>
                </c:pt>
                <c:pt idx="69">
                  <c:v>18.086752694858827</c:v>
                </c:pt>
                <c:pt idx="70">
                  <c:v>20.872805430025714</c:v>
                </c:pt>
                <c:pt idx="71">
                  <c:v>24.173926431346477</c:v>
                </c:pt>
                <c:pt idx="72">
                  <c:v>25.930605052264866</c:v>
                </c:pt>
                <c:pt idx="73">
                  <c:v>25.267157550631573</c:v>
                </c:pt>
                <c:pt idx="74">
                  <c:v>22.932307379999994</c:v>
                </c:pt>
                <c:pt idx="75">
                  <c:v>22.009108133999998</c:v>
                </c:pt>
                <c:pt idx="76">
                  <c:v>22.974604338279072</c:v>
                </c:pt>
                <c:pt idx="77">
                  <c:v>27.055604027142852</c:v>
                </c:pt>
                <c:pt idx="78">
                  <c:v>28.519051158000003</c:v>
                </c:pt>
                <c:pt idx="79">
                  <c:v>19.272597868373829</c:v>
                </c:pt>
                <c:pt idx="80">
                  <c:v>17.034140118894733</c:v>
                </c:pt>
                <c:pt idx="81">
                  <c:v>21.019674510487807</c:v>
                </c:pt>
                <c:pt idx="82">
                  <c:v>19.396934042408756</c:v>
                </c:pt>
                <c:pt idx="83">
                  <c:v>15.662267302624203</c:v>
                </c:pt>
                <c:pt idx="84">
                  <c:v>12.296891136880435</c:v>
                </c:pt>
                <c:pt idx="85">
                  <c:v>11.680037936171427</c:v>
                </c:pt>
                <c:pt idx="86">
                  <c:v>11.417361546638299</c:v>
                </c:pt>
                <c:pt idx="87">
                  <c:v>14.549857479752809</c:v>
                </c:pt>
                <c:pt idx="88">
                  <c:v>13.761405563386582</c:v>
                </c:pt>
                <c:pt idx="89">
                  <c:v>14.238651739790054</c:v>
                </c:pt>
                <c:pt idx="90">
                  <c:v>12.189142691142857</c:v>
                </c:pt>
                <c:pt idx="91">
                  <c:v>11.146163928026606</c:v>
                </c:pt>
                <c:pt idx="92">
                  <c:v>13.981229037151564</c:v>
                </c:pt>
                <c:pt idx="93">
                  <c:v>11.589209987097826</c:v>
                </c:pt>
                <c:pt idx="94">
                  <c:v>15.186438193180798</c:v>
                </c:pt>
                <c:pt idx="95">
                  <c:v>17.09447545780359</c:v>
                </c:pt>
                <c:pt idx="96">
                  <c:v>8.8494778015597397</c:v>
                </c:pt>
                <c:pt idx="97">
                  <c:v>5.8939507796830455</c:v>
                </c:pt>
                <c:pt idx="98">
                  <c:v>9.723166534249998</c:v>
                </c:pt>
                <c:pt idx="99">
                  <c:v>10.939033711069976</c:v>
                </c:pt>
                <c:pt idx="100">
                  <c:v>6.9260781179664805</c:v>
                </c:pt>
                <c:pt idx="101">
                  <c:v>8.1095257991510472</c:v>
                </c:pt>
                <c:pt idx="102">
                  <c:v>7.7539933938591545</c:v>
                </c:pt>
                <c:pt idx="103">
                  <c:v>7.4656216329153597</c:v>
                </c:pt>
                <c:pt idx="104">
                  <c:v>4.8102838977180804</c:v>
                </c:pt>
                <c:pt idx="105">
                  <c:v>4.4294247630877912</c:v>
                </c:pt>
                <c:pt idx="106">
                  <c:v>6.160825439527418</c:v>
                </c:pt>
                <c:pt idx="107">
                  <c:v>6.9138641772993994</c:v>
                </c:pt>
                <c:pt idx="108">
                  <c:v>19.966999728075873</c:v>
                </c:pt>
                <c:pt idx="109">
                  <c:v>15.719142913888149</c:v>
                </c:pt>
                <c:pt idx="110">
                  <c:v>10.373022942759002</c:v>
                </c:pt>
                <c:pt idx="111">
                  <c:v>13.60840634824682</c:v>
                </c:pt>
                <c:pt idx="112">
                  <c:v>9.8161239797925539</c:v>
                </c:pt>
                <c:pt idx="113">
                  <c:v>6.5632789556119642</c:v>
                </c:pt>
                <c:pt idx="114">
                  <c:v>4.6399859168770572</c:v>
                </c:pt>
                <c:pt idx="115">
                  <c:v>5.8969971042605929</c:v>
                </c:pt>
                <c:pt idx="116">
                  <c:v>4.7417708203493056</c:v>
                </c:pt>
                <c:pt idx="117">
                  <c:v>3.4627576954707342</c:v>
                </c:pt>
              </c:numCache>
            </c:numRef>
          </c:val>
        </c:ser>
        <c:ser>
          <c:idx val="4"/>
          <c:order val="1"/>
          <c:tx>
            <c:v>Aid</c:v>
          </c:tx>
          <c:spPr>
            <a:solidFill>
              <a:srgbClr val="FFC000"/>
            </a:solidFill>
          </c:spPr>
          <c:invertIfNegative val="0"/>
          <c:cat>
            <c:numRef>
              <c:f>'Data assembly'!$P$91:$P$120</c:f>
              <c:numCache>
                <c:formatCode>General</c:formatCode>
                <c:ptCount val="30"/>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numCache>
            </c:numRef>
          </c:cat>
          <c:val>
            <c:numRef>
              <c:f>'Data assembly'!$T$3:$T$120</c:f>
              <c:numCache>
                <c:formatCode>General</c:formatCode>
                <c:ptCount val="118"/>
                <c:pt idx="80" formatCode="#,##0.0">
                  <c:v>28.06665219298247</c:v>
                </c:pt>
                <c:pt idx="81" formatCode="#,##0.0">
                  <c:v>25.987063795814748</c:v>
                </c:pt>
                <c:pt idx="82" formatCode="#,##0.0">
                  <c:v>29.685760560306292</c:v>
                </c:pt>
                <c:pt idx="83" formatCode="#,##0.0">
                  <c:v>28.938208348075779</c:v>
                </c:pt>
                <c:pt idx="84" formatCode="#,##0.0">
                  <c:v>35.706756567189721</c:v>
                </c:pt>
                <c:pt idx="85" formatCode="#,##0.0">
                  <c:v>35.053164382792893</c:v>
                </c:pt>
                <c:pt idx="86" formatCode="#,##0.0">
                  <c:v>26.91623952893157</c:v>
                </c:pt>
                <c:pt idx="87" formatCode="#,##0.0">
                  <c:v>25.844486176676178</c:v>
                </c:pt>
                <c:pt idx="88" formatCode="#,##0.0">
                  <c:v>36.080093179032069</c:v>
                </c:pt>
                <c:pt idx="89" formatCode="#,##0.0">
                  <c:v>34.373671415590145</c:v>
                </c:pt>
                <c:pt idx="90" formatCode="#,##0.0">
                  <c:v>33.921861925272204</c:v>
                </c:pt>
                <c:pt idx="91" formatCode="#,##0.0">
                  <c:v>31.728939183059158</c:v>
                </c:pt>
                <c:pt idx="92" formatCode="#,##0.0">
                  <c:v>30.664744346606007</c:v>
                </c:pt>
                <c:pt idx="93" formatCode="#,##0.0">
                  <c:v>36.551197360330036</c:v>
                </c:pt>
                <c:pt idx="94" formatCode="#,##0.0">
                  <c:v>83.07464603857737</c:v>
                </c:pt>
                <c:pt idx="95" formatCode="#,##0.0">
                  <c:v>26.70758907964807</c:v>
                </c:pt>
                <c:pt idx="96" formatCode="#,##0.0">
                  <c:v>24.250346000045347</c:v>
                </c:pt>
                <c:pt idx="97" formatCode="#,##0.0">
                  <c:v>26.396935860819813</c:v>
                </c:pt>
                <c:pt idx="98" formatCode="#,##0.0">
                  <c:v>24.131895530923348</c:v>
                </c:pt>
                <c:pt idx="99" formatCode="#,##0.0">
                  <c:v>26.75090154577093</c:v>
                </c:pt>
                <c:pt idx="100" formatCode="#,##0.0">
                  <c:v>36.567668049482833</c:v>
                </c:pt>
                <c:pt idx="101" formatCode="#,##0.0">
                  <c:v>26.217305412892451</c:v>
                </c:pt>
                <c:pt idx="102" formatCode="#,##0.0">
                  <c:v>26.672988457262051</c:v>
                </c:pt>
                <c:pt idx="103" formatCode="#,##0.0">
                  <c:v>21.28013322464767</c:v>
                </c:pt>
                <c:pt idx="104" formatCode="#,##0.0">
                  <c:v>17.262604973282052</c:v>
                </c:pt>
                <c:pt idx="105" formatCode="#,##0.0">
                  <c:v>15.84577478756508</c:v>
                </c:pt>
                <c:pt idx="106" formatCode="#,##0.0">
                  <c:v>15.510006928355503</c:v>
                </c:pt>
                <c:pt idx="107" formatCode="#,##0.0">
                  <c:v>11.631874622242167</c:v>
                </c:pt>
                <c:pt idx="108" formatCode="#,##0.0">
                  <c:v>9.464941287766699</c:v>
                </c:pt>
                <c:pt idx="109" formatCode="#,##0.0">
                  <c:v>11.125789528102301</c:v>
                </c:pt>
                <c:pt idx="110" formatCode="#,##0.0">
                  <c:v>7.7990601627929541</c:v>
                </c:pt>
                <c:pt idx="111" formatCode="#,##0.0">
                  <c:v>9.3174626230922595</c:v>
                </c:pt>
                <c:pt idx="112" formatCode="#,##0.0">
                  <c:v>12.099409629479979</c:v>
                </c:pt>
                <c:pt idx="113" formatCode="#,##0.0">
                  <c:v>9.8030034966005832</c:v>
                </c:pt>
                <c:pt idx="114" formatCode="#,##0.0">
                  <c:v>42.772286090265958</c:v>
                </c:pt>
                <c:pt idx="115" formatCode="#,##0.0">
                  <c:v>10.581714450759238</c:v>
                </c:pt>
              </c:numCache>
            </c:numRef>
          </c:val>
        </c:ser>
        <c:ser>
          <c:idx val="5"/>
          <c:order val="2"/>
          <c:tx>
            <c:v>Remittances</c:v>
          </c:tx>
          <c:spPr>
            <a:solidFill>
              <a:schemeClr val="tx1"/>
            </a:solidFill>
          </c:spPr>
          <c:invertIfNegative val="0"/>
          <c:cat>
            <c:numRef>
              <c:f>'Data assembly'!$P$91:$P$120</c:f>
              <c:numCache>
                <c:formatCode>General</c:formatCode>
                <c:ptCount val="30"/>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numCache>
            </c:numRef>
          </c:cat>
          <c:val>
            <c:numRef>
              <c:f>'Data assembly'!$U$3:$U$120</c:f>
              <c:numCache>
                <c:formatCode>General</c:formatCode>
                <c:ptCount val="118"/>
                <c:pt idx="88" formatCode="#,##0.0">
                  <c:v>14.499476698115689</c:v>
                </c:pt>
                <c:pt idx="89" formatCode="#,##0.0">
                  <c:v>18.005256455785315</c:v>
                </c:pt>
                <c:pt idx="90" formatCode="#,##0.0">
                  <c:v>15.656243965510244</c:v>
                </c:pt>
                <c:pt idx="91" formatCode="#,##0.0">
                  <c:v>19.446769176713676</c:v>
                </c:pt>
                <c:pt idx="92" formatCode="#,##0.0">
                  <c:v>13.628775265158225</c:v>
                </c:pt>
                <c:pt idx="93" formatCode="#,##0.0">
                  <c:v>10.927677561335784</c:v>
                </c:pt>
                <c:pt idx="94" formatCode="#,##0.0">
                  <c:v>8.8109473071218432</c:v>
                </c:pt>
                <c:pt idx="95" formatCode="#,##0.0">
                  <c:v>5.7746138550590427</c:v>
                </c:pt>
                <c:pt idx="96" formatCode="#,##0.0">
                  <c:v>0</c:v>
                </c:pt>
                <c:pt idx="97" formatCode="#,##0.0">
                  <c:v>0</c:v>
                </c:pt>
                <c:pt idx="98" formatCode="#,##0.0">
                  <c:v>1.595497225185015</c:v>
                </c:pt>
                <c:pt idx="99" formatCode="#,##0.0">
                  <c:v>0</c:v>
                </c:pt>
                <c:pt idx="100" formatCode="#,##0.0">
                  <c:v>0</c:v>
                </c:pt>
                <c:pt idx="101" formatCode="#,##0.0">
                  <c:v>0</c:v>
                </c:pt>
                <c:pt idx="102" formatCode="#,##0.0">
                  <c:v>2.2540553625855257</c:v>
                </c:pt>
                <c:pt idx="103" formatCode="#,##0.0">
                  <c:v>2.1280133224647675</c:v>
                </c:pt>
                <c:pt idx="104" formatCode="#,##0.0">
                  <c:v>2.1387298196986606</c:v>
                </c:pt>
                <c:pt idx="105" formatCode="#,##0.0">
                  <c:v>2.1964440299595158</c:v>
                </c:pt>
                <c:pt idx="106" formatCode="#,##0.0">
                  <c:v>2.2977788042008158</c:v>
                </c:pt>
                <c:pt idx="107" formatCode="#,##0.0">
                  <c:v>2.1325103474110643</c:v>
                </c:pt>
                <c:pt idx="108" formatCode="#,##0.0">
                  <c:v>2.4212640503589231</c:v>
                </c:pt>
                <c:pt idx="109" formatCode="#,##0.0">
                  <c:v>3.5407718034115394</c:v>
                </c:pt>
                <c:pt idx="110" formatCode="#,##0.0">
                  <c:v>3.4906844543429245</c:v>
                </c:pt>
                <c:pt idx="111" formatCode="#,##0.0">
                  <c:v>2.6093088648740426</c:v>
                </c:pt>
                <c:pt idx="112" formatCode="#,##0.0">
                  <c:v>2.7939132349615581</c:v>
                </c:pt>
                <c:pt idx="113" formatCode="#,##0.0">
                  <c:v>2.6164197326288106</c:v>
                </c:pt>
                <c:pt idx="114" formatCode="#,##0.0">
                  <c:v>2.8406239983849662</c:v>
                </c:pt>
                <c:pt idx="115" formatCode="#,##0.0">
                  <c:v>2.5075763186768691</c:v>
                </c:pt>
              </c:numCache>
            </c:numRef>
          </c:val>
        </c:ser>
        <c:ser>
          <c:idx val="3"/>
          <c:order val="5"/>
          <c:tx>
            <c:v>Tourism</c:v>
          </c:tx>
          <c:spPr>
            <a:solidFill>
              <a:srgbClr val="19AF05"/>
            </a:solidFill>
          </c:spPr>
          <c:invertIfNegative val="0"/>
          <c:cat>
            <c:numRef>
              <c:f>'Data assembly'!$P$3:$P$120</c:f>
              <c:numCache>
                <c:formatCode>General</c:formatCode>
                <c:ptCount val="118"/>
                <c:pt idx="0">
                  <c:v>1892</c:v>
                </c:pt>
                <c:pt idx="1">
                  <c:v>1893</c:v>
                </c:pt>
                <c:pt idx="2">
                  <c:v>1894</c:v>
                </c:pt>
                <c:pt idx="3">
                  <c:v>1895</c:v>
                </c:pt>
                <c:pt idx="4">
                  <c:v>1896</c:v>
                </c:pt>
                <c:pt idx="5">
                  <c:v>1897</c:v>
                </c:pt>
                <c:pt idx="6">
                  <c:v>1898</c:v>
                </c:pt>
                <c:pt idx="7">
                  <c:v>1899</c:v>
                </c:pt>
                <c:pt idx="8">
                  <c:v>1900</c:v>
                </c:pt>
                <c:pt idx="9">
                  <c:v>1901</c:v>
                </c:pt>
                <c:pt idx="10">
                  <c:v>1902</c:v>
                </c:pt>
                <c:pt idx="11">
                  <c:v>1903</c:v>
                </c:pt>
                <c:pt idx="12">
                  <c:v>1904</c:v>
                </c:pt>
                <c:pt idx="13">
                  <c:v>1905</c:v>
                </c:pt>
                <c:pt idx="14">
                  <c:v>1906</c:v>
                </c:pt>
                <c:pt idx="15">
                  <c:v>1907</c:v>
                </c:pt>
                <c:pt idx="16">
                  <c:v>1908</c:v>
                </c:pt>
                <c:pt idx="17">
                  <c:v>1909</c:v>
                </c:pt>
                <c:pt idx="18">
                  <c:v>1910</c:v>
                </c:pt>
                <c:pt idx="19">
                  <c:v>1911</c:v>
                </c:pt>
                <c:pt idx="20">
                  <c:v>1912</c:v>
                </c:pt>
                <c:pt idx="21">
                  <c:v>1913</c:v>
                </c:pt>
                <c:pt idx="22">
                  <c:v>1914</c:v>
                </c:pt>
                <c:pt idx="23">
                  <c:v>1915</c:v>
                </c:pt>
                <c:pt idx="24">
                  <c:v>1916</c:v>
                </c:pt>
                <c:pt idx="25">
                  <c:v>1917</c:v>
                </c:pt>
                <c:pt idx="26">
                  <c:v>1918</c:v>
                </c:pt>
                <c:pt idx="27">
                  <c:v>1919</c:v>
                </c:pt>
                <c:pt idx="28">
                  <c:v>1920</c:v>
                </c:pt>
                <c:pt idx="29">
                  <c:v>1921</c:v>
                </c:pt>
                <c:pt idx="30">
                  <c:v>1922</c:v>
                </c:pt>
                <c:pt idx="31">
                  <c:v>1923</c:v>
                </c:pt>
                <c:pt idx="32">
                  <c:v>1924</c:v>
                </c:pt>
                <c:pt idx="33">
                  <c:v>1925</c:v>
                </c:pt>
                <c:pt idx="34">
                  <c:v>1926</c:v>
                </c:pt>
                <c:pt idx="35">
                  <c:v>1927</c:v>
                </c:pt>
                <c:pt idx="36">
                  <c:v>1928</c:v>
                </c:pt>
                <c:pt idx="37">
                  <c:v>1929</c:v>
                </c:pt>
                <c:pt idx="38">
                  <c:v>1930</c:v>
                </c:pt>
                <c:pt idx="39">
                  <c:v>1931</c:v>
                </c:pt>
                <c:pt idx="40">
                  <c:v>1932</c:v>
                </c:pt>
                <c:pt idx="41">
                  <c:v>1933</c:v>
                </c:pt>
                <c:pt idx="42">
                  <c:v>1934</c:v>
                </c:pt>
                <c:pt idx="43">
                  <c:v>1935</c:v>
                </c:pt>
                <c:pt idx="44">
                  <c:v>1936</c:v>
                </c:pt>
                <c:pt idx="45">
                  <c:v>1937</c:v>
                </c:pt>
                <c:pt idx="46">
                  <c:v>1938</c:v>
                </c:pt>
                <c:pt idx="47">
                  <c:v>1939</c:v>
                </c:pt>
                <c:pt idx="48">
                  <c:v>1940</c:v>
                </c:pt>
                <c:pt idx="49">
                  <c:v>1941</c:v>
                </c:pt>
                <c:pt idx="50">
                  <c:v>1942</c:v>
                </c:pt>
                <c:pt idx="51">
                  <c:v>1943</c:v>
                </c:pt>
                <c:pt idx="52">
                  <c:v>1944</c:v>
                </c:pt>
                <c:pt idx="53">
                  <c:v>1945</c:v>
                </c:pt>
                <c:pt idx="54">
                  <c:v>1946</c:v>
                </c:pt>
                <c:pt idx="55">
                  <c:v>1947</c:v>
                </c:pt>
                <c:pt idx="56">
                  <c:v>1948</c:v>
                </c:pt>
                <c:pt idx="57">
                  <c:v>1949</c:v>
                </c:pt>
                <c:pt idx="58">
                  <c:v>1950</c:v>
                </c:pt>
                <c:pt idx="59">
                  <c:v>1951</c:v>
                </c:pt>
                <c:pt idx="60">
                  <c:v>1952</c:v>
                </c:pt>
                <c:pt idx="61">
                  <c:v>1953</c:v>
                </c:pt>
                <c:pt idx="62">
                  <c:v>1954</c:v>
                </c:pt>
                <c:pt idx="63">
                  <c:v>1955</c:v>
                </c:pt>
                <c:pt idx="64">
                  <c:v>1956</c:v>
                </c:pt>
                <c:pt idx="65">
                  <c:v>1957</c:v>
                </c:pt>
                <c:pt idx="66">
                  <c:v>1958</c:v>
                </c:pt>
                <c:pt idx="67">
                  <c:v>1959</c:v>
                </c:pt>
                <c:pt idx="68">
                  <c:v>1960</c:v>
                </c:pt>
                <c:pt idx="69">
                  <c:v>1961</c:v>
                </c:pt>
                <c:pt idx="70">
                  <c:v>1962</c:v>
                </c:pt>
                <c:pt idx="71">
                  <c:v>1963</c:v>
                </c:pt>
                <c:pt idx="72">
                  <c:v>1964</c:v>
                </c:pt>
                <c:pt idx="73">
                  <c:v>1965</c:v>
                </c:pt>
                <c:pt idx="74">
                  <c:v>1966</c:v>
                </c:pt>
                <c:pt idx="75">
                  <c:v>1967</c:v>
                </c:pt>
                <c:pt idx="76">
                  <c:v>1968</c:v>
                </c:pt>
                <c:pt idx="77">
                  <c:v>1969</c:v>
                </c:pt>
                <c:pt idx="78">
                  <c:v>1970</c:v>
                </c:pt>
                <c:pt idx="79">
                  <c:v>1971</c:v>
                </c:pt>
                <c:pt idx="80">
                  <c:v>1972</c:v>
                </c:pt>
                <c:pt idx="81">
                  <c:v>1973</c:v>
                </c:pt>
                <c:pt idx="82">
                  <c:v>1974</c:v>
                </c:pt>
                <c:pt idx="83">
                  <c:v>1975</c:v>
                </c:pt>
                <c:pt idx="84">
                  <c:v>1976</c:v>
                </c:pt>
                <c:pt idx="85">
                  <c:v>1977</c:v>
                </c:pt>
                <c:pt idx="86">
                  <c:v>1978</c:v>
                </c:pt>
                <c:pt idx="87">
                  <c:v>1979</c:v>
                </c:pt>
                <c:pt idx="88">
                  <c:v>1980</c:v>
                </c:pt>
                <c:pt idx="89">
                  <c:v>1981</c:v>
                </c:pt>
                <c:pt idx="90">
                  <c:v>1982</c:v>
                </c:pt>
                <c:pt idx="91">
                  <c:v>1983</c:v>
                </c:pt>
                <c:pt idx="92">
                  <c:v>1984</c:v>
                </c:pt>
                <c:pt idx="93">
                  <c:v>1985</c:v>
                </c:pt>
                <c:pt idx="94">
                  <c:v>1986</c:v>
                </c:pt>
                <c:pt idx="95">
                  <c:v>1987</c:v>
                </c:pt>
                <c:pt idx="96">
                  <c:v>1988</c:v>
                </c:pt>
                <c:pt idx="97">
                  <c:v>1989</c:v>
                </c:pt>
                <c:pt idx="98">
                  <c:v>1990</c:v>
                </c:pt>
                <c:pt idx="99">
                  <c:v>1991</c:v>
                </c:pt>
                <c:pt idx="100">
                  <c:v>1992</c:v>
                </c:pt>
                <c:pt idx="101">
                  <c:v>1993</c:v>
                </c:pt>
                <c:pt idx="102">
                  <c:v>1994</c:v>
                </c:pt>
                <c:pt idx="103">
                  <c:v>1995</c:v>
                </c:pt>
                <c:pt idx="104">
                  <c:v>1996</c:v>
                </c:pt>
                <c:pt idx="105">
                  <c:v>1997</c:v>
                </c:pt>
                <c:pt idx="106">
                  <c:v>1998</c:v>
                </c:pt>
                <c:pt idx="107">
                  <c:v>1999</c:v>
                </c:pt>
                <c:pt idx="108">
                  <c:v>2000</c:v>
                </c:pt>
                <c:pt idx="109">
                  <c:v>2001</c:v>
                </c:pt>
                <c:pt idx="110">
                  <c:v>2002</c:v>
                </c:pt>
                <c:pt idx="111">
                  <c:v>2003</c:v>
                </c:pt>
                <c:pt idx="112">
                  <c:v>2004</c:v>
                </c:pt>
                <c:pt idx="113">
                  <c:v>2005</c:v>
                </c:pt>
                <c:pt idx="114">
                  <c:v>2006</c:v>
                </c:pt>
                <c:pt idx="115">
                  <c:v>2007</c:v>
                </c:pt>
                <c:pt idx="116">
                  <c:v>2008</c:v>
                </c:pt>
                <c:pt idx="117">
                  <c:v>2009</c:v>
                </c:pt>
              </c:numCache>
            </c:numRef>
          </c:cat>
          <c:val>
            <c:numRef>
              <c:f>'Data assembly'!$S$3:$S$120</c:f>
              <c:numCache>
                <c:formatCode>General</c:formatCode>
                <c:ptCount val="118"/>
                <c:pt idx="88" formatCode="#,##0.0">
                  <c:v>36.080093179032069</c:v>
                </c:pt>
                <c:pt idx="89" formatCode="#,##0.0">
                  <c:v>30.772620124433086</c:v>
                </c:pt>
                <c:pt idx="90" formatCode="#,##0.0">
                  <c:v>29.029285686050251</c:v>
                </c:pt>
                <c:pt idx="91" formatCode="#,##0.0">
                  <c:v>33.775967517450077</c:v>
                </c:pt>
                <c:pt idx="92" formatCode="#,##0.0">
                  <c:v>49.215021790849143</c:v>
                </c:pt>
                <c:pt idx="93" formatCode="#,##0.0">
                  <c:v>56.522470144840263</c:v>
                </c:pt>
                <c:pt idx="94" formatCode="#,##0.0">
                  <c:v>40.907969640208556</c:v>
                </c:pt>
                <c:pt idx="95" formatCode="#,##0.0">
                  <c:v>31.279158381569815</c:v>
                </c:pt>
                <c:pt idx="96" formatCode="#,##0.0">
                  <c:v>30.567663025267237</c:v>
                </c:pt>
                <c:pt idx="97" formatCode="#,##0.0">
                  <c:v>31.676323032983781</c:v>
                </c:pt>
                <c:pt idx="98" formatCode="#,##0.0">
                  <c:v>31.909944503700302</c:v>
                </c:pt>
                <c:pt idx="99" formatCode="#,##0.0">
                  <c:v>42.23826559858567</c:v>
                </c:pt>
                <c:pt idx="100" formatCode="#,##0.0">
                  <c:v>57.738423236025518</c:v>
                </c:pt>
                <c:pt idx="101" formatCode="#,##0.0">
                  <c:v>69.21368629003608</c:v>
                </c:pt>
                <c:pt idx="102" formatCode="#,##0.0">
                  <c:v>61.986522471101964</c:v>
                </c:pt>
                <c:pt idx="103" formatCode="#,##0.0">
                  <c:v>45.834133099241136</c:v>
                </c:pt>
                <c:pt idx="104" formatCode="#,##0.0">
                  <c:v>76.383207846380756</c:v>
                </c:pt>
                <c:pt idx="105" formatCode="#,##0.0">
                  <c:v>54.911100748987899</c:v>
                </c:pt>
                <c:pt idx="106" formatCode="#,##0.0">
                  <c:v>65.103732785689772</c:v>
                </c:pt>
                <c:pt idx="107" formatCode="#,##0.0">
                  <c:v>75.607185044574081</c:v>
                </c:pt>
                <c:pt idx="108" formatCode="#,##0.0">
                  <c:v>79.241368920837488</c:v>
                </c:pt>
                <c:pt idx="109" formatCode="#,##0.0">
                  <c:v>88.079167097476542</c:v>
                </c:pt>
                <c:pt idx="110" formatCode="#,##0.0">
                  <c:v>94.409675654862085</c:v>
                </c:pt>
                <c:pt idx="111" formatCode="#,##0.0">
                  <c:v>110.84567603333896</c:v>
                </c:pt>
                <c:pt idx="112" formatCode="#,##0.0">
                  <c:v>98.995169695745275</c:v>
                </c:pt>
                <c:pt idx="113" formatCode="#,##0.0">
                  <c:v>115.62516944708383</c:v>
                </c:pt>
                <c:pt idx="114" formatCode="#,##0.0">
                  <c:v>118.81190580629435</c:v>
                </c:pt>
                <c:pt idx="115" formatCode="#,##0.0">
                  <c:v>119.47096960534623</c:v>
                </c:pt>
              </c:numCache>
            </c:numRef>
          </c:val>
        </c:ser>
        <c:dLbls>
          <c:showLegendKey val="0"/>
          <c:showVal val="0"/>
          <c:showCatName val="0"/>
          <c:showSerName val="0"/>
          <c:showPercent val="0"/>
          <c:showBubbleSize val="0"/>
        </c:dLbls>
        <c:gapWidth val="0"/>
        <c:overlap val="100"/>
        <c:axId val="89519232"/>
        <c:axId val="89520768"/>
      </c:barChart>
      <c:lineChart>
        <c:grouping val="standard"/>
        <c:varyColors val="0"/>
        <c:ser>
          <c:idx val="1"/>
          <c:order val="3"/>
          <c:tx>
            <c:v>Merchandise imports</c:v>
          </c:tx>
          <c:spPr>
            <a:ln w="34925">
              <a:solidFill>
                <a:srgbClr val="FF0000"/>
              </a:solidFill>
            </a:ln>
          </c:spPr>
          <c:marker>
            <c:symbol val="none"/>
          </c:marker>
          <c:cat>
            <c:numRef>
              <c:f>'Data assembly'!$P$3:$P$120</c:f>
              <c:numCache>
                <c:formatCode>General</c:formatCode>
                <c:ptCount val="118"/>
                <c:pt idx="0">
                  <c:v>1892</c:v>
                </c:pt>
                <c:pt idx="1">
                  <c:v>1893</c:v>
                </c:pt>
                <c:pt idx="2">
                  <c:v>1894</c:v>
                </c:pt>
                <c:pt idx="3">
                  <c:v>1895</c:v>
                </c:pt>
                <c:pt idx="4">
                  <c:v>1896</c:v>
                </c:pt>
                <c:pt idx="5">
                  <c:v>1897</c:v>
                </c:pt>
                <c:pt idx="6">
                  <c:v>1898</c:v>
                </c:pt>
                <c:pt idx="7">
                  <c:v>1899</c:v>
                </c:pt>
                <c:pt idx="8">
                  <c:v>1900</c:v>
                </c:pt>
                <c:pt idx="9">
                  <c:v>1901</c:v>
                </c:pt>
                <c:pt idx="10">
                  <c:v>1902</c:v>
                </c:pt>
                <c:pt idx="11">
                  <c:v>1903</c:v>
                </c:pt>
                <c:pt idx="12">
                  <c:v>1904</c:v>
                </c:pt>
                <c:pt idx="13">
                  <c:v>1905</c:v>
                </c:pt>
                <c:pt idx="14">
                  <c:v>1906</c:v>
                </c:pt>
                <c:pt idx="15">
                  <c:v>1907</c:v>
                </c:pt>
                <c:pt idx="16">
                  <c:v>1908</c:v>
                </c:pt>
                <c:pt idx="17">
                  <c:v>1909</c:v>
                </c:pt>
                <c:pt idx="18">
                  <c:v>1910</c:v>
                </c:pt>
                <c:pt idx="19">
                  <c:v>1911</c:v>
                </c:pt>
                <c:pt idx="20">
                  <c:v>1912</c:v>
                </c:pt>
                <c:pt idx="21">
                  <c:v>1913</c:v>
                </c:pt>
                <c:pt idx="22">
                  <c:v>1914</c:v>
                </c:pt>
                <c:pt idx="23">
                  <c:v>1915</c:v>
                </c:pt>
                <c:pt idx="24">
                  <c:v>1916</c:v>
                </c:pt>
                <c:pt idx="25">
                  <c:v>1917</c:v>
                </c:pt>
                <c:pt idx="26">
                  <c:v>1918</c:v>
                </c:pt>
                <c:pt idx="27">
                  <c:v>1919</c:v>
                </c:pt>
                <c:pt idx="28">
                  <c:v>1920</c:v>
                </c:pt>
                <c:pt idx="29">
                  <c:v>1921</c:v>
                </c:pt>
                <c:pt idx="30">
                  <c:v>1922</c:v>
                </c:pt>
                <c:pt idx="31">
                  <c:v>1923</c:v>
                </c:pt>
                <c:pt idx="32">
                  <c:v>1924</c:v>
                </c:pt>
                <c:pt idx="33">
                  <c:v>1925</c:v>
                </c:pt>
                <c:pt idx="34">
                  <c:v>1926</c:v>
                </c:pt>
                <c:pt idx="35">
                  <c:v>1927</c:v>
                </c:pt>
                <c:pt idx="36">
                  <c:v>1928</c:v>
                </c:pt>
                <c:pt idx="37">
                  <c:v>1929</c:v>
                </c:pt>
                <c:pt idx="38">
                  <c:v>1930</c:v>
                </c:pt>
                <c:pt idx="39">
                  <c:v>1931</c:v>
                </c:pt>
                <c:pt idx="40">
                  <c:v>1932</c:v>
                </c:pt>
                <c:pt idx="41">
                  <c:v>1933</c:v>
                </c:pt>
                <c:pt idx="42">
                  <c:v>1934</c:v>
                </c:pt>
                <c:pt idx="43">
                  <c:v>1935</c:v>
                </c:pt>
                <c:pt idx="44">
                  <c:v>1936</c:v>
                </c:pt>
                <c:pt idx="45">
                  <c:v>1937</c:v>
                </c:pt>
                <c:pt idx="46">
                  <c:v>1938</c:v>
                </c:pt>
                <c:pt idx="47">
                  <c:v>1939</c:v>
                </c:pt>
                <c:pt idx="48">
                  <c:v>1940</c:v>
                </c:pt>
                <c:pt idx="49">
                  <c:v>1941</c:v>
                </c:pt>
                <c:pt idx="50">
                  <c:v>1942</c:v>
                </c:pt>
                <c:pt idx="51">
                  <c:v>1943</c:v>
                </c:pt>
                <c:pt idx="52">
                  <c:v>1944</c:v>
                </c:pt>
                <c:pt idx="53">
                  <c:v>1945</c:v>
                </c:pt>
                <c:pt idx="54">
                  <c:v>1946</c:v>
                </c:pt>
                <c:pt idx="55">
                  <c:v>1947</c:v>
                </c:pt>
                <c:pt idx="56">
                  <c:v>1948</c:v>
                </c:pt>
                <c:pt idx="57">
                  <c:v>1949</c:v>
                </c:pt>
                <c:pt idx="58">
                  <c:v>1950</c:v>
                </c:pt>
                <c:pt idx="59">
                  <c:v>1951</c:v>
                </c:pt>
                <c:pt idx="60">
                  <c:v>1952</c:v>
                </c:pt>
                <c:pt idx="61">
                  <c:v>1953</c:v>
                </c:pt>
                <c:pt idx="62">
                  <c:v>1954</c:v>
                </c:pt>
                <c:pt idx="63">
                  <c:v>1955</c:v>
                </c:pt>
                <c:pt idx="64">
                  <c:v>1956</c:v>
                </c:pt>
                <c:pt idx="65">
                  <c:v>1957</c:v>
                </c:pt>
                <c:pt idx="66">
                  <c:v>1958</c:v>
                </c:pt>
                <c:pt idx="67">
                  <c:v>1959</c:v>
                </c:pt>
                <c:pt idx="68">
                  <c:v>1960</c:v>
                </c:pt>
                <c:pt idx="69">
                  <c:v>1961</c:v>
                </c:pt>
                <c:pt idx="70">
                  <c:v>1962</c:v>
                </c:pt>
                <c:pt idx="71">
                  <c:v>1963</c:v>
                </c:pt>
                <c:pt idx="72">
                  <c:v>1964</c:v>
                </c:pt>
                <c:pt idx="73">
                  <c:v>1965</c:v>
                </c:pt>
                <c:pt idx="74">
                  <c:v>1966</c:v>
                </c:pt>
                <c:pt idx="75">
                  <c:v>1967</c:v>
                </c:pt>
                <c:pt idx="76">
                  <c:v>1968</c:v>
                </c:pt>
                <c:pt idx="77">
                  <c:v>1969</c:v>
                </c:pt>
                <c:pt idx="78">
                  <c:v>1970</c:v>
                </c:pt>
                <c:pt idx="79">
                  <c:v>1971</c:v>
                </c:pt>
                <c:pt idx="80">
                  <c:v>1972</c:v>
                </c:pt>
                <c:pt idx="81">
                  <c:v>1973</c:v>
                </c:pt>
                <c:pt idx="82">
                  <c:v>1974</c:v>
                </c:pt>
                <c:pt idx="83">
                  <c:v>1975</c:v>
                </c:pt>
                <c:pt idx="84">
                  <c:v>1976</c:v>
                </c:pt>
                <c:pt idx="85">
                  <c:v>1977</c:v>
                </c:pt>
                <c:pt idx="86">
                  <c:v>1978</c:v>
                </c:pt>
                <c:pt idx="87">
                  <c:v>1979</c:v>
                </c:pt>
                <c:pt idx="88">
                  <c:v>1980</c:v>
                </c:pt>
                <c:pt idx="89">
                  <c:v>1981</c:v>
                </c:pt>
                <c:pt idx="90">
                  <c:v>1982</c:v>
                </c:pt>
                <c:pt idx="91">
                  <c:v>1983</c:v>
                </c:pt>
                <c:pt idx="92">
                  <c:v>1984</c:v>
                </c:pt>
                <c:pt idx="93">
                  <c:v>1985</c:v>
                </c:pt>
                <c:pt idx="94">
                  <c:v>1986</c:v>
                </c:pt>
                <c:pt idx="95">
                  <c:v>1987</c:v>
                </c:pt>
                <c:pt idx="96">
                  <c:v>1988</c:v>
                </c:pt>
                <c:pt idx="97">
                  <c:v>1989</c:v>
                </c:pt>
                <c:pt idx="98">
                  <c:v>1990</c:v>
                </c:pt>
                <c:pt idx="99">
                  <c:v>1991</c:v>
                </c:pt>
                <c:pt idx="100">
                  <c:v>1992</c:v>
                </c:pt>
                <c:pt idx="101">
                  <c:v>1993</c:v>
                </c:pt>
                <c:pt idx="102">
                  <c:v>1994</c:v>
                </c:pt>
                <c:pt idx="103">
                  <c:v>1995</c:v>
                </c:pt>
                <c:pt idx="104">
                  <c:v>1996</c:v>
                </c:pt>
                <c:pt idx="105">
                  <c:v>1997</c:v>
                </c:pt>
                <c:pt idx="106">
                  <c:v>1998</c:v>
                </c:pt>
                <c:pt idx="107">
                  <c:v>1999</c:v>
                </c:pt>
                <c:pt idx="108">
                  <c:v>2000</c:v>
                </c:pt>
                <c:pt idx="109">
                  <c:v>2001</c:v>
                </c:pt>
                <c:pt idx="110">
                  <c:v>2002</c:v>
                </c:pt>
                <c:pt idx="111">
                  <c:v>2003</c:v>
                </c:pt>
                <c:pt idx="112">
                  <c:v>2004</c:v>
                </c:pt>
                <c:pt idx="113">
                  <c:v>2005</c:v>
                </c:pt>
                <c:pt idx="114">
                  <c:v>2006</c:v>
                </c:pt>
                <c:pt idx="115">
                  <c:v>2007</c:v>
                </c:pt>
                <c:pt idx="116">
                  <c:v>2008</c:v>
                </c:pt>
                <c:pt idx="117">
                  <c:v>2009</c:v>
                </c:pt>
              </c:numCache>
            </c:numRef>
          </c:cat>
          <c:val>
            <c:numRef>
              <c:f>'Data assembly'!$Q$3:$Q$120</c:f>
              <c:numCache>
                <c:formatCode>#,##0.0</c:formatCode>
                <c:ptCount val="118"/>
                <c:pt idx="0">
                  <c:v>2.0954420516009851</c:v>
                </c:pt>
                <c:pt idx="1">
                  <c:v>2.4887404059014777</c:v>
                </c:pt>
                <c:pt idx="2">
                  <c:v>2.9531234120954775</c:v>
                </c:pt>
                <c:pt idx="3">
                  <c:v>3.1051687984438772</c:v>
                </c:pt>
                <c:pt idx="4">
                  <c:v>2.9723039562709355</c:v>
                </c:pt>
                <c:pt idx="5">
                  <c:v>3.479455194014851</c:v>
                </c:pt>
                <c:pt idx="6">
                  <c:v>2.3289748015147054</c:v>
                </c:pt>
                <c:pt idx="7">
                  <c:v>1.800492832248731</c:v>
                </c:pt>
                <c:pt idx="8">
                  <c:v>2.7609473902089547</c:v>
                </c:pt>
                <c:pt idx="9">
                  <c:v>3.0397015676214951</c:v>
                </c:pt>
                <c:pt idx="10">
                  <c:v>3.3049839026438352</c:v>
                </c:pt>
                <c:pt idx="11">
                  <c:v>4.1907066486880726</c:v>
                </c:pt>
                <c:pt idx="12">
                  <c:v>4.0105903170825687</c:v>
                </c:pt>
                <c:pt idx="13">
                  <c:v>4.3432536045739907</c:v>
                </c:pt>
                <c:pt idx="14">
                  <c:v>4.822367952653333</c:v>
                </c:pt>
                <c:pt idx="15">
                  <c:v>5.8012140748689953</c:v>
                </c:pt>
                <c:pt idx="16">
                  <c:v>6.2870300318777286</c:v>
                </c:pt>
                <c:pt idx="17">
                  <c:v>7.7108062598478257</c:v>
                </c:pt>
                <c:pt idx="18">
                  <c:v>9.4496377134698282</c:v>
                </c:pt>
                <c:pt idx="19">
                  <c:v>10.028887606833331</c:v>
                </c:pt>
                <c:pt idx="20">
                  <c:v>10.188356279950208</c:v>
                </c:pt>
                <c:pt idx="21">
                  <c:v>11.642390430072579</c:v>
                </c:pt>
                <c:pt idx="22">
                  <c:v>9.5060759374063721</c:v>
                </c:pt>
                <c:pt idx="23">
                  <c:v>6.4225522934857127</c:v>
                </c:pt>
                <c:pt idx="24">
                  <c:v>5.4670908346363634</c:v>
                </c:pt>
                <c:pt idx="25">
                  <c:v>6.8576165732749992</c:v>
                </c:pt>
                <c:pt idx="26">
                  <c:v>7.588162859622221</c:v>
                </c:pt>
                <c:pt idx="27">
                  <c:v>10.134661930944825</c:v>
                </c:pt>
                <c:pt idx="28">
                  <c:v>11.083708939963635</c:v>
                </c:pt>
                <c:pt idx="29">
                  <c:v>6.8331763775294121</c:v>
                </c:pt>
                <c:pt idx="30">
                  <c:v>7.7431611848709672</c:v>
                </c:pt>
                <c:pt idx="31">
                  <c:v>9.0189865438399988</c:v>
                </c:pt>
                <c:pt idx="32">
                  <c:v>9.1657805203354812</c:v>
                </c:pt>
                <c:pt idx="33">
                  <c:v>8.6617289142967753</c:v>
                </c:pt>
                <c:pt idx="34">
                  <c:v>8.9203869752903238</c:v>
                </c:pt>
                <c:pt idx="35">
                  <c:v>7.7332127979096779</c:v>
                </c:pt>
                <c:pt idx="36">
                  <c:v>7.8028515066387101</c:v>
                </c:pt>
                <c:pt idx="37">
                  <c:v>7.0865676454258066</c:v>
                </c:pt>
                <c:pt idx="38">
                  <c:v>7.0897732367800002</c:v>
                </c:pt>
                <c:pt idx="39">
                  <c:v>5.0849285021785722</c:v>
                </c:pt>
                <c:pt idx="40">
                  <c:v>5.2304639287680006</c:v>
                </c:pt>
                <c:pt idx="41">
                  <c:v>6.5706332438499997</c:v>
                </c:pt>
                <c:pt idx="42">
                  <c:v>5.0536479311760001</c:v>
                </c:pt>
                <c:pt idx="43">
                  <c:v>4.879046087399999</c:v>
                </c:pt>
                <c:pt idx="44">
                  <c:v>5.7409845371999983</c:v>
                </c:pt>
                <c:pt idx="45">
                  <c:v>6.3552427705928576</c:v>
                </c:pt>
                <c:pt idx="46">
                  <c:v>5.3030619967448276</c:v>
                </c:pt>
                <c:pt idx="47">
                  <c:v>5.0406265980199993</c:v>
                </c:pt>
                <c:pt idx="48">
                  <c:v>5.10466243048125</c:v>
                </c:pt>
                <c:pt idx="49">
                  <c:v>5.4234787140181817</c:v>
                </c:pt>
                <c:pt idx="50">
                  <c:v>4.1603764139294119</c:v>
                </c:pt>
                <c:pt idx="51">
                  <c:v>6.2972341999542856</c:v>
                </c:pt>
                <c:pt idx="52">
                  <c:v>9.1198284472285707</c:v>
                </c:pt>
                <c:pt idx="53">
                  <c:v>8.2268554435166656</c:v>
                </c:pt>
                <c:pt idx="54">
                  <c:v>11.170933181199999</c:v>
                </c:pt>
                <c:pt idx="55">
                  <c:v>14.072486294837837</c:v>
                </c:pt>
                <c:pt idx="56">
                  <c:v>15.414859790069999</c:v>
                </c:pt>
                <c:pt idx="57">
                  <c:v>15.821170516243901</c:v>
                </c:pt>
                <c:pt idx="58">
                  <c:v>22.620781087283721</c:v>
                </c:pt>
                <c:pt idx="59">
                  <c:v>18.722449745024999</c:v>
                </c:pt>
                <c:pt idx="60">
                  <c:v>23.422584296399997</c:v>
                </c:pt>
                <c:pt idx="61">
                  <c:v>21.016888602666661</c:v>
                </c:pt>
                <c:pt idx="62">
                  <c:v>26.533413924364289</c:v>
                </c:pt>
                <c:pt idx="63">
                  <c:v>20.290592827117237</c:v>
                </c:pt>
                <c:pt idx="64">
                  <c:v>26.357919641039999</c:v>
                </c:pt>
                <c:pt idx="65">
                  <c:v>26.562845539888524</c:v>
                </c:pt>
                <c:pt idx="66">
                  <c:v>28.462749612375003</c:v>
                </c:pt>
                <c:pt idx="67">
                  <c:v>22.36055727123636</c:v>
                </c:pt>
                <c:pt idx="68">
                  <c:v>27.531987684752242</c:v>
                </c:pt>
                <c:pt idx="69">
                  <c:v>30.888376049929413</c:v>
                </c:pt>
                <c:pt idx="70">
                  <c:v>27.529839625080001</c:v>
                </c:pt>
                <c:pt idx="71">
                  <c:v>35.505092474214081</c:v>
                </c:pt>
                <c:pt idx="72">
                  <c:v>41.74791294496216</c:v>
                </c:pt>
                <c:pt idx="73">
                  <c:v>41.4852099613421</c:v>
                </c:pt>
                <c:pt idx="74">
                  <c:v>42.121640451999994</c:v>
                </c:pt>
                <c:pt idx="75">
                  <c:v>37.045156122000002</c:v>
                </c:pt>
                <c:pt idx="76">
                  <c:v>40.390836659232555</c:v>
                </c:pt>
                <c:pt idx="77">
                  <c:v>38.420087388857134</c:v>
                </c:pt>
                <c:pt idx="78">
                  <c:v>61.107710508000004</c:v>
                </c:pt>
                <c:pt idx="79">
                  <c:v>52.773868440168215</c:v>
                </c:pt>
                <c:pt idx="80">
                  <c:v>47.071578306315779</c:v>
                </c:pt>
                <c:pt idx="81">
                  <c:v>41.345657973512196</c:v>
                </c:pt>
                <c:pt idx="82">
                  <c:v>47.573138038248175</c:v>
                </c:pt>
                <c:pt idx="83">
                  <c:v>66.283081899859866</c:v>
                </c:pt>
                <c:pt idx="84">
                  <c:v>74.697607678369565</c:v>
                </c:pt>
                <c:pt idx="85">
                  <c:v>85.651979785914278</c:v>
                </c:pt>
                <c:pt idx="86">
                  <c:v>79.733428701370215</c:v>
                </c:pt>
                <c:pt idx="87">
                  <c:v>86.467504440404483</c:v>
                </c:pt>
                <c:pt idx="88">
                  <c:v>77.543385525431304</c:v>
                </c:pt>
                <c:pt idx="89">
                  <c:v>76.256584596845286</c:v>
                </c:pt>
                <c:pt idx="90">
                  <c:v>85.877160735228571</c:v>
                </c:pt>
                <c:pt idx="91">
                  <c:v>82.438304863995555</c:v>
                </c:pt>
                <c:pt idx="92">
                  <c:v>101.20541824593317</c:v>
                </c:pt>
                <c:pt idx="93">
                  <c:v>92.488339320141293</c:v>
                </c:pt>
                <c:pt idx="94">
                  <c:v>82.748242073078387</c:v>
                </c:pt>
                <c:pt idx="95">
                  <c:v>80.908142544546948</c:v>
                </c:pt>
                <c:pt idx="96">
                  <c:v>86.146398826799995</c:v>
                </c:pt>
                <c:pt idx="97">
                  <c:v>92.290151077282545</c:v>
                </c:pt>
                <c:pt idx="98">
                  <c:v>102.71671156409721</c:v>
                </c:pt>
                <c:pt idx="99">
                  <c:v>80.978784450223486</c:v>
                </c:pt>
                <c:pt idx="100">
                  <c:v>115.789553730362</c:v>
                </c:pt>
                <c:pt idx="101">
                  <c:v>118.70056288180155</c:v>
                </c:pt>
                <c:pt idx="102">
                  <c:v>91.307114682845068</c:v>
                </c:pt>
                <c:pt idx="103">
                  <c:v>79.339685439874586</c:v>
                </c:pt>
                <c:pt idx="104">
                  <c:v>66.102814217233913</c:v>
                </c:pt>
                <c:pt idx="105">
                  <c:v>75.032588281889005</c:v>
                </c:pt>
                <c:pt idx="106">
                  <c:v>72.478611176446663</c:v>
                </c:pt>
                <c:pt idx="107">
                  <c:v>80.677479939203579</c:v>
                </c:pt>
                <c:pt idx="108">
                  <c:v>111.7029984787529</c:v>
                </c:pt>
                <c:pt idx="109">
                  <c:v>108.75947529609098</c:v>
                </c:pt>
                <c:pt idx="110">
                  <c:v>96.50954993220499</c:v>
                </c:pt>
                <c:pt idx="111">
                  <c:v>112.89436143893465</c:v>
                </c:pt>
                <c:pt idx="112">
                  <c:v>104.23810496339362</c:v>
                </c:pt>
                <c:pt idx="113">
                  <c:v>101.10387448745382</c:v>
                </c:pt>
                <c:pt idx="114">
                  <c:v>131.47425778050018</c:v>
                </c:pt>
                <c:pt idx="115">
                  <c:v>121.03895956513099</c:v>
                </c:pt>
                <c:pt idx="116">
                  <c:v>171.30059328977589</c:v>
                </c:pt>
                <c:pt idx="117">
                  <c:v>228.61290148446071</c:v>
                </c:pt>
              </c:numCache>
            </c:numRef>
          </c:val>
          <c:smooth val="0"/>
        </c:ser>
        <c:ser>
          <c:idx val="2"/>
          <c:order val="4"/>
          <c:tx>
            <c:v>Merchandise exports</c:v>
          </c:tx>
          <c:spPr>
            <a:ln w="38100">
              <a:solidFill>
                <a:schemeClr val="tx2">
                  <a:lumMod val="75000"/>
                </a:schemeClr>
              </a:solidFill>
            </a:ln>
          </c:spPr>
          <c:marker>
            <c:symbol val="none"/>
          </c:marker>
          <c:cat>
            <c:numRef>
              <c:f>'Data assembly'!$P$91:$P$120</c:f>
              <c:numCache>
                <c:formatCode>General</c:formatCode>
                <c:ptCount val="30"/>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numCache>
            </c:numRef>
          </c:cat>
          <c:val>
            <c:numRef>
              <c:f>'Data assembly'!$R$3:$R$120</c:f>
              <c:numCache>
                <c:formatCode>#,##0.0</c:formatCode>
                <c:ptCount val="118"/>
                <c:pt idx="0">
                  <c:v>2.6241382000049263</c:v>
                </c:pt>
                <c:pt idx="1">
                  <c:v>2.5338730039359598</c:v>
                </c:pt>
                <c:pt idx="2">
                  <c:v>2.7163473701457281</c:v>
                </c:pt>
                <c:pt idx="3">
                  <c:v>2.6911462919846931</c:v>
                </c:pt>
                <c:pt idx="4">
                  <c:v>2.1663647056551723</c:v>
                </c:pt>
                <c:pt idx="5">
                  <c:v>3.1295658448960393</c:v>
                </c:pt>
                <c:pt idx="6">
                  <c:v>1.6168089531176468</c:v>
                </c:pt>
                <c:pt idx="7">
                  <c:v>1.8868633371167514</c:v>
                </c:pt>
                <c:pt idx="8">
                  <c:v>2.9172274311641786</c:v>
                </c:pt>
                <c:pt idx="9">
                  <c:v>3.4005514519065416</c:v>
                </c:pt>
                <c:pt idx="10">
                  <c:v>4.1596180763835608</c:v>
                </c:pt>
                <c:pt idx="11">
                  <c:v>4.1726950155275224</c:v>
                </c:pt>
                <c:pt idx="12">
                  <c:v>4.592966455940366</c:v>
                </c:pt>
                <c:pt idx="13">
                  <c:v>4.0967446162062782</c:v>
                </c:pt>
                <c:pt idx="14">
                  <c:v>5.345906089853333</c:v>
                </c:pt>
                <c:pt idx="15">
                  <c:v>5.8983772662707414</c:v>
                </c:pt>
                <c:pt idx="16">
                  <c:v>6.932879480606986</c:v>
                </c:pt>
                <c:pt idx="17">
                  <c:v>8.3823008271260857</c:v>
                </c:pt>
                <c:pt idx="18">
                  <c:v>10.239458179073278</c:v>
                </c:pt>
                <c:pt idx="19">
                  <c:v>10.191094935666666</c:v>
                </c:pt>
                <c:pt idx="20">
                  <c:v>11.046437459178424</c:v>
                </c:pt>
                <c:pt idx="21">
                  <c:v>11.605447214745967</c:v>
                </c:pt>
                <c:pt idx="22">
                  <c:v>8.0825110822709156</c:v>
                </c:pt>
                <c:pt idx="23">
                  <c:v>6.1728951540285708</c:v>
                </c:pt>
                <c:pt idx="24">
                  <c:v>6.3689271859909082</c:v>
                </c:pt>
                <c:pt idx="25">
                  <c:v>5.1571332630999995</c:v>
                </c:pt>
                <c:pt idx="26">
                  <c:v>6.297451766088888</c:v>
                </c:pt>
                <c:pt idx="27">
                  <c:v>9.0570343594137928</c:v>
                </c:pt>
                <c:pt idx="28">
                  <c:v>5.9000968893454537</c:v>
                </c:pt>
                <c:pt idx="29">
                  <c:v>4.190611707635294</c:v>
                </c:pt>
                <c:pt idx="30">
                  <c:v>8.3433805315354839</c:v>
                </c:pt>
                <c:pt idx="31">
                  <c:v>8.1349065558800007</c:v>
                </c:pt>
                <c:pt idx="32">
                  <c:v>10.250154699116131</c:v>
                </c:pt>
                <c:pt idx="33">
                  <c:v>10.077715991787096</c:v>
                </c:pt>
                <c:pt idx="34">
                  <c:v>9.192309552232258</c:v>
                </c:pt>
                <c:pt idx="35">
                  <c:v>9.175728907296774</c:v>
                </c:pt>
                <c:pt idx="36">
                  <c:v>8.8242192346645165</c:v>
                </c:pt>
                <c:pt idx="37">
                  <c:v>8.2571611778709659</c:v>
                </c:pt>
                <c:pt idx="38">
                  <c:v>7.5009732311799997</c:v>
                </c:pt>
                <c:pt idx="39">
                  <c:v>5.8706142057642863</c:v>
                </c:pt>
                <c:pt idx="40">
                  <c:v>6.040527917736001</c:v>
                </c:pt>
                <c:pt idx="41">
                  <c:v>6.3393332469999999</c:v>
                </c:pt>
                <c:pt idx="42">
                  <c:v>4.8768319335840005</c:v>
                </c:pt>
                <c:pt idx="43">
                  <c:v>4.2385230191999987</c:v>
                </c:pt>
                <c:pt idx="44">
                  <c:v>5.3416460810999986</c:v>
                </c:pt>
                <c:pt idx="45">
                  <c:v>6.3405570565071443</c:v>
                </c:pt>
                <c:pt idx="46">
                  <c:v>5.1896275155310345</c:v>
                </c:pt>
                <c:pt idx="47">
                  <c:v>3.88583994708</c:v>
                </c:pt>
                <c:pt idx="48">
                  <c:v>5.8081999209000008</c:v>
                </c:pt>
                <c:pt idx="49">
                  <c:v>5.4328241684363627</c:v>
                </c:pt>
                <c:pt idx="50">
                  <c:v>4.190611707635294</c:v>
                </c:pt>
                <c:pt idx="51">
                  <c:v>4.4850170817771424</c:v>
                </c:pt>
                <c:pt idx="52">
                  <c:v>7.4515313270914287</c:v>
                </c:pt>
                <c:pt idx="53">
                  <c:v>6.0680554729166651</c:v>
                </c:pt>
                <c:pt idx="54">
                  <c:v>6.1822776935833321</c:v>
                </c:pt>
                <c:pt idx="55">
                  <c:v>8.8102377178540561</c:v>
                </c:pt>
                <c:pt idx="56">
                  <c:v>8.0235398907300013</c:v>
                </c:pt>
                <c:pt idx="57">
                  <c:v>10.731316927024389</c:v>
                </c:pt>
                <c:pt idx="58">
                  <c:v>10.937441711511626</c:v>
                </c:pt>
                <c:pt idx="59">
                  <c:v>14.762508132287499</c:v>
                </c:pt>
                <c:pt idx="60">
                  <c:v>14.447353649399998</c:v>
                </c:pt>
                <c:pt idx="61">
                  <c:v>13.384940558455554</c:v>
                </c:pt>
                <c:pt idx="62">
                  <c:v>14.136835521760714</c:v>
                </c:pt>
                <c:pt idx="63">
                  <c:v>14.89004807307931</c:v>
                </c:pt>
                <c:pt idx="64">
                  <c:v>16.62275977362</c:v>
                </c:pt>
                <c:pt idx="65">
                  <c:v>18.232675161531148</c:v>
                </c:pt>
                <c:pt idx="66">
                  <c:v>13.018656072703127</c:v>
                </c:pt>
                <c:pt idx="67">
                  <c:v>15.555508879063634</c:v>
                </c:pt>
                <c:pt idx="68">
                  <c:v>14.247772940292538</c:v>
                </c:pt>
                <c:pt idx="69">
                  <c:v>18.086752694858827</c:v>
                </c:pt>
                <c:pt idx="70">
                  <c:v>20.872805430025714</c:v>
                </c:pt>
                <c:pt idx="71">
                  <c:v>24.173926431346477</c:v>
                </c:pt>
                <c:pt idx="72">
                  <c:v>25.930605052264866</c:v>
                </c:pt>
                <c:pt idx="73">
                  <c:v>25.267157550631573</c:v>
                </c:pt>
                <c:pt idx="74">
                  <c:v>22.932307379999994</c:v>
                </c:pt>
                <c:pt idx="75">
                  <c:v>22.009108133999998</c:v>
                </c:pt>
                <c:pt idx="76">
                  <c:v>22.974604338279072</c:v>
                </c:pt>
                <c:pt idx="77">
                  <c:v>27.055604027142852</c:v>
                </c:pt>
                <c:pt idx="78">
                  <c:v>28.519051158000003</c:v>
                </c:pt>
                <c:pt idx="79">
                  <c:v>19.272597868373829</c:v>
                </c:pt>
                <c:pt idx="80">
                  <c:v>17.034140118894733</c:v>
                </c:pt>
                <c:pt idx="81">
                  <c:v>21.019674510487807</c:v>
                </c:pt>
                <c:pt idx="82">
                  <c:v>19.396934042408756</c:v>
                </c:pt>
                <c:pt idx="83">
                  <c:v>15.662267302624203</c:v>
                </c:pt>
                <c:pt idx="84">
                  <c:v>12.296891136880435</c:v>
                </c:pt>
                <c:pt idx="85">
                  <c:v>11.680037936171427</c:v>
                </c:pt>
                <c:pt idx="86">
                  <c:v>11.417361546638299</c:v>
                </c:pt>
                <c:pt idx="87">
                  <c:v>14.549857479752809</c:v>
                </c:pt>
                <c:pt idx="88">
                  <c:v>13.761405563386582</c:v>
                </c:pt>
                <c:pt idx="89">
                  <c:v>14.238651739790054</c:v>
                </c:pt>
                <c:pt idx="90">
                  <c:v>12.189142691142857</c:v>
                </c:pt>
                <c:pt idx="91">
                  <c:v>11.146163928026606</c:v>
                </c:pt>
                <c:pt idx="92">
                  <c:v>13.981229037151564</c:v>
                </c:pt>
                <c:pt idx="93">
                  <c:v>11.589209987097826</c:v>
                </c:pt>
                <c:pt idx="94">
                  <c:v>15.186438193180798</c:v>
                </c:pt>
                <c:pt idx="95">
                  <c:v>17.09447545780359</c:v>
                </c:pt>
                <c:pt idx="96">
                  <c:v>8.8494778015597397</c:v>
                </c:pt>
                <c:pt idx="97">
                  <c:v>5.8939507796830455</c:v>
                </c:pt>
                <c:pt idx="98">
                  <c:v>9.723166534249998</c:v>
                </c:pt>
                <c:pt idx="99">
                  <c:v>10.939033711069976</c:v>
                </c:pt>
                <c:pt idx="100">
                  <c:v>6.9260781179664805</c:v>
                </c:pt>
                <c:pt idx="101">
                  <c:v>8.1095257991510472</c:v>
                </c:pt>
                <c:pt idx="102">
                  <c:v>7.7539933938591545</c:v>
                </c:pt>
                <c:pt idx="103">
                  <c:v>7.4656216329153597</c:v>
                </c:pt>
                <c:pt idx="104">
                  <c:v>4.8102838977180804</c:v>
                </c:pt>
                <c:pt idx="105">
                  <c:v>4.4294247630877912</c:v>
                </c:pt>
                <c:pt idx="106">
                  <c:v>6.160825439527418</c:v>
                </c:pt>
                <c:pt idx="107">
                  <c:v>6.9138641772993994</c:v>
                </c:pt>
                <c:pt idx="108">
                  <c:v>19.966999728075873</c:v>
                </c:pt>
                <c:pt idx="109">
                  <c:v>15.719142913888149</c:v>
                </c:pt>
                <c:pt idx="110">
                  <c:v>10.373022942759002</c:v>
                </c:pt>
                <c:pt idx="111">
                  <c:v>13.60840634824682</c:v>
                </c:pt>
                <c:pt idx="112">
                  <c:v>9.8161239797925539</c:v>
                </c:pt>
                <c:pt idx="113">
                  <c:v>6.5632789556119642</c:v>
                </c:pt>
                <c:pt idx="114">
                  <c:v>4.6399859168770572</c:v>
                </c:pt>
                <c:pt idx="115">
                  <c:v>5.8969971042605929</c:v>
                </c:pt>
                <c:pt idx="116">
                  <c:v>4.7417708203493056</c:v>
                </c:pt>
                <c:pt idx="117">
                  <c:v>3.4627576954707342</c:v>
                </c:pt>
              </c:numCache>
            </c:numRef>
          </c:val>
          <c:smooth val="0"/>
        </c:ser>
        <c:dLbls>
          <c:showLegendKey val="0"/>
          <c:showVal val="0"/>
          <c:showCatName val="0"/>
          <c:showSerName val="0"/>
          <c:showPercent val="0"/>
          <c:showBubbleSize val="0"/>
        </c:dLbls>
        <c:marker val="1"/>
        <c:smooth val="0"/>
        <c:axId val="89519232"/>
        <c:axId val="89520768"/>
      </c:lineChart>
      <c:catAx>
        <c:axId val="89519232"/>
        <c:scaling>
          <c:orientation val="minMax"/>
        </c:scaling>
        <c:delete val="0"/>
        <c:axPos val="b"/>
        <c:numFmt formatCode="General" sourceLinked="1"/>
        <c:majorTickMark val="out"/>
        <c:minorTickMark val="none"/>
        <c:tickLblPos val="nextTo"/>
        <c:crossAx val="89520768"/>
        <c:crosses val="autoZero"/>
        <c:auto val="1"/>
        <c:lblAlgn val="ctr"/>
        <c:lblOffset val="100"/>
        <c:noMultiLvlLbl val="0"/>
      </c:catAx>
      <c:valAx>
        <c:axId val="89520768"/>
        <c:scaling>
          <c:orientation val="minMax"/>
        </c:scaling>
        <c:delete val="0"/>
        <c:axPos val="l"/>
        <c:majorGridlines/>
        <c:title>
          <c:tx>
            <c:rich>
              <a:bodyPr rot="-5400000" vert="horz"/>
              <a:lstStyle/>
              <a:p>
                <a:pPr>
                  <a:defRPr/>
                </a:pPr>
                <a:r>
                  <a:rPr lang="en-US"/>
                  <a:t>NZD million deflated to 2000 prices</a:t>
                </a:r>
              </a:p>
            </c:rich>
          </c:tx>
          <c:overlay val="0"/>
        </c:title>
        <c:numFmt formatCode="#,##0.0" sourceLinked="1"/>
        <c:majorTickMark val="out"/>
        <c:minorTickMark val="none"/>
        <c:tickLblPos val="nextTo"/>
        <c:crossAx val="89519232"/>
        <c:crosses val="autoZero"/>
        <c:crossBetween val="between"/>
      </c:valAx>
    </c:plotArea>
    <c:legend>
      <c:legendPos val="r"/>
      <c:overlay val="0"/>
      <c:txPr>
        <a:bodyPr/>
        <a:lstStyle/>
        <a:p>
          <a:pPr>
            <a:defRPr sz="14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000000"/>
                </a:solidFill>
                <a:latin typeface="Times New Roman"/>
                <a:ea typeface="Times New Roman"/>
                <a:cs typeface="Times New Roman"/>
              </a:defRPr>
            </a:pPr>
            <a:r>
              <a:rPr lang="en-NZ"/>
              <a:t>Propensity to migrate in 74 microstates with total home-born population under 1.8 million (Botswana and less)</a:t>
            </a:r>
          </a:p>
        </c:rich>
      </c:tx>
      <c:layout>
        <c:manualLayout>
          <c:xMode val="edge"/>
          <c:yMode val="edge"/>
          <c:x val="0.1430448027456564"/>
          <c:y val="2.7734997754205504E-2"/>
        </c:manualLayout>
      </c:layout>
      <c:overlay val="0"/>
      <c:spPr>
        <a:noFill/>
        <a:ln w="25400">
          <a:noFill/>
        </a:ln>
      </c:spPr>
    </c:title>
    <c:autoTitleDeleted val="0"/>
    <c:plotArea>
      <c:layout>
        <c:manualLayout>
          <c:layoutTarget val="inner"/>
          <c:xMode val="edge"/>
          <c:yMode val="edge"/>
          <c:x val="0.11154869938881463"/>
          <c:y val="0.16795081973379999"/>
          <c:w val="0.84908245299485963"/>
          <c:h val="0.62865994909532474"/>
        </c:manualLayout>
      </c:layout>
      <c:scatterChart>
        <c:scatterStyle val="lineMarker"/>
        <c:varyColors val="0"/>
        <c:ser>
          <c:idx val="0"/>
          <c:order val="0"/>
          <c:spPr>
            <a:ln w="28575">
              <a:noFill/>
            </a:ln>
          </c:spPr>
          <c:marker>
            <c:symbol val="diamond"/>
            <c:size val="5"/>
            <c:spPr>
              <a:solidFill>
                <a:srgbClr val="000080"/>
              </a:solidFill>
              <a:ln>
                <a:solidFill>
                  <a:srgbClr val="000080"/>
                </a:solidFill>
                <a:prstDash val="solid"/>
              </a:ln>
            </c:spPr>
          </c:marker>
          <c:xVal>
            <c:numRef>
              <c:f>Sheet1!$AJ$4:$AJ$77</c:f>
              <c:numCache>
                <c:formatCode>#,##0</c:formatCode>
                <c:ptCount val="74"/>
                <c:pt idx="0">
                  <c:v>250</c:v>
                </c:pt>
                <c:pt idx="1">
                  <c:v>597</c:v>
                </c:pt>
                <c:pt idx="2">
                  <c:v>984</c:v>
                </c:pt>
                <c:pt idx="3">
                  <c:v>3473</c:v>
                </c:pt>
                <c:pt idx="4">
                  <c:v>7378</c:v>
                </c:pt>
                <c:pt idx="5">
                  <c:v>2449</c:v>
                </c:pt>
                <c:pt idx="6">
                  <c:v>2244</c:v>
                </c:pt>
                <c:pt idx="7">
                  <c:v>4440</c:v>
                </c:pt>
                <c:pt idx="8">
                  <c:v>7570</c:v>
                </c:pt>
                <c:pt idx="9">
                  <c:v>16763</c:v>
                </c:pt>
                <c:pt idx="10">
                  <c:v>11347</c:v>
                </c:pt>
                <c:pt idx="11">
                  <c:v>12845</c:v>
                </c:pt>
                <c:pt idx="12">
                  <c:v>12778</c:v>
                </c:pt>
                <c:pt idx="13">
                  <c:v>21400</c:v>
                </c:pt>
                <c:pt idx="14">
                  <c:v>20567</c:v>
                </c:pt>
                <c:pt idx="15">
                  <c:v>39172</c:v>
                </c:pt>
                <c:pt idx="16">
                  <c:v>23552</c:v>
                </c:pt>
                <c:pt idx="17">
                  <c:v>41310</c:v>
                </c:pt>
                <c:pt idx="18">
                  <c:v>30064</c:v>
                </c:pt>
                <c:pt idx="19">
                  <c:v>49985</c:v>
                </c:pt>
                <c:pt idx="20">
                  <c:v>36963</c:v>
                </c:pt>
                <c:pt idx="21">
                  <c:v>60831</c:v>
                </c:pt>
                <c:pt idx="22">
                  <c:v>42851</c:v>
                </c:pt>
                <c:pt idx="23">
                  <c:v>91947</c:v>
                </c:pt>
                <c:pt idx="24">
                  <c:v>59469</c:v>
                </c:pt>
                <c:pt idx="25">
                  <c:v>84888</c:v>
                </c:pt>
                <c:pt idx="26">
                  <c:v>101437</c:v>
                </c:pt>
                <c:pt idx="27">
                  <c:v>71518</c:v>
                </c:pt>
                <c:pt idx="28">
                  <c:v>105909</c:v>
                </c:pt>
                <c:pt idx="29">
                  <c:v>85834</c:v>
                </c:pt>
                <c:pt idx="30">
                  <c:v>74271</c:v>
                </c:pt>
                <c:pt idx="31">
                  <c:v>151133</c:v>
                </c:pt>
                <c:pt idx="32">
                  <c:v>98929</c:v>
                </c:pt>
                <c:pt idx="33">
                  <c:v>92189</c:v>
                </c:pt>
                <c:pt idx="34">
                  <c:v>114665</c:v>
                </c:pt>
                <c:pt idx="35">
                  <c:v>168273</c:v>
                </c:pt>
                <c:pt idx="36">
                  <c:v>144401</c:v>
                </c:pt>
                <c:pt idx="37">
                  <c:v>152706</c:v>
                </c:pt>
                <c:pt idx="38">
                  <c:v>179946</c:v>
                </c:pt>
                <c:pt idx="39">
                  <c:v>227317</c:v>
                </c:pt>
                <c:pt idx="40">
                  <c:v>153235</c:v>
                </c:pt>
                <c:pt idx="41">
                  <c:v>193137</c:v>
                </c:pt>
                <c:pt idx="42">
                  <c:v>255303</c:v>
                </c:pt>
                <c:pt idx="43">
                  <c:v>265400</c:v>
                </c:pt>
                <c:pt idx="44">
                  <c:v>357401</c:v>
                </c:pt>
                <c:pt idx="45">
                  <c:v>287896</c:v>
                </c:pt>
                <c:pt idx="46">
                  <c:v>308721</c:v>
                </c:pt>
                <c:pt idx="47">
                  <c:v>335433</c:v>
                </c:pt>
                <c:pt idx="48">
                  <c:v>290592</c:v>
                </c:pt>
                <c:pt idx="49">
                  <c:v>343954</c:v>
                </c:pt>
                <c:pt idx="50">
                  <c:v>300135</c:v>
                </c:pt>
                <c:pt idx="51">
                  <c:v>491931</c:v>
                </c:pt>
                <c:pt idx="52">
                  <c:v>557619</c:v>
                </c:pt>
                <c:pt idx="53">
                  <c:v>464661</c:v>
                </c:pt>
                <c:pt idx="54">
                  <c:v>628888</c:v>
                </c:pt>
                <c:pt idx="55">
                  <c:v>774433</c:v>
                </c:pt>
                <c:pt idx="56">
                  <c:v>722282</c:v>
                </c:pt>
                <c:pt idx="57">
                  <c:v>463089</c:v>
                </c:pt>
                <c:pt idx="58">
                  <c:v>421416</c:v>
                </c:pt>
                <c:pt idx="59">
                  <c:v>681727</c:v>
                </c:pt>
                <c:pt idx="60">
                  <c:v>718904</c:v>
                </c:pt>
                <c:pt idx="61">
                  <c:v>1067441</c:v>
                </c:pt>
                <c:pt idx="62">
                  <c:v>936253</c:v>
                </c:pt>
                <c:pt idx="63">
                  <c:v>610825</c:v>
                </c:pt>
                <c:pt idx="64">
                  <c:v>939323</c:v>
                </c:pt>
                <c:pt idx="65">
                  <c:v>1578236</c:v>
                </c:pt>
                <c:pt idx="66">
                  <c:v>1027049</c:v>
                </c:pt>
                <c:pt idx="67">
                  <c:v>1025512</c:v>
                </c:pt>
                <c:pt idx="68">
                  <c:v>1280943</c:v>
                </c:pt>
                <c:pt idx="69">
                  <c:v>1409898</c:v>
                </c:pt>
                <c:pt idx="70">
                  <c:v>1284871</c:v>
                </c:pt>
                <c:pt idx="71">
                  <c:v>1398993</c:v>
                </c:pt>
                <c:pt idx="72">
                  <c:v>1338974</c:v>
                </c:pt>
                <c:pt idx="73">
                  <c:v>1759377</c:v>
                </c:pt>
              </c:numCache>
            </c:numRef>
          </c:xVal>
          <c:yVal>
            <c:numRef>
              <c:f>Sheet1!$AK$4:$AK$77</c:f>
              <c:numCache>
                <c:formatCode>0.0</c:formatCode>
                <c:ptCount val="74"/>
                <c:pt idx="0">
                  <c:v>80.800000000000011</c:v>
                </c:pt>
                <c:pt idx="1">
                  <c:v>0.16750418760469013</c:v>
                </c:pt>
                <c:pt idx="2">
                  <c:v>16.565040650406505</c:v>
                </c:pt>
                <c:pt idx="3">
                  <c:v>58.278145695364238</c:v>
                </c:pt>
                <c:pt idx="4">
                  <c:v>79.777717538628352</c:v>
                </c:pt>
                <c:pt idx="5">
                  <c:v>13.679052674561046</c:v>
                </c:pt>
                <c:pt idx="6">
                  <c:v>1.3368983957219251</c:v>
                </c:pt>
                <c:pt idx="7">
                  <c:v>32.432432432432435</c:v>
                </c:pt>
                <c:pt idx="8">
                  <c:v>33.949801849405546</c:v>
                </c:pt>
                <c:pt idx="9">
                  <c:v>76.137922806180285</c:v>
                </c:pt>
                <c:pt idx="10">
                  <c:v>11.870979113422051</c:v>
                </c:pt>
                <c:pt idx="11">
                  <c:v>6.5784351887894124</c:v>
                </c:pt>
                <c:pt idx="12">
                  <c:v>13.914540616684928</c:v>
                </c:pt>
                <c:pt idx="13">
                  <c:v>11.214953271028037</c:v>
                </c:pt>
                <c:pt idx="14">
                  <c:v>7.6190013127826122</c:v>
                </c:pt>
                <c:pt idx="15">
                  <c:v>51.495966506688454</c:v>
                </c:pt>
                <c:pt idx="16">
                  <c:v>10.835597826086957</c:v>
                </c:pt>
                <c:pt idx="17">
                  <c:v>32.219801500847254</c:v>
                </c:pt>
                <c:pt idx="18">
                  <c:v>10.191591271953166</c:v>
                </c:pt>
                <c:pt idx="19">
                  <c:v>33.980194058217464</c:v>
                </c:pt>
                <c:pt idx="20">
                  <c:v>10.721532343153966</c:v>
                </c:pt>
                <c:pt idx="21">
                  <c:v>34.244053196560962</c:v>
                </c:pt>
                <c:pt idx="22">
                  <c:v>6.6532869711325286</c:v>
                </c:pt>
                <c:pt idx="23">
                  <c:v>36.920182278921551</c:v>
                </c:pt>
                <c:pt idx="24">
                  <c:v>12.559484773579513</c:v>
                </c:pt>
                <c:pt idx="25">
                  <c:v>25.784563189143338</c:v>
                </c:pt>
                <c:pt idx="26">
                  <c:v>25.076648560190069</c:v>
                </c:pt>
                <c:pt idx="27">
                  <c:v>7.7155401437400375</c:v>
                </c:pt>
                <c:pt idx="28">
                  <c:v>26.351868113191511</c:v>
                </c:pt>
                <c:pt idx="29">
                  <c:v>10.291958897406623</c:v>
                </c:pt>
                <c:pt idx="30">
                  <c:v>5.7505621305758643</c:v>
                </c:pt>
                <c:pt idx="31">
                  <c:v>32.509776157424255</c:v>
                </c:pt>
                <c:pt idx="32">
                  <c:v>7.0040129790051449</c:v>
                </c:pt>
                <c:pt idx="33">
                  <c:v>2.3744698391348207</c:v>
                </c:pt>
                <c:pt idx="34">
                  <c:v>6.6846901844503552</c:v>
                </c:pt>
                <c:pt idx="35">
                  <c:v>34.035763313187502</c:v>
                </c:pt>
                <c:pt idx="36">
                  <c:v>30.748402019376599</c:v>
                </c:pt>
                <c:pt idx="37">
                  <c:v>24.037038492266184</c:v>
                </c:pt>
                <c:pt idx="38">
                  <c:v>14.418770075467085</c:v>
                </c:pt>
                <c:pt idx="39">
                  <c:v>31.813282772515915</c:v>
                </c:pt>
                <c:pt idx="40">
                  <c:v>8.6370607237249963</c:v>
                </c:pt>
                <c:pt idx="41">
                  <c:v>1.1064684653898527</c:v>
                </c:pt>
                <c:pt idx="42">
                  <c:v>30.670614916393461</c:v>
                </c:pt>
                <c:pt idx="43">
                  <c:v>33.685003767897513</c:v>
                </c:pt>
                <c:pt idx="44">
                  <c:v>25.573795260785502</c:v>
                </c:pt>
                <c:pt idx="45">
                  <c:v>15.941867896740488</c:v>
                </c:pt>
                <c:pt idx="46">
                  <c:v>8.9793049387634785</c:v>
                </c:pt>
                <c:pt idx="47">
                  <c:v>10.265239257914399</c:v>
                </c:pt>
                <c:pt idx="48">
                  <c:v>0.203722057042176</c:v>
                </c:pt>
                <c:pt idx="49">
                  <c:v>3.1847281903975531</c:v>
                </c:pt>
                <c:pt idx="50">
                  <c:v>4.497975910840122E-2</c:v>
                </c:pt>
                <c:pt idx="51">
                  <c:v>20.314027780318785</c:v>
                </c:pt>
                <c:pt idx="52">
                  <c:v>19.120402999180445</c:v>
                </c:pt>
                <c:pt idx="53">
                  <c:v>4.4464674246386071</c:v>
                </c:pt>
                <c:pt idx="54">
                  <c:v>30.989301751663252</c:v>
                </c:pt>
                <c:pt idx="55">
                  <c:v>43.829872952211488</c:v>
                </c:pt>
                <c:pt idx="56">
                  <c:v>1.0081934756784747</c:v>
                </c:pt>
                <c:pt idx="57">
                  <c:v>3.0423957381842368</c:v>
                </c:pt>
                <c:pt idx="58">
                  <c:v>0.57330523757996843</c:v>
                </c:pt>
                <c:pt idx="59">
                  <c:v>1.4268174797242885</c:v>
                </c:pt>
                <c:pt idx="60">
                  <c:v>2.7686589586370363</c:v>
                </c:pt>
                <c:pt idx="61">
                  <c:v>30.300597410067631</c:v>
                </c:pt>
                <c:pt idx="62">
                  <c:v>16.048333089453383</c:v>
                </c:pt>
                <c:pt idx="63">
                  <c:v>0.78991527851676002</c:v>
                </c:pt>
                <c:pt idx="64">
                  <c:v>13.661221965181305</c:v>
                </c:pt>
                <c:pt idx="65">
                  <c:v>18.579984235564261</c:v>
                </c:pt>
                <c:pt idx="66">
                  <c:v>29.701504017821932</c:v>
                </c:pt>
                <c:pt idx="67">
                  <c:v>0.24495081481250339</c:v>
                </c:pt>
                <c:pt idx="68">
                  <c:v>7.4119613441035241</c:v>
                </c:pt>
                <c:pt idx="69">
                  <c:v>3.0426314527717611</c:v>
                </c:pt>
                <c:pt idx="70">
                  <c:v>1.0017348045056664</c:v>
                </c:pt>
                <c:pt idx="71">
                  <c:v>2.3583391768221857</c:v>
                </c:pt>
                <c:pt idx="72">
                  <c:v>1.7157913447161783</c:v>
                </c:pt>
                <c:pt idx="73">
                  <c:v>0.30561954600975233</c:v>
                </c:pt>
              </c:numCache>
            </c:numRef>
          </c:yVal>
          <c:smooth val="0"/>
        </c:ser>
        <c:dLbls>
          <c:showLegendKey val="0"/>
          <c:showVal val="0"/>
          <c:showCatName val="0"/>
          <c:showSerName val="0"/>
          <c:showPercent val="0"/>
          <c:showBubbleSize val="0"/>
        </c:dLbls>
        <c:axId val="89554304"/>
        <c:axId val="89851776"/>
      </c:scatterChart>
      <c:valAx>
        <c:axId val="89554304"/>
        <c:scaling>
          <c:orientation val="minMax"/>
        </c:scaling>
        <c:delete val="0"/>
        <c:axPos val="b"/>
        <c:title>
          <c:tx>
            <c:rich>
              <a:bodyPr/>
              <a:lstStyle/>
              <a:p>
                <a:pPr>
                  <a:defRPr sz="1200" b="1" i="0" u="none" strike="noStrike" baseline="0">
                    <a:solidFill>
                      <a:srgbClr val="000000"/>
                    </a:solidFill>
                    <a:latin typeface="Times New Roman"/>
                    <a:ea typeface="Times New Roman"/>
                    <a:cs typeface="Times New Roman"/>
                  </a:defRPr>
                </a:pPr>
                <a:r>
                  <a:rPr lang="en-NZ"/>
                  <a:t>Total Population Including Diaspora</a:t>
                </a:r>
              </a:p>
            </c:rich>
          </c:tx>
          <c:layout>
            <c:manualLayout>
              <c:xMode val="edge"/>
              <c:yMode val="edge"/>
              <c:x val="0.37664090264223293"/>
              <c:y val="0.91679575909734856"/>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5400000" vert="horz"/>
          <a:lstStyle/>
          <a:p>
            <a:pPr>
              <a:defRPr sz="1200" b="0" i="0" u="none" strike="noStrike" baseline="0">
                <a:solidFill>
                  <a:srgbClr val="000000"/>
                </a:solidFill>
                <a:latin typeface="Times New Roman"/>
                <a:ea typeface="Times New Roman"/>
                <a:cs typeface="Times New Roman"/>
              </a:defRPr>
            </a:pPr>
            <a:endParaRPr lang="en-US"/>
          </a:p>
        </c:txPr>
        <c:crossAx val="89851776"/>
        <c:crosses val="autoZero"/>
        <c:crossBetween val="midCat"/>
      </c:valAx>
      <c:valAx>
        <c:axId val="89851776"/>
        <c:scaling>
          <c:orientation val="minMax"/>
        </c:scaling>
        <c:delete val="0"/>
        <c:axPos val="l"/>
        <c:title>
          <c:tx>
            <c:rich>
              <a:bodyPr/>
              <a:lstStyle/>
              <a:p>
                <a:pPr>
                  <a:defRPr sz="1200" b="1" i="0" u="none" strike="noStrike" baseline="0">
                    <a:solidFill>
                      <a:srgbClr val="000000"/>
                    </a:solidFill>
                    <a:latin typeface="Times New Roman"/>
                    <a:ea typeface="Times New Roman"/>
                    <a:cs typeface="Times New Roman"/>
                  </a:defRPr>
                </a:pPr>
                <a:r>
                  <a:rPr lang="en-NZ"/>
                  <a:t>Percent in diaspora</a:t>
                </a:r>
              </a:p>
            </c:rich>
          </c:tx>
          <c:layout>
            <c:manualLayout>
              <c:xMode val="edge"/>
              <c:yMode val="edge"/>
              <c:x val="1.8372726958157705E-2"/>
              <c:y val="0.38058580251604218"/>
            </c:manualLayout>
          </c:layout>
          <c:overlay val="0"/>
          <c:spPr>
            <a:noFill/>
            <a:ln w="25400">
              <a:noFill/>
            </a:ln>
          </c:spPr>
        </c:title>
        <c:numFmt formatCode="0.0"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Times New Roman"/>
                <a:ea typeface="Times New Roman"/>
                <a:cs typeface="Times New Roman"/>
              </a:defRPr>
            </a:pPr>
            <a:endParaRPr lang="en-US"/>
          </a:p>
        </c:txPr>
        <c:crossAx val="89554304"/>
        <c:crosses val="autoZero"/>
        <c:crossBetween val="midCat"/>
      </c:valAx>
      <c:spPr>
        <a:solidFill>
          <a:srgbClr val="FFFFFF"/>
        </a:solid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1200" b="0" i="0" u="none" strike="noStrike" baseline="0">
          <a:solidFill>
            <a:srgbClr val="000000"/>
          </a:solidFill>
          <a:latin typeface="Times New Roman"/>
          <a:ea typeface="Times New Roman"/>
          <a:cs typeface="Times New Roman"/>
        </a:defRPr>
      </a:pPr>
      <a:endParaRPr lang="en-US"/>
    </a:p>
  </c:tx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emf"/></Relationships>
</file>

<file path=ppt/drawings/drawing1.xml><?xml version="1.0" encoding="utf-8"?>
<c:userShapes xmlns:c="http://schemas.openxmlformats.org/drawingml/2006/chart">
  <cdr:relSizeAnchor xmlns:cdr="http://schemas.openxmlformats.org/drawingml/2006/chartDrawing">
    <cdr:from>
      <cdr:x>0.45485</cdr:x>
      <cdr:y>0.46406</cdr:y>
    </cdr:from>
    <cdr:to>
      <cdr:x>0.56168</cdr:x>
      <cdr:y>0.49902</cdr:y>
    </cdr:to>
    <cdr:sp macro="" textlink="">
      <cdr:nvSpPr>
        <cdr:cNvPr id="2049" name="Text Box 1"/>
        <cdr:cNvSpPr txBox="1">
          <a:spLocks xmlns:a="http://schemas.openxmlformats.org/drawingml/2006/main" noChangeArrowheads="1"/>
        </cdr:cNvSpPr>
      </cdr:nvSpPr>
      <cdr:spPr bwMode="auto">
        <a:xfrm xmlns:a="http://schemas.openxmlformats.org/drawingml/2006/main">
          <a:off x="3308829" y="2876296"/>
          <a:ext cx="776404" cy="21640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Luxembourg</a:t>
          </a:r>
        </a:p>
      </cdr:txBody>
    </cdr:sp>
  </cdr:relSizeAnchor>
  <cdr:relSizeAnchor xmlns:cdr="http://schemas.openxmlformats.org/drawingml/2006/chartDrawing">
    <cdr:from>
      <cdr:x>0.57599</cdr:x>
      <cdr:y>0.56745</cdr:y>
    </cdr:from>
    <cdr:to>
      <cdr:x>0.64384</cdr:x>
      <cdr:y>0.60338</cdr:y>
    </cdr:to>
    <cdr:sp macro="" textlink="">
      <cdr:nvSpPr>
        <cdr:cNvPr id="2050" name="Text Box 2"/>
        <cdr:cNvSpPr txBox="1">
          <a:spLocks xmlns:a="http://schemas.openxmlformats.org/drawingml/2006/main" noChangeArrowheads="1"/>
        </cdr:cNvSpPr>
      </cdr:nvSpPr>
      <cdr:spPr bwMode="auto">
        <a:xfrm xmlns:a="http://schemas.openxmlformats.org/drawingml/2006/main">
          <a:off x="4189232" y="3516376"/>
          <a:ext cx="493097" cy="22250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Guyana</a:t>
          </a:r>
        </a:p>
      </cdr:txBody>
    </cdr:sp>
  </cdr:relSizeAnchor>
  <cdr:relSizeAnchor xmlns:cdr="http://schemas.openxmlformats.org/drawingml/2006/chartDrawing">
    <cdr:from>
      <cdr:x>0.47434</cdr:x>
      <cdr:y>0.57877</cdr:y>
    </cdr:from>
    <cdr:to>
      <cdr:x>0.58364</cdr:x>
      <cdr:y>0.61274</cdr:y>
    </cdr:to>
    <cdr:sp macro="" textlink="">
      <cdr:nvSpPr>
        <cdr:cNvPr id="2051" name="Text Box 3"/>
        <cdr:cNvSpPr txBox="1">
          <a:spLocks xmlns:a="http://schemas.openxmlformats.org/drawingml/2006/main" noChangeArrowheads="1"/>
        </cdr:cNvSpPr>
      </cdr:nvSpPr>
      <cdr:spPr bwMode="auto">
        <a:xfrm xmlns:a="http://schemas.openxmlformats.org/drawingml/2006/main">
          <a:off x="3450482" y="3586480"/>
          <a:ext cx="794335" cy="21031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Timor L'Este</a:t>
          </a:r>
        </a:p>
      </cdr:txBody>
    </cdr:sp>
  </cdr:relSizeAnchor>
  <cdr:relSizeAnchor xmlns:cdr="http://schemas.openxmlformats.org/drawingml/2006/chartDrawing">
    <cdr:from>
      <cdr:x>0.72797</cdr:x>
      <cdr:y>0.63218</cdr:y>
    </cdr:from>
    <cdr:to>
      <cdr:x>0.90759</cdr:x>
      <cdr:y>0.66788</cdr:y>
    </cdr:to>
    <cdr:sp macro="" textlink="">
      <cdr:nvSpPr>
        <cdr:cNvPr id="2052" name="Text Box 4"/>
        <cdr:cNvSpPr txBox="1">
          <a:spLocks xmlns:a="http://schemas.openxmlformats.org/drawingml/2006/main" noChangeArrowheads="1"/>
        </cdr:cNvSpPr>
      </cdr:nvSpPr>
      <cdr:spPr bwMode="auto">
        <a:xfrm xmlns:a="http://schemas.openxmlformats.org/drawingml/2006/main">
          <a:off x="5293770" y="3917188"/>
          <a:ext cx="1305363" cy="22098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Trinidad and Tobago</a:t>
          </a:r>
        </a:p>
      </cdr:txBody>
    </cdr:sp>
  </cdr:relSizeAnchor>
  <cdr:relSizeAnchor xmlns:cdr="http://schemas.openxmlformats.org/drawingml/2006/chartDrawing">
    <cdr:from>
      <cdr:x>0.15631</cdr:x>
      <cdr:y>0.26</cdr:y>
    </cdr:from>
    <cdr:to>
      <cdr:x>0.2513</cdr:x>
      <cdr:y>0.2952</cdr:y>
    </cdr:to>
    <cdr:sp macro="" textlink="">
      <cdr:nvSpPr>
        <cdr:cNvPr id="2053" name="Text Box 5"/>
        <cdr:cNvSpPr txBox="1">
          <a:spLocks xmlns:a="http://schemas.openxmlformats.org/drawingml/2006/main" noChangeArrowheads="1"/>
        </cdr:cNvSpPr>
      </cdr:nvSpPr>
      <cdr:spPr bwMode="auto">
        <a:xfrm xmlns:a="http://schemas.openxmlformats.org/drawingml/2006/main">
          <a:off x="1139200" y="1612900"/>
          <a:ext cx="690337" cy="2179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Montserrat</a:t>
          </a:r>
        </a:p>
      </cdr:txBody>
    </cdr:sp>
  </cdr:relSizeAnchor>
  <cdr:relSizeAnchor xmlns:cdr="http://schemas.openxmlformats.org/drawingml/2006/chartDrawing">
    <cdr:from>
      <cdr:x>0.142</cdr:x>
      <cdr:y>0.20166</cdr:y>
    </cdr:from>
    <cdr:to>
      <cdr:x>0.20887</cdr:x>
      <cdr:y>0.23662</cdr:y>
    </cdr:to>
    <cdr:sp macro="" textlink="">
      <cdr:nvSpPr>
        <cdr:cNvPr id="2054" name="Text Box 6"/>
        <cdr:cNvSpPr txBox="1">
          <a:spLocks xmlns:a="http://schemas.openxmlformats.org/drawingml/2006/main" noChangeArrowheads="1"/>
        </cdr:cNvSpPr>
      </cdr:nvSpPr>
      <cdr:spPr bwMode="auto">
        <a:xfrm xmlns:a="http://schemas.openxmlformats.org/drawingml/2006/main">
          <a:off x="1035202" y="1251712"/>
          <a:ext cx="485925" cy="21640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Pitcairn</a:t>
          </a:r>
        </a:p>
      </cdr:txBody>
    </cdr:sp>
  </cdr:relSizeAnchor>
  <cdr:relSizeAnchor xmlns:cdr="http://schemas.openxmlformats.org/drawingml/2006/chartDrawing">
    <cdr:from>
      <cdr:x>0.14867</cdr:x>
      <cdr:y>0.22406</cdr:y>
    </cdr:from>
    <cdr:to>
      <cdr:x>0.1953</cdr:x>
      <cdr:y>0.26</cdr:y>
    </cdr:to>
    <cdr:sp macro="" textlink="">
      <cdr:nvSpPr>
        <cdr:cNvPr id="2055" name="Text Box 7"/>
        <cdr:cNvSpPr txBox="1">
          <a:spLocks xmlns:a="http://schemas.openxmlformats.org/drawingml/2006/main" noChangeArrowheads="1"/>
        </cdr:cNvSpPr>
      </cdr:nvSpPr>
      <cdr:spPr bwMode="auto">
        <a:xfrm xmlns:a="http://schemas.openxmlformats.org/drawingml/2006/main">
          <a:off x="1083615" y="1390396"/>
          <a:ext cx="338892" cy="22250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Niue</a:t>
          </a:r>
        </a:p>
      </cdr:txBody>
    </cdr:sp>
  </cdr:relSizeAnchor>
  <cdr:relSizeAnchor xmlns:cdr="http://schemas.openxmlformats.org/drawingml/2006/chartDrawing">
    <cdr:from>
      <cdr:x>0.142</cdr:x>
      <cdr:y>0.36782</cdr:y>
    </cdr:from>
    <cdr:to>
      <cdr:x>0.21405</cdr:x>
      <cdr:y>0.40302</cdr:y>
    </cdr:to>
    <cdr:sp macro="" textlink="">
      <cdr:nvSpPr>
        <cdr:cNvPr id="2056" name="Text Box 8"/>
        <cdr:cNvSpPr txBox="1">
          <a:spLocks xmlns:a="http://schemas.openxmlformats.org/drawingml/2006/main" noChangeArrowheads="1"/>
        </cdr:cNvSpPr>
      </cdr:nvSpPr>
      <cdr:spPr bwMode="auto">
        <a:xfrm xmlns:a="http://schemas.openxmlformats.org/drawingml/2006/main">
          <a:off x="1035202" y="2280412"/>
          <a:ext cx="523579" cy="2179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27432" rIns="27432" bIns="27432" anchor="ctr" upright="1"/>
        <a:lstStyle xmlns:a="http://schemas.openxmlformats.org/drawingml/2006/main"/>
        <a:p xmlns:a="http://schemas.openxmlformats.org/drawingml/2006/main">
          <a:pPr algn="ctr" rtl="0">
            <a:defRPr sz="1000"/>
          </a:pPr>
          <a:r>
            <a:rPr lang="en-NZ" sz="1100" b="0" i="0" u="none" strike="noStrike" baseline="0">
              <a:solidFill>
                <a:srgbClr val="000000"/>
              </a:solidFill>
              <a:latin typeface="Times New Roman"/>
              <a:cs typeface="Times New Roman"/>
            </a:rPr>
            <a:t>Tokelau</a:t>
          </a:r>
        </a:p>
      </cdr:txBody>
    </cdr:sp>
  </cdr:relSizeAnchor>
  <cdr:relSizeAnchor xmlns:cdr="http://schemas.openxmlformats.org/drawingml/2006/chartDrawing">
    <cdr:from>
      <cdr:x>0.16322</cdr:x>
      <cdr:y>0.42123</cdr:y>
    </cdr:from>
    <cdr:to>
      <cdr:x>0.27425</cdr:x>
      <cdr:y>0.45717</cdr:y>
    </cdr:to>
    <cdr:sp macro="" textlink="">
      <cdr:nvSpPr>
        <cdr:cNvPr id="2057" name="Text Box 9"/>
        <cdr:cNvSpPr txBox="1">
          <a:spLocks xmlns:a="http://schemas.openxmlformats.org/drawingml/2006/main" noChangeArrowheads="1"/>
        </cdr:cNvSpPr>
      </cdr:nvSpPr>
      <cdr:spPr bwMode="auto">
        <a:xfrm xmlns:a="http://schemas.openxmlformats.org/drawingml/2006/main">
          <a:off x="1189407" y="2611120"/>
          <a:ext cx="806886" cy="22250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Cook Islands</a:t>
          </a:r>
        </a:p>
      </cdr:txBody>
    </cdr:sp>
  </cdr:relSizeAnchor>
  <cdr:relSizeAnchor xmlns:cdr="http://schemas.openxmlformats.org/drawingml/2006/chartDrawing">
    <cdr:from>
      <cdr:x>0.40131</cdr:x>
      <cdr:y>0.55366</cdr:y>
    </cdr:from>
    <cdr:to>
      <cdr:x>0.48273</cdr:x>
      <cdr:y>0.5896</cdr:y>
    </cdr:to>
    <cdr:sp macro="" textlink="">
      <cdr:nvSpPr>
        <cdr:cNvPr id="2058" name="Text Box 10"/>
        <cdr:cNvSpPr txBox="1">
          <a:spLocks xmlns:a="http://schemas.openxmlformats.org/drawingml/2006/main" noChangeArrowheads="1"/>
        </cdr:cNvSpPr>
      </cdr:nvSpPr>
      <cdr:spPr bwMode="auto">
        <a:xfrm xmlns:a="http://schemas.openxmlformats.org/drawingml/2006/main">
          <a:off x="2919730" y="3431032"/>
          <a:ext cx="591717" cy="22250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Suriname</a:t>
          </a:r>
        </a:p>
      </cdr:txBody>
    </cdr:sp>
  </cdr:relSizeAnchor>
  <cdr:relSizeAnchor xmlns:cdr="http://schemas.openxmlformats.org/drawingml/2006/chartDrawing">
    <cdr:from>
      <cdr:x>0.84911</cdr:x>
      <cdr:y>0.7496</cdr:y>
    </cdr:from>
    <cdr:to>
      <cdr:x>0.93473</cdr:x>
      <cdr:y>0.7848</cdr:y>
    </cdr:to>
    <cdr:sp macro="" textlink="">
      <cdr:nvSpPr>
        <cdr:cNvPr id="2059" name="Text Box 11"/>
        <cdr:cNvSpPr txBox="1">
          <a:spLocks xmlns:a="http://schemas.openxmlformats.org/drawingml/2006/main" noChangeArrowheads="1"/>
        </cdr:cNvSpPr>
      </cdr:nvSpPr>
      <cdr:spPr bwMode="auto">
        <a:xfrm xmlns:a="http://schemas.openxmlformats.org/drawingml/2006/main">
          <a:off x="6174172" y="4644136"/>
          <a:ext cx="622200" cy="2179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Botswana</a:t>
          </a:r>
        </a:p>
      </cdr:txBody>
    </cdr:sp>
  </cdr:relSizeAnchor>
  <cdr:relSizeAnchor xmlns:cdr="http://schemas.openxmlformats.org/drawingml/2006/chartDrawing">
    <cdr:from>
      <cdr:x>0.15631</cdr:x>
      <cdr:y>0.49852</cdr:y>
    </cdr:from>
    <cdr:to>
      <cdr:x>0.29793</cdr:x>
      <cdr:y>0.53422</cdr:y>
    </cdr:to>
    <cdr:sp macro="" textlink="">
      <cdr:nvSpPr>
        <cdr:cNvPr id="2060" name="Text Box 12"/>
        <cdr:cNvSpPr txBox="1">
          <a:spLocks xmlns:a="http://schemas.openxmlformats.org/drawingml/2006/main" noChangeArrowheads="1"/>
        </cdr:cNvSpPr>
      </cdr:nvSpPr>
      <cdr:spPr bwMode="auto">
        <a:xfrm xmlns:a="http://schemas.openxmlformats.org/drawingml/2006/main">
          <a:off x="1139200" y="3089656"/>
          <a:ext cx="1029229" cy="22098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American Samoa</a:t>
          </a:r>
        </a:p>
      </cdr:txBody>
    </cdr:sp>
  </cdr:relSizeAnchor>
  <cdr:relSizeAnchor xmlns:cdr="http://schemas.openxmlformats.org/drawingml/2006/chartDrawing">
    <cdr:from>
      <cdr:x>0.24193</cdr:x>
      <cdr:y>0.52929</cdr:y>
    </cdr:from>
    <cdr:to>
      <cdr:x>0.40476</cdr:x>
      <cdr:y>0.56498</cdr:y>
    </cdr:to>
    <cdr:sp macro="" textlink="">
      <cdr:nvSpPr>
        <cdr:cNvPr id="2061" name="Text Box 13"/>
        <cdr:cNvSpPr txBox="1">
          <a:spLocks xmlns:a="http://schemas.openxmlformats.org/drawingml/2006/main" noChangeArrowheads="1"/>
        </cdr:cNvSpPr>
      </cdr:nvSpPr>
      <cdr:spPr bwMode="auto">
        <a:xfrm xmlns:a="http://schemas.openxmlformats.org/drawingml/2006/main">
          <a:off x="1761400" y="3280156"/>
          <a:ext cx="1183433" cy="22098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Netherlands Antilles</a:t>
          </a:r>
        </a:p>
      </cdr:txBody>
    </cdr:sp>
  </cdr:relSizeAnchor>
  <cdr:relSizeAnchor xmlns:cdr="http://schemas.openxmlformats.org/drawingml/2006/chartDrawing">
    <cdr:from>
      <cdr:x>0.52517</cdr:x>
      <cdr:y>0.65409</cdr:y>
    </cdr:from>
    <cdr:to>
      <cdr:x>0.59055</cdr:x>
      <cdr:y>0.68929</cdr:y>
    </cdr:to>
    <cdr:sp macro="" textlink="">
      <cdr:nvSpPr>
        <cdr:cNvPr id="2062" name="Text Box 14"/>
        <cdr:cNvSpPr txBox="1">
          <a:spLocks xmlns:a="http://schemas.openxmlformats.org/drawingml/2006/main" noChangeArrowheads="1"/>
        </cdr:cNvSpPr>
      </cdr:nvSpPr>
      <cdr:spPr bwMode="auto">
        <a:xfrm xmlns:a="http://schemas.openxmlformats.org/drawingml/2006/main">
          <a:off x="3819857" y="4052824"/>
          <a:ext cx="475166" cy="2179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Cyprus</a:t>
          </a:r>
        </a:p>
      </cdr:txBody>
    </cdr:sp>
  </cdr:relSizeAnchor>
  <cdr:relSizeAnchor xmlns:cdr="http://schemas.openxmlformats.org/drawingml/2006/chartDrawing">
    <cdr:from>
      <cdr:x>0.52689</cdr:x>
      <cdr:y>0.68166</cdr:y>
    </cdr:from>
    <cdr:to>
      <cdr:x>0.56168</cdr:x>
      <cdr:y>0.71686</cdr:y>
    </cdr:to>
    <cdr:sp macro="" textlink="">
      <cdr:nvSpPr>
        <cdr:cNvPr id="2063" name="Text Box 15"/>
        <cdr:cNvSpPr txBox="1">
          <a:spLocks xmlns:a="http://schemas.openxmlformats.org/drawingml/2006/main" noChangeArrowheads="1"/>
        </cdr:cNvSpPr>
      </cdr:nvSpPr>
      <cdr:spPr bwMode="auto">
        <a:xfrm xmlns:a="http://schemas.openxmlformats.org/drawingml/2006/main">
          <a:off x="3832408" y="4223512"/>
          <a:ext cx="252825" cy="2179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Fiji</a:t>
          </a:r>
        </a:p>
      </cdr:txBody>
    </cdr:sp>
  </cdr:relSizeAnchor>
  <cdr:relSizeAnchor xmlns:cdr="http://schemas.openxmlformats.org/drawingml/2006/chartDrawing">
    <cdr:from>
      <cdr:x>0.36406</cdr:x>
      <cdr:y>0.64154</cdr:y>
    </cdr:from>
    <cdr:to>
      <cdr:x>0.46916</cdr:x>
      <cdr:y>0.67674</cdr:y>
    </cdr:to>
    <cdr:sp macro="" textlink="">
      <cdr:nvSpPr>
        <cdr:cNvPr id="2064" name="Text Box 16"/>
        <cdr:cNvSpPr txBox="1">
          <a:spLocks xmlns:a="http://schemas.openxmlformats.org/drawingml/2006/main" noChangeArrowheads="1"/>
        </cdr:cNvSpPr>
      </cdr:nvSpPr>
      <cdr:spPr bwMode="auto">
        <a:xfrm xmlns:a="http://schemas.openxmlformats.org/drawingml/2006/main">
          <a:off x="2648975" y="3975100"/>
          <a:ext cx="763852" cy="2179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Cape Verde</a:t>
          </a:r>
        </a:p>
      </cdr:txBody>
    </cdr:sp>
  </cdr:relSizeAnchor>
  <cdr:relSizeAnchor xmlns:cdr="http://schemas.openxmlformats.org/drawingml/2006/chartDrawing">
    <cdr:from>
      <cdr:x>0.33864</cdr:x>
      <cdr:y>0.62455</cdr:y>
    </cdr:from>
    <cdr:to>
      <cdr:x>0.39391</cdr:x>
      <cdr:y>0.65975</cdr:y>
    </cdr:to>
    <cdr:sp macro="" textlink="">
      <cdr:nvSpPr>
        <cdr:cNvPr id="2065" name="Text Box 17"/>
        <cdr:cNvSpPr txBox="1">
          <a:spLocks xmlns:a="http://schemas.openxmlformats.org/drawingml/2006/main" noChangeArrowheads="1"/>
        </cdr:cNvSpPr>
      </cdr:nvSpPr>
      <cdr:spPr bwMode="auto">
        <a:xfrm xmlns:a="http://schemas.openxmlformats.org/drawingml/2006/main">
          <a:off x="2464287" y="3869944"/>
          <a:ext cx="401651" cy="2179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Malta</a:t>
          </a:r>
        </a:p>
      </cdr:txBody>
    </cdr:sp>
  </cdr:relSizeAnchor>
  <cdr:relSizeAnchor xmlns:cdr="http://schemas.openxmlformats.org/drawingml/2006/chartDrawing">
    <cdr:from>
      <cdr:x>0.28856</cdr:x>
      <cdr:y>0.59575</cdr:y>
    </cdr:from>
    <cdr:to>
      <cdr:x>0.37343</cdr:x>
      <cdr:y>0.63095</cdr:y>
    </cdr:to>
    <cdr:sp macro="" textlink="">
      <cdr:nvSpPr>
        <cdr:cNvPr id="2066" name="Text Box 18"/>
        <cdr:cNvSpPr txBox="1">
          <a:spLocks xmlns:a="http://schemas.openxmlformats.org/drawingml/2006/main" noChangeArrowheads="1"/>
        </cdr:cNvSpPr>
      </cdr:nvSpPr>
      <cdr:spPr bwMode="auto">
        <a:xfrm xmlns:a="http://schemas.openxmlformats.org/drawingml/2006/main">
          <a:off x="2100292" y="3691636"/>
          <a:ext cx="616820" cy="2179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Barbados</a:t>
          </a:r>
        </a:p>
      </cdr:txBody>
    </cdr:sp>
  </cdr:relSizeAnchor>
  <cdr:relSizeAnchor xmlns:cdr="http://schemas.openxmlformats.org/drawingml/2006/chartDrawing">
    <cdr:from>
      <cdr:x>0.66432</cdr:x>
      <cdr:y>0.71366</cdr:y>
    </cdr:from>
    <cdr:to>
      <cdr:x>0.74475</cdr:x>
      <cdr:y>0.7496</cdr:y>
    </cdr:to>
    <cdr:sp macro="" textlink="">
      <cdr:nvSpPr>
        <cdr:cNvPr id="2067" name="Text Box 19"/>
        <cdr:cNvSpPr txBox="1">
          <a:spLocks xmlns:a="http://schemas.openxmlformats.org/drawingml/2006/main" noChangeArrowheads="1"/>
        </cdr:cNvSpPr>
      </cdr:nvSpPr>
      <cdr:spPr bwMode="auto">
        <a:xfrm xmlns:a="http://schemas.openxmlformats.org/drawingml/2006/main">
          <a:off x="4831155" y="4421632"/>
          <a:ext cx="584544" cy="22250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Mauritius</a:t>
          </a:r>
        </a:p>
      </cdr:txBody>
    </cdr:sp>
  </cdr:relSizeAnchor>
  <cdr:relSizeAnchor xmlns:cdr="http://schemas.openxmlformats.org/drawingml/2006/chartDrawing">
    <cdr:from>
      <cdr:x>0.4319</cdr:x>
      <cdr:y>0.7496</cdr:y>
    </cdr:from>
    <cdr:to>
      <cdr:x>0.54984</cdr:x>
      <cdr:y>0.7848</cdr:y>
    </cdr:to>
    <cdr:sp macro="" textlink="">
      <cdr:nvSpPr>
        <cdr:cNvPr id="2068" name="Text Box 20"/>
        <cdr:cNvSpPr txBox="1">
          <a:spLocks xmlns:a="http://schemas.openxmlformats.org/drawingml/2006/main" noChangeArrowheads="1"/>
        </cdr:cNvSpPr>
      </cdr:nvSpPr>
      <cdr:spPr bwMode="auto">
        <a:xfrm xmlns:a="http://schemas.openxmlformats.org/drawingml/2006/main">
          <a:off x="3142072" y="4644136"/>
          <a:ext cx="857093" cy="2179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Comoros (!!!)</a:t>
          </a:r>
        </a:p>
      </cdr:txBody>
    </cdr:sp>
  </cdr:relSizeAnchor>
  <cdr:relSizeAnchor xmlns:cdr="http://schemas.openxmlformats.org/drawingml/2006/chartDrawing">
    <cdr:from>
      <cdr:x>0.2513</cdr:x>
      <cdr:y>0.56622</cdr:y>
    </cdr:from>
    <cdr:to>
      <cdr:x>0.31397</cdr:x>
      <cdr:y>0.60142</cdr:y>
    </cdr:to>
    <cdr:sp macro="" textlink="">
      <cdr:nvSpPr>
        <cdr:cNvPr id="2069" name="Text Box 21"/>
        <cdr:cNvSpPr txBox="1">
          <a:spLocks xmlns:a="http://schemas.openxmlformats.org/drawingml/2006/main" noChangeArrowheads="1"/>
        </cdr:cNvSpPr>
      </cdr:nvSpPr>
      <cdr:spPr bwMode="auto">
        <a:xfrm xmlns:a="http://schemas.openxmlformats.org/drawingml/2006/main">
          <a:off x="1829537" y="3508756"/>
          <a:ext cx="455442" cy="2179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Samoa</a:t>
          </a:r>
        </a:p>
      </cdr:txBody>
    </cdr:sp>
  </cdr:relSizeAnchor>
  <cdr:relSizeAnchor xmlns:cdr="http://schemas.openxmlformats.org/drawingml/2006/chartDrawing">
    <cdr:from>
      <cdr:x>0.24365</cdr:x>
      <cdr:y>0.55366</cdr:y>
    </cdr:from>
    <cdr:to>
      <cdr:x>0.29892</cdr:x>
      <cdr:y>0.5896</cdr:y>
    </cdr:to>
    <cdr:sp macro="" textlink="">
      <cdr:nvSpPr>
        <cdr:cNvPr id="2070" name="Text Box 22"/>
        <cdr:cNvSpPr txBox="1">
          <a:spLocks xmlns:a="http://schemas.openxmlformats.org/drawingml/2006/main" noChangeArrowheads="1"/>
        </cdr:cNvSpPr>
      </cdr:nvSpPr>
      <cdr:spPr bwMode="auto">
        <a:xfrm xmlns:a="http://schemas.openxmlformats.org/drawingml/2006/main">
          <a:off x="1773951" y="3431032"/>
          <a:ext cx="401650" cy="22250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18288" rIns="27432" bIns="18288" anchor="ctr" upright="1"/>
        <a:lstStyle xmlns:a="http://schemas.openxmlformats.org/drawingml/2006/main"/>
        <a:p xmlns:a="http://schemas.openxmlformats.org/drawingml/2006/main">
          <a:pPr algn="ctr" rtl="0">
            <a:defRPr sz="1000"/>
          </a:pPr>
          <a:r>
            <a:rPr lang="en-NZ" sz="1000" b="0" i="0" u="none" strike="noStrike" baseline="0">
              <a:solidFill>
                <a:srgbClr val="000000"/>
              </a:solidFill>
              <a:latin typeface="Times New Roman"/>
              <a:cs typeface="Times New Roman"/>
            </a:rPr>
            <a:t>Guam</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2A165D0-4F6B-4D4F-AD9B-F6FCD7C6321C}" type="datetimeFigureOut">
              <a:rPr lang="en-NZ" smtClean="0"/>
              <a:t>22/02/2011</a:t>
            </a:fld>
            <a:endParaRPr lang="en-NZ"/>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NZ"/>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B49FA0-98A3-4CCC-979E-4C3A7186BD16}" type="slidenum">
              <a:rPr lang="en-NZ" smtClean="0"/>
              <a:t>‹#›</a:t>
            </a:fld>
            <a:endParaRPr lang="en-NZ"/>
          </a:p>
        </p:txBody>
      </p:sp>
    </p:spTree>
    <p:extLst>
      <p:ext uri="{BB962C8B-B14F-4D97-AF65-F5344CB8AC3E}">
        <p14:creationId xmlns:p14="http://schemas.microsoft.com/office/powerpoint/2010/main" val="27089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44D77B-C7BF-4A2E-B450-556D814E838F}" type="datetimeFigureOut">
              <a:rPr lang="en-NZ" smtClean="0"/>
              <a:t>22/02/2011</a:t>
            </a:fld>
            <a:endParaRPr lang="en-NZ"/>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0A1BC8-C16E-4DF7-9352-8CE75C1C83CF}" type="slidenum">
              <a:rPr lang="en-NZ" smtClean="0"/>
              <a:t>‹#›</a:t>
            </a:fld>
            <a:endParaRPr lang="en-NZ"/>
          </a:p>
        </p:txBody>
      </p:sp>
    </p:spTree>
    <p:extLst>
      <p:ext uri="{BB962C8B-B14F-4D97-AF65-F5344CB8AC3E}">
        <p14:creationId xmlns:p14="http://schemas.microsoft.com/office/powerpoint/2010/main" val="2175425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2DD48255-F86B-4F61-B15D-C78563A59DAE}" type="datetime1">
              <a:rPr lang="en-NZ" smtClean="0"/>
              <a:t>22/02/2011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30B9F1B6-093B-4095-A6A0-00C0226B00A2}" type="slidenum">
              <a:rPr lang="en-NZ" smtClean="0"/>
              <a:t>‹#›</a:t>
            </a:fld>
            <a:endParaRPr lang="en-NZ"/>
          </a:p>
        </p:txBody>
      </p:sp>
    </p:spTree>
    <p:extLst>
      <p:ext uri="{BB962C8B-B14F-4D97-AF65-F5344CB8AC3E}">
        <p14:creationId xmlns:p14="http://schemas.microsoft.com/office/powerpoint/2010/main" val="2586481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E3137DB7-0A1C-409B-9F3A-6051B8CA7855}" type="datetime1">
              <a:rPr lang="en-NZ" smtClean="0"/>
              <a:t>22/02/2011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30B9F1B6-093B-4095-A6A0-00C0226B00A2}" type="slidenum">
              <a:rPr lang="en-NZ" smtClean="0"/>
              <a:t>‹#›</a:t>
            </a:fld>
            <a:endParaRPr lang="en-NZ"/>
          </a:p>
        </p:txBody>
      </p:sp>
    </p:spTree>
    <p:extLst>
      <p:ext uri="{BB962C8B-B14F-4D97-AF65-F5344CB8AC3E}">
        <p14:creationId xmlns:p14="http://schemas.microsoft.com/office/powerpoint/2010/main" val="2854973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FAE07E-FA92-45ED-9380-D089DE957E35}" type="datetime1">
              <a:rPr lang="en-NZ" smtClean="0"/>
              <a:t>22/02/2011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30B9F1B6-093B-4095-A6A0-00C0226B00A2}" type="slidenum">
              <a:rPr lang="en-NZ" smtClean="0"/>
              <a:t>‹#›</a:t>
            </a:fld>
            <a:endParaRPr lang="en-NZ"/>
          </a:p>
        </p:txBody>
      </p:sp>
    </p:spTree>
    <p:extLst>
      <p:ext uri="{BB962C8B-B14F-4D97-AF65-F5344CB8AC3E}">
        <p14:creationId xmlns:p14="http://schemas.microsoft.com/office/powerpoint/2010/main" val="3297586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46056EB5-176A-4A20-8A85-3463EBF303ED}" type="datetime1">
              <a:rPr lang="en-NZ" smtClean="0"/>
              <a:t>22/02/2011</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30B9F1B6-093B-4095-A6A0-00C0226B00A2}" type="slidenum">
              <a:rPr lang="en-NZ" smtClean="0"/>
              <a:t>‹#›</a:t>
            </a:fld>
            <a:endParaRPr lang="en-NZ"/>
          </a:p>
        </p:txBody>
      </p:sp>
    </p:spTree>
    <p:extLst>
      <p:ext uri="{BB962C8B-B14F-4D97-AF65-F5344CB8AC3E}">
        <p14:creationId xmlns:p14="http://schemas.microsoft.com/office/powerpoint/2010/main" val="3206480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141532B6-4998-4118-AE1F-5539026E964F}" type="datetime1">
              <a:rPr lang="en-NZ" smtClean="0"/>
              <a:t>22/02/2011</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30B9F1B6-093B-4095-A6A0-00C0226B00A2}" type="slidenum">
              <a:rPr lang="en-NZ" smtClean="0"/>
              <a:t>‹#›</a:t>
            </a:fld>
            <a:endParaRPr lang="en-NZ"/>
          </a:p>
        </p:txBody>
      </p:sp>
    </p:spTree>
    <p:extLst>
      <p:ext uri="{BB962C8B-B14F-4D97-AF65-F5344CB8AC3E}">
        <p14:creationId xmlns:p14="http://schemas.microsoft.com/office/powerpoint/2010/main" val="3711259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73E1BEAF-2FAA-40E1-BD59-269FEFD9169C}" type="datetime1">
              <a:rPr lang="en-NZ" smtClean="0"/>
              <a:t>22/02/2011</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30B9F1B6-093B-4095-A6A0-00C0226B00A2}" type="slidenum">
              <a:rPr lang="en-NZ" smtClean="0"/>
              <a:t>‹#›</a:t>
            </a:fld>
            <a:endParaRPr lang="en-NZ"/>
          </a:p>
        </p:txBody>
      </p:sp>
    </p:spTree>
    <p:extLst>
      <p:ext uri="{BB962C8B-B14F-4D97-AF65-F5344CB8AC3E}">
        <p14:creationId xmlns:p14="http://schemas.microsoft.com/office/powerpoint/2010/main" val="3704164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C07F93-022D-4EBB-A73A-306E12C0D072}" type="datetime1">
              <a:rPr lang="en-NZ" smtClean="0"/>
              <a:t>22/02/2011</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30B9F1B6-093B-4095-A6A0-00C0226B00A2}" type="slidenum">
              <a:rPr lang="en-NZ" smtClean="0"/>
              <a:t>‹#›</a:t>
            </a:fld>
            <a:endParaRPr lang="en-NZ"/>
          </a:p>
        </p:txBody>
      </p:sp>
    </p:spTree>
    <p:extLst>
      <p:ext uri="{BB962C8B-B14F-4D97-AF65-F5344CB8AC3E}">
        <p14:creationId xmlns:p14="http://schemas.microsoft.com/office/powerpoint/2010/main" val="3548832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3D15B7-1EF6-43E2-A787-47E87E648381}" type="datetime1">
              <a:rPr lang="en-NZ" smtClean="0"/>
              <a:t>22/02/2011</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30B9F1B6-093B-4095-A6A0-00C0226B00A2}" type="slidenum">
              <a:rPr lang="en-NZ" smtClean="0"/>
              <a:t>‹#›</a:t>
            </a:fld>
            <a:endParaRPr lang="en-NZ"/>
          </a:p>
        </p:txBody>
      </p:sp>
    </p:spTree>
    <p:extLst>
      <p:ext uri="{BB962C8B-B14F-4D97-AF65-F5344CB8AC3E}">
        <p14:creationId xmlns:p14="http://schemas.microsoft.com/office/powerpoint/2010/main" val="1128110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EC1B31-6EE0-40AF-8BB6-E9BD624A3808}" type="datetime1">
              <a:rPr lang="en-NZ" smtClean="0"/>
              <a:t>22/02/2011</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30B9F1B6-093B-4095-A6A0-00C0226B00A2}" type="slidenum">
              <a:rPr lang="en-NZ" smtClean="0"/>
              <a:t>‹#›</a:t>
            </a:fld>
            <a:endParaRPr lang="en-NZ"/>
          </a:p>
        </p:txBody>
      </p:sp>
    </p:spTree>
    <p:extLst>
      <p:ext uri="{BB962C8B-B14F-4D97-AF65-F5344CB8AC3E}">
        <p14:creationId xmlns:p14="http://schemas.microsoft.com/office/powerpoint/2010/main" val="161898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34866348-300D-4A1C-8707-281E2FFA88F9}" type="datetime1">
              <a:rPr lang="en-NZ" smtClean="0"/>
              <a:t>22/02/2011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30B9F1B6-093B-4095-A6A0-00C0226B00A2}" type="slidenum">
              <a:rPr lang="en-NZ" smtClean="0"/>
              <a:t>‹#›</a:t>
            </a:fld>
            <a:endParaRPr lang="en-NZ"/>
          </a:p>
        </p:txBody>
      </p:sp>
    </p:spTree>
    <p:extLst>
      <p:ext uri="{BB962C8B-B14F-4D97-AF65-F5344CB8AC3E}">
        <p14:creationId xmlns:p14="http://schemas.microsoft.com/office/powerpoint/2010/main" val="1107771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4A01349-B7C7-4B39-A42B-464B6C3568A2}" type="datetime1">
              <a:rPr lang="en-NZ" smtClean="0"/>
              <a:t>22/02/2011</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30B9F1B6-093B-4095-A6A0-00C0226B00A2}" type="slidenum">
              <a:rPr lang="en-NZ" smtClean="0"/>
              <a:t>‹#›</a:t>
            </a:fld>
            <a:endParaRPr lang="en-NZ"/>
          </a:p>
        </p:txBody>
      </p:sp>
    </p:spTree>
    <p:extLst>
      <p:ext uri="{BB962C8B-B14F-4D97-AF65-F5344CB8AC3E}">
        <p14:creationId xmlns:p14="http://schemas.microsoft.com/office/powerpoint/2010/main" val="296240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C120C7-8676-418B-A2A9-8819881464FD}" type="datetime1">
              <a:rPr lang="en-NZ" smtClean="0"/>
              <a:t>22/02/2011</a:t>
            </a:fld>
            <a:endParaRPr lang="en-N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B9F1B6-093B-4095-A6A0-00C0226B00A2}" type="slidenum">
              <a:rPr lang="en-NZ" smtClean="0"/>
              <a:t>‹#›</a:t>
            </a:fld>
            <a:endParaRPr lang="en-NZ"/>
          </a:p>
        </p:txBody>
      </p:sp>
    </p:spTree>
    <p:extLst>
      <p:ext uri="{BB962C8B-B14F-4D97-AF65-F5344CB8AC3E}">
        <p14:creationId xmlns:p14="http://schemas.microsoft.com/office/powerpoint/2010/main" val="4277813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5.emf"/></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26.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27.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NZ" dirty="0" smtClean="0"/>
              <a:t>Pacific Islands Development in Long-run Perspective</a:t>
            </a:r>
            <a:endParaRPr lang="en-NZ" dirty="0"/>
          </a:p>
        </p:txBody>
      </p:sp>
      <p:sp>
        <p:nvSpPr>
          <p:cNvPr id="3" name="Subtitle 2"/>
          <p:cNvSpPr>
            <a:spLocks noGrp="1"/>
          </p:cNvSpPr>
          <p:nvPr>
            <p:ph type="subTitle" idx="1"/>
          </p:nvPr>
        </p:nvSpPr>
        <p:spPr/>
        <p:txBody>
          <a:bodyPr/>
          <a:lstStyle/>
          <a:p>
            <a:r>
              <a:rPr lang="en-NZ" dirty="0" smtClean="0">
                <a:solidFill>
                  <a:schemeClr val="tx1">
                    <a:lumMod val="85000"/>
                    <a:lumOff val="15000"/>
                  </a:schemeClr>
                </a:solidFill>
              </a:rPr>
              <a:t>Geoff Bertram</a:t>
            </a:r>
          </a:p>
          <a:p>
            <a:r>
              <a:rPr lang="en-NZ" dirty="0" smtClean="0">
                <a:solidFill>
                  <a:schemeClr val="tx1">
                    <a:lumMod val="85000"/>
                    <a:lumOff val="15000"/>
                  </a:schemeClr>
                </a:solidFill>
              </a:rPr>
              <a:t>Institute of Policy Studies</a:t>
            </a:r>
          </a:p>
          <a:p>
            <a:r>
              <a:rPr lang="en-NZ" dirty="0" smtClean="0">
                <a:solidFill>
                  <a:schemeClr val="tx1">
                    <a:lumMod val="85000"/>
                    <a:lumOff val="15000"/>
                  </a:schemeClr>
                </a:solidFill>
              </a:rPr>
              <a:t>February 2011</a:t>
            </a:r>
            <a:endParaRPr lang="en-NZ"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30B9F1B6-093B-4095-A6A0-00C0226B00A2}" type="slidenum">
              <a:rPr lang="en-NZ" smtClean="0"/>
              <a:t>1</a:t>
            </a:fld>
            <a:endParaRPr lang="en-NZ"/>
          </a:p>
        </p:txBody>
      </p:sp>
    </p:spTree>
    <p:extLst>
      <p:ext uri="{BB962C8B-B14F-4D97-AF65-F5344CB8AC3E}">
        <p14:creationId xmlns:p14="http://schemas.microsoft.com/office/powerpoint/2010/main" val="88458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576064"/>
          </a:xfrm>
        </p:spPr>
        <p:txBody>
          <a:bodyPr>
            <a:normAutofit/>
          </a:bodyPr>
          <a:lstStyle/>
          <a:p>
            <a:r>
              <a:rPr lang="en-NZ" sz="2800" dirty="0" smtClean="0"/>
              <a:t>Top-down versus bottom-up</a:t>
            </a:r>
            <a:endParaRPr lang="en-NZ" sz="2800" dirty="0"/>
          </a:p>
        </p:txBody>
      </p:sp>
      <p:sp>
        <p:nvSpPr>
          <p:cNvPr id="3" name="Content Placeholder 2"/>
          <p:cNvSpPr>
            <a:spLocks noGrp="1"/>
          </p:cNvSpPr>
          <p:nvPr>
            <p:ph idx="1"/>
          </p:nvPr>
        </p:nvSpPr>
        <p:spPr>
          <a:xfrm>
            <a:off x="457200" y="836712"/>
            <a:ext cx="8229600" cy="5289451"/>
          </a:xfrm>
        </p:spPr>
        <p:txBody>
          <a:bodyPr>
            <a:normAutofit fontScale="85000" lnSpcReduction="10000"/>
          </a:bodyPr>
          <a:lstStyle/>
          <a:p>
            <a:r>
              <a:rPr lang="en-NZ" sz="2400" dirty="0" smtClean="0"/>
              <a:t>Seen from above, ‘resilience’ is a set of qualities that aid donors want island economies and societies to exhibit – outcomes to be purchased.  </a:t>
            </a:r>
          </a:p>
          <a:p>
            <a:endParaRPr lang="en-NZ" sz="2400" dirty="0" smtClean="0"/>
          </a:p>
          <a:p>
            <a:r>
              <a:rPr lang="en-NZ" sz="2400" dirty="0" smtClean="0"/>
              <a:t>Seen from below, ‘resilience’ (including adaptability, flexibility, opportunism) has always been the fundamental long-run characteristic of Pacific Island communities, from way back before European contact.  </a:t>
            </a:r>
          </a:p>
          <a:p>
            <a:endParaRPr lang="en-NZ" sz="2400" dirty="0" smtClean="0"/>
          </a:p>
          <a:p>
            <a:r>
              <a:rPr lang="en-NZ" sz="2400" dirty="0" smtClean="0"/>
              <a:t>Quite a few metropolitan policymakers are still preoccupied with </a:t>
            </a:r>
          </a:p>
          <a:p>
            <a:pPr lvl="1"/>
            <a:r>
              <a:rPr lang="en-NZ" sz="2000" dirty="0" smtClean="0"/>
              <a:t>blocking some of the consequences of bottom-up resilience,</a:t>
            </a:r>
          </a:p>
          <a:p>
            <a:pPr lvl="1"/>
            <a:r>
              <a:rPr lang="en-NZ" sz="2000" dirty="0" smtClean="0"/>
              <a:t>denying elements of its economic logic, and</a:t>
            </a:r>
          </a:p>
          <a:p>
            <a:pPr lvl="1"/>
            <a:r>
              <a:rPr lang="en-NZ" sz="2000" dirty="0" smtClean="0"/>
              <a:t>imposing preconceived (top-down) views of what resilience looks like or should look like</a:t>
            </a:r>
          </a:p>
          <a:p>
            <a:pPr lvl="1"/>
            <a:endParaRPr lang="en-NZ" sz="2000" dirty="0"/>
          </a:p>
          <a:p>
            <a:r>
              <a:rPr lang="en-AU" sz="2400" dirty="0" smtClean="0"/>
              <a:t>A recurrent failing of aid agencies and metropolitan governments is to impose a particular top-down conception of what it means to “develop”, and to make aid conditional upon a shadow-play of compliance with this vision by the recipients. </a:t>
            </a:r>
            <a:endParaRPr lang="en-NZ" sz="2400" dirty="0" smtClean="0"/>
          </a:p>
          <a:p>
            <a:endParaRPr lang="en-NZ" sz="2400" dirty="0" smtClean="0"/>
          </a:p>
          <a:p>
            <a:pPr lvl="1"/>
            <a:endParaRPr lang="en-NZ" sz="2000" dirty="0" smtClean="0"/>
          </a:p>
          <a:p>
            <a:pPr lvl="1"/>
            <a:endParaRPr lang="en-NZ" sz="2000" dirty="0"/>
          </a:p>
        </p:txBody>
      </p:sp>
      <p:sp>
        <p:nvSpPr>
          <p:cNvPr id="4" name="Slide Number Placeholder 3"/>
          <p:cNvSpPr>
            <a:spLocks noGrp="1"/>
          </p:cNvSpPr>
          <p:nvPr>
            <p:ph type="sldNum" sz="quarter" idx="12"/>
          </p:nvPr>
        </p:nvSpPr>
        <p:spPr/>
        <p:txBody>
          <a:bodyPr/>
          <a:lstStyle/>
          <a:p>
            <a:fld id="{30B9F1B6-093B-4095-A6A0-00C0226B00A2}" type="slidenum">
              <a:rPr lang="en-NZ" smtClean="0"/>
              <a:t>2</a:t>
            </a:fld>
            <a:endParaRPr lang="en-NZ"/>
          </a:p>
        </p:txBody>
      </p:sp>
    </p:spTree>
    <p:extLst>
      <p:ext uri="{BB962C8B-B14F-4D97-AF65-F5344CB8AC3E}">
        <p14:creationId xmlns:p14="http://schemas.microsoft.com/office/powerpoint/2010/main" val="36335382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NZ" sz="2800" dirty="0" smtClean="0"/>
              <a:t>To get a sense of how bottom-up resilience works, evidence-based analysis  is a good place to start</a:t>
            </a:r>
            <a:endParaRPr lang="en-NZ" sz="2800" dirty="0"/>
          </a:p>
        </p:txBody>
      </p:sp>
      <p:sp>
        <p:nvSpPr>
          <p:cNvPr id="3" name="Content Placeholder 2"/>
          <p:cNvSpPr>
            <a:spLocks noGrp="1"/>
          </p:cNvSpPr>
          <p:nvPr>
            <p:ph idx="1"/>
          </p:nvPr>
        </p:nvSpPr>
        <p:spPr>
          <a:xfrm>
            <a:off x="457200" y="1268760"/>
            <a:ext cx="8229600" cy="4857403"/>
          </a:xfrm>
        </p:spPr>
        <p:txBody>
          <a:bodyPr>
            <a:normAutofit fontScale="55000" lnSpcReduction="20000"/>
          </a:bodyPr>
          <a:lstStyle/>
          <a:p>
            <a:r>
              <a:rPr lang="en-NZ" dirty="0" smtClean="0"/>
              <a:t>Rather than telling island peoples or states how to “develop sustainably”, or what to develop, watch what they have actually done within the limits of the external constraints placed upon them</a:t>
            </a:r>
          </a:p>
          <a:p>
            <a:endParaRPr lang="en-NZ" dirty="0" smtClean="0"/>
          </a:p>
          <a:p>
            <a:r>
              <a:rPr lang="en-NZ" dirty="0" smtClean="0"/>
              <a:t>One early casualty would be the degree of emphasis and expectations placed by large-country analysts on commodity trade and trade agreements.  Export-led growth has  had a bad century in the Pacific, and the next century’s prospects hinge more on regulatory capacity than free-trade treaties</a:t>
            </a:r>
          </a:p>
          <a:p>
            <a:endParaRPr lang="en-NZ" dirty="0" smtClean="0"/>
          </a:p>
          <a:p>
            <a:r>
              <a:rPr lang="en-NZ" dirty="0" smtClean="0"/>
              <a:t>Another casualty would be simplistic claims about the benefits of shifting resources from the public sector to the private sector (getting the public sector working more effectively is another matter)</a:t>
            </a:r>
          </a:p>
          <a:p>
            <a:endParaRPr lang="en-NZ" dirty="0"/>
          </a:p>
          <a:p>
            <a:r>
              <a:rPr lang="en-NZ" dirty="0" smtClean="0"/>
              <a:t>Another would be several core assumptions in mainstream development thinking about decolonisation and the virtues of sovereign statehood</a:t>
            </a:r>
          </a:p>
          <a:p>
            <a:endParaRPr lang="en-NZ" dirty="0"/>
          </a:p>
          <a:p>
            <a:r>
              <a:rPr lang="en-NZ" dirty="0" smtClean="0"/>
              <a:t>My own work has tended to focus on gathering comparative numbers and using them to chart the big trends in islander development – not only in the Pacific but worldwide.</a:t>
            </a:r>
            <a:endParaRPr lang="en-NZ" dirty="0"/>
          </a:p>
        </p:txBody>
      </p:sp>
      <p:sp>
        <p:nvSpPr>
          <p:cNvPr id="4" name="Slide Number Placeholder 3"/>
          <p:cNvSpPr>
            <a:spLocks noGrp="1"/>
          </p:cNvSpPr>
          <p:nvPr>
            <p:ph type="sldNum" sz="quarter" idx="12"/>
          </p:nvPr>
        </p:nvSpPr>
        <p:spPr/>
        <p:txBody>
          <a:bodyPr/>
          <a:lstStyle/>
          <a:p>
            <a:fld id="{30B9F1B6-093B-4095-A6A0-00C0226B00A2}" type="slidenum">
              <a:rPr lang="en-NZ" smtClean="0"/>
              <a:t>3</a:t>
            </a:fld>
            <a:endParaRPr lang="en-NZ"/>
          </a:p>
        </p:txBody>
      </p:sp>
    </p:spTree>
    <p:extLst>
      <p:ext uri="{BB962C8B-B14F-4D97-AF65-F5344CB8AC3E}">
        <p14:creationId xmlns:p14="http://schemas.microsoft.com/office/powerpoint/2010/main" val="1339748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a:bodyPr>
          <a:lstStyle/>
          <a:p>
            <a:r>
              <a:rPr lang="en-AU" sz="2400" dirty="0" smtClean="0"/>
              <a:t>“Sustainable development” is a term badly in need of careful unpacking.</a:t>
            </a:r>
            <a:endParaRPr lang="en-NZ" sz="2400" dirty="0"/>
          </a:p>
        </p:txBody>
      </p:sp>
      <p:sp>
        <p:nvSpPr>
          <p:cNvPr id="3" name="Content Placeholder 2"/>
          <p:cNvSpPr>
            <a:spLocks noGrp="1"/>
          </p:cNvSpPr>
          <p:nvPr>
            <p:ph idx="1"/>
          </p:nvPr>
        </p:nvSpPr>
        <p:spPr>
          <a:xfrm>
            <a:off x="457200" y="1340768"/>
            <a:ext cx="8229600" cy="5256584"/>
          </a:xfrm>
        </p:spPr>
        <p:txBody>
          <a:bodyPr>
            <a:normAutofit fontScale="55000" lnSpcReduction="20000"/>
          </a:bodyPr>
          <a:lstStyle/>
          <a:p>
            <a:pPr lvl="0"/>
            <a:r>
              <a:rPr lang="en-AU" dirty="0" smtClean="0"/>
              <a:t>Whenever </a:t>
            </a:r>
            <a:r>
              <a:rPr lang="en-AU" dirty="0"/>
              <a:t>anyone recommends it or appeals to it they should be asked to explain what exactly is “developing”, what it means to “develop”, what mechanism is to do the “sustaining”, whether this mechanism is politically acceptable or not, and which structural options are being ruled </a:t>
            </a:r>
            <a:r>
              <a:rPr lang="en-AU" dirty="0" smtClean="0"/>
              <a:t>out </a:t>
            </a:r>
            <a:r>
              <a:rPr lang="en-AU" dirty="0"/>
              <a:t>by use of the term.  </a:t>
            </a:r>
            <a:endParaRPr lang="en-AU" dirty="0" smtClean="0"/>
          </a:p>
          <a:p>
            <a:pPr lvl="0"/>
            <a:endParaRPr lang="en-AU" dirty="0" smtClean="0"/>
          </a:p>
          <a:p>
            <a:pPr lvl="0"/>
            <a:r>
              <a:rPr lang="en-AU" dirty="0" smtClean="0"/>
              <a:t>Unless </a:t>
            </a:r>
            <a:r>
              <a:rPr lang="en-AU" dirty="0"/>
              <a:t>very specific content is </a:t>
            </a:r>
            <a:r>
              <a:rPr lang="en-AU" dirty="0" smtClean="0"/>
              <a:t>added</a:t>
            </a:r>
            <a:r>
              <a:rPr lang="en-AU" dirty="0"/>
              <a:t>, the words are mere rhetoric which confuse and conceal.  </a:t>
            </a:r>
            <a:endParaRPr lang="en-AU" dirty="0" smtClean="0"/>
          </a:p>
          <a:p>
            <a:pPr lvl="0"/>
            <a:endParaRPr lang="en-AU" dirty="0" smtClean="0"/>
          </a:p>
          <a:p>
            <a:pPr lvl="0"/>
            <a:r>
              <a:rPr lang="en-AU" dirty="0" smtClean="0"/>
              <a:t>From </a:t>
            </a:r>
            <a:r>
              <a:rPr lang="en-AU" dirty="0"/>
              <a:t>my </a:t>
            </a:r>
            <a:r>
              <a:rPr lang="en-AU" dirty="0" smtClean="0"/>
              <a:t>perspective, </a:t>
            </a:r>
            <a:r>
              <a:rPr lang="en-AU" dirty="0"/>
              <a:t>what is to be developed is the material welfare, life chances and cultural identity of each people, seen holistically as a people without regard to national borders unless and until those borders clearly have become effective dividing lines within the people.  </a:t>
            </a:r>
            <a:endParaRPr lang="en-AU" dirty="0" smtClean="0"/>
          </a:p>
          <a:p>
            <a:pPr lvl="0"/>
            <a:endParaRPr lang="en-AU" dirty="0" smtClean="0"/>
          </a:p>
          <a:p>
            <a:pPr lvl="0"/>
            <a:r>
              <a:rPr lang="en-AU" dirty="0" smtClean="0"/>
              <a:t>Development </a:t>
            </a:r>
            <a:r>
              <a:rPr lang="en-AU" dirty="0"/>
              <a:t>is sustainable so long as material welfare, life chances and cultural cohesion are maintained or enhanced through time without running up large </a:t>
            </a:r>
            <a:r>
              <a:rPr lang="en-AU" dirty="0" smtClean="0"/>
              <a:t>collective balance-sheet liabilities </a:t>
            </a:r>
            <a:r>
              <a:rPr lang="en-AU" dirty="0"/>
              <a:t>that at some later stage are apt to prove destructive.  </a:t>
            </a:r>
            <a:endParaRPr lang="en-AU" dirty="0" smtClean="0"/>
          </a:p>
          <a:p>
            <a:pPr lvl="0"/>
            <a:endParaRPr lang="en-AU" dirty="0" smtClean="0"/>
          </a:p>
          <a:p>
            <a:pPr lvl="0"/>
            <a:r>
              <a:rPr lang="en-AU" dirty="0" smtClean="0"/>
              <a:t>This </a:t>
            </a:r>
            <a:r>
              <a:rPr lang="en-AU" dirty="0"/>
              <a:t>means that certain indicators often appealed to in the name of “sustainability” are in fact </a:t>
            </a:r>
            <a:r>
              <a:rPr lang="en-AU" dirty="0" smtClean="0"/>
              <a:t>often irrelevant </a:t>
            </a:r>
            <a:r>
              <a:rPr lang="en-AU" dirty="0"/>
              <a:t>– especially “trade imbalance”, “capital outflow”, “brain drain”, and that ugly expression, “aid dependence”.</a:t>
            </a:r>
            <a:endParaRPr lang="en-NZ" dirty="0"/>
          </a:p>
          <a:p>
            <a:endParaRPr lang="en-NZ" dirty="0"/>
          </a:p>
        </p:txBody>
      </p:sp>
      <p:sp>
        <p:nvSpPr>
          <p:cNvPr id="4" name="Slide Number Placeholder 3"/>
          <p:cNvSpPr>
            <a:spLocks noGrp="1"/>
          </p:cNvSpPr>
          <p:nvPr>
            <p:ph type="sldNum" sz="quarter" idx="12"/>
          </p:nvPr>
        </p:nvSpPr>
        <p:spPr/>
        <p:txBody>
          <a:bodyPr/>
          <a:lstStyle/>
          <a:p>
            <a:fld id="{30B9F1B6-093B-4095-A6A0-00C0226B00A2}" type="slidenum">
              <a:rPr lang="en-NZ" smtClean="0"/>
              <a:t>4</a:t>
            </a:fld>
            <a:endParaRPr lang="en-NZ"/>
          </a:p>
        </p:txBody>
      </p:sp>
    </p:spTree>
    <p:extLst>
      <p:ext uri="{BB962C8B-B14F-4D97-AF65-F5344CB8AC3E}">
        <p14:creationId xmlns:p14="http://schemas.microsoft.com/office/powerpoint/2010/main" val="3568028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sz="2400" dirty="0" smtClean="0"/>
              <a:t>Conceptually one ought to be thinking of “viability” and “sustainability” in terms of socioeconomic units – often transnational units - rather than “national” ones.</a:t>
            </a:r>
            <a:endParaRPr lang="en-NZ" sz="2400" dirty="0"/>
          </a:p>
        </p:txBody>
      </p:sp>
      <p:sp>
        <p:nvSpPr>
          <p:cNvPr id="3" name="Content Placeholder 2"/>
          <p:cNvSpPr>
            <a:spLocks noGrp="1"/>
          </p:cNvSpPr>
          <p:nvPr>
            <p:ph idx="1"/>
          </p:nvPr>
        </p:nvSpPr>
        <p:spPr>
          <a:xfrm>
            <a:off x="457200" y="1600200"/>
            <a:ext cx="8229600" cy="4997152"/>
          </a:xfrm>
        </p:spPr>
        <p:txBody>
          <a:bodyPr>
            <a:normAutofit fontScale="70000" lnSpcReduction="20000"/>
          </a:bodyPr>
          <a:lstStyle/>
          <a:p>
            <a:r>
              <a:rPr lang="en-AU" dirty="0" smtClean="0"/>
              <a:t>Much of the ‘modern sector’ </a:t>
            </a:r>
            <a:r>
              <a:rPr lang="en-AU" dirty="0"/>
              <a:t>of any Pacific island people with migration outlets will lie offshore, inhabited by the diaspora of entrepreneurs and wage-workers which controls a large share of the financial and human capital of the people as a whole.  </a:t>
            </a:r>
            <a:endParaRPr lang="en-AU" dirty="0" smtClean="0"/>
          </a:p>
          <a:p>
            <a:endParaRPr lang="en-AU" dirty="0" smtClean="0"/>
          </a:p>
          <a:p>
            <a:r>
              <a:rPr lang="en-AU" dirty="0" smtClean="0"/>
              <a:t>Remittances </a:t>
            </a:r>
            <a:r>
              <a:rPr lang="en-AU" dirty="0"/>
              <a:t>form a direct </a:t>
            </a:r>
            <a:r>
              <a:rPr lang="en-AU" dirty="0" err="1"/>
              <a:t>cashflow</a:t>
            </a:r>
            <a:r>
              <a:rPr lang="en-AU" dirty="0"/>
              <a:t> link between the diaspora and the home population, but other links are equally important for long-run growth – especially patterns of return migration, back-and-forth visiting, communication via media channels, and accumulation of financial assets in metropolitan banks and share registers.  </a:t>
            </a:r>
            <a:endParaRPr lang="en-AU" dirty="0" smtClean="0"/>
          </a:p>
          <a:p>
            <a:endParaRPr lang="en-AU" dirty="0"/>
          </a:p>
          <a:p>
            <a:r>
              <a:rPr lang="en-AU" dirty="0"/>
              <a:t>National-accounts aggregates prepared for the </a:t>
            </a:r>
            <a:r>
              <a:rPr lang="en-AU" dirty="0" smtClean="0"/>
              <a:t>home-resident </a:t>
            </a:r>
            <a:r>
              <a:rPr lang="en-AU" dirty="0"/>
              <a:t>population in isolation not only ignore much of the actual (but offshore) modern sector; they also miss the degree of success in preserving non-material wealth in the form of culture and human capital while raising material welfare.</a:t>
            </a:r>
            <a:endParaRPr lang="en-AU" dirty="0" smtClean="0"/>
          </a:p>
          <a:p>
            <a:endParaRPr lang="en-AU" dirty="0" smtClean="0"/>
          </a:p>
        </p:txBody>
      </p:sp>
      <p:sp>
        <p:nvSpPr>
          <p:cNvPr id="4" name="Slide Number Placeholder 3"/>
          <p:cNvSpPr>
            <a:spLocks noGrp="1"/>
          </p:cNvSpPr>
          <p:nvPr>
            <p:ph type="sldNum" sz="quarter" idx="12"/>
          </p:nvPr>
        </p:nvSpPr>
        <p:spPr/>
        <p:txBody>
          <a:bodyPr/>
          <a:lstStyle/>
          <a:p>
            <a:fld id="{30B9F1B6-093B-4095-A6A0-00C0226B00A2}" type="slidenum">
              <a:rPr lang="en-NZ" smtClean="0"/>
              <a:t>5</a:t>
            </a:fld>
            <a:endParaRPr lang="en-NZ"/>
          </a:p>
        </p:txBody>
      </p:sp>
    </p:spTree>
    <p:extLst>
      <p:ext uri="{BB962C8B-B14F-4D97-AF65-F5344CB8AC3E}">
        <p14:creationId xmlns:p14="http://schemas.microsoft.com/office/powerpoint/2010/main" val="1244759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fontScale="70000" lnSpcReduction="20000"/>
          </a:bodyPr>
          <a:lstStyle/>
          <a:p>
            <a:r>
              <a:rPr lang="en-AU" dirty="0"/>
              <a:t>Living standards need not depend upon production in the same locality; they can be fully “sustained” from sources that look “external” to the national-accounts statistician, so long as those sources are firmly internal to the transnational ethnic unit.  </a:t>
            </a:r>
            <a:endParaRPr lang="en-AU" dirty="0" smtClean="0"/>
          </a:p>
          <a:p>
            <a:endParaRPr lang="en-AU" dirty="0"/>
          </a:p>
          <a:p>
            <a:r>
              <a:rPr lang="en-AU" dirty="0" smtClean="0"/>
              <a:t>The </a:t>
            </a:r>
            <a:r>
              <a:rPr lang="en-AU" dirty="0"/>
              <a:t>home-resident pole’s living standards become unsustainable only if national borders are used to blockade and divide the people as a whole.   The ethnic unit should be accounted on the same P&amp;L and balance-sheet basis as any transnational enterprise</a:t>
            </a:r>
            <a:r>
              <a:rPr lang="en-AU" dirty="0" smtClean="0"/>
              <a:t>.</a:t>
            </a:r>
          </a:p>
          <a:p>
            <a:endParaRPr lang="en-AU" dirty="0" smtClean="0"/>
          </a:p>
          <a:p>
            <a:r>
              <a:rPr lang="en-NZ" dirty="0" smtClean="0"/>
              <a:t>The most obvious gap in the </a:t>
            </a:r>
            <a:r>
              <a:rPr lang="en-NZ" dirty="0" err="1" smtClean="0"/>
              <a:t>Stiglitz-Sen</a:t>
            </a:r>
            <a:r>
              <a:rPr lang="en-NZ" dirty="0" smtClean="0"/>
              <a:t> report on revising the traditional national-accounting framework is that they focus on measuring happiness within geographically-bounded </a:t>
            </a:r>
            <a:r>
              <a:rPr lang="en-NZ" u="sng" dirty="0" smtClean="0"/>
              <a:t>territories</a:t>
            </a:r>
            <a:r>
              <a:rPr lang="en-NZ" dirty="0" smtClean="0"/>
              <a:t> rather than for </a:t>
            </a:r>
            <a:r>
              <a:rPr lang="en-NZ" u="sng" dirty="0" smtClean="0"/>
              <a:t>peoples</a:t>
            </a:r>
            <a:r>
              <a:rPr lang="en-NZ" dirty="0" smtClean="0"/>
              <a:t> located across multiple territories.</a:t>
            </a:r>
          </a:p>
          <a:p>
            <a:pPr lvl="0"/>
            <a:endParaRPr lang="en-NZ" dirty="0"/>
          </a:p>
          <a:p>
            <a:endParaRPr lang="en-NZ" dirty="0"/>
          </a:p>
        </p:txBody>
      </p:sp>
      <p:sp>
        <p:nvSpPr>
          <p:cNvPr id="2" name="Slide Number Placeholder 1"/>
          <p:cNvSpPr>
            <a:spLocks noGrp="1"/>
          </p:cNvSpPr>
          <p:nvPr>
            <p:ph type="sldNum" sz="quarter" idx="12"/>
          </p:nvPr>
        </p:nvSpPr>
        <p:spPr/>
        <p:txBody>
          <a:bodyPr/>
          <a:lstStyle/>
          <a:p>
            <a:fld id="{30B9F1B6-093B-4095-A6A0-00C0226B00A2}" type="slidenum">
              <a:rPr lang="en-NZ" smtClean="0"/>
              <a:t>6</a:t>
            </a:fld>
            <a:endParaRPr lang="en-NZ"/>
          </a:p>
        </p:txBody>
      </p:sp>
    </p:spTree>
    <p:extLst>
      <p:ext uri="{BB962C8B-B14F-4D97-AF65-F5344CB8AC3E}">
        <p14:creationId xmlns:p14="http://schemas.microsoft.com/office/powerpoint/2010/main" val="38586152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normAutofit fontScale="90000"/>
          </a:bodyPr>
          <a:lstStyle/>
          <a:p>
            <a:r>
              <a:rPr lang="en-US" sz="3200" dirty="0" smtClean="0">
                <a:solidFill>
                  <a:srgbClr val="FF0000"/>
                </a:solidFill>
              </a:rPr>
              <a:t>A paradox for Adam Smith and Karl Marx: “Unproductive</a:t>
            </a:r>
            <a:r>
              <a:rPr lang="en-US" sz="3200" dirty="0">
                <a:solidFill>
                  <a:srgbClr val="FF0000"/>
                </a:solidFill>
              </a:rPr>
              <a:t>” Capital </a:t>
            </a:r>
            <a:r>
              <a:rPr lang="en-US" sz="3200" dirty="0" smtClean="0">
                <a:solidFill>
                  <a:srgbClr val="FF0000"/>
                </a:solidFill>
              </a:rPr>
              <a:t>is </a:t>
            </a:r>
            <a:r>
              <a:rPr lang="en-US" sz="3200" dirty="0">
                <a:solidFill>
                  <a:srgbClr val="FF0000"/>
                </a:solidFill>
              </a:rPr>
              <a:t>Productive; </a:t>
            </a:r>
            <a:r>
              <a:rPr lang="en-US" sz="3200" dirty="0" smtClean="0">
                <a:solidFill>
                  <a:srgbClr val="FF0000"/>
                </a:solidFill>
              </a:rPr>
              <a:t/>
            </a:r>
            <a:br>
              <a:rPr lang="en-US" sz="3200" dirty="0" smtClean="0">
                <a:solidFill>
                  <a:srgbClr val="FF0000"/>
                </a:solidFill>
              </a:rPr>
            </a:br>
            <a:r>
              <a:rPr lang="en-US" sz="3200" dirty="0" smtClean="0">
                <a:solidFill>
                  <a:srgbClr val="FF0000"/>
                </a:solidFill>
              </a:rPr>
              <a:t>“</a:t>
            </a:r>
            <a:r>
              <a:rPr lang="en-US" sz="3200" dirty="0">
                <a:solidFill>
                  <a:srgbClr val="FF0000"/>
                </a:solidFill>
              </a:rPr>
              <a:t>Productive” Capital </a:t>
            </a:r>
            <a:r>
              <a:rPr lang="en-US" sz="3200" dirty="0" smtClean="0">
                <a:solidFill>
                  <a:srgbClr val="FF0000"/>
                </a:solidFill>
              </a:rPr>
              <a:t>is </a:t>
            </a:r>
            <a:r>
              <a:rPr lang="en-US" sz="3200" dirty="0">
                <a:solidFill>
                  <a:srgbClr val="FF0000"/>
                </a:solidFill>
              </a:rPr>
              <a:t>Unproductive </a:t>
            </a:r>
          </a:p>
        </p:txBody>
      </p:sp>
      <p:sp>
        <p:nvSpPr>
          <p:cNvPr id="145411" name="Rectangle 3"/>
          <p:cNvSpPr>
            <a:spLocks noGrp="1" noChangeArrowheads="1"/>
          </p:cNvSpPr>
          <p:nvPr>
            <p:ph type="body" idx="1"/>
          </p:nvPr>
        </p:nvSpPr>
        <p:spPr>
          <a:xfrm>
            <a:off x="457200" y="1773238"/>
            <a:ext cx="8229600" cy="4352925"/>
          </a:xfrm>
        </p:spPr>
        <p:txBody>
          <a:bodyPr>
            <a:normAutofit fontScale="77500" lnSpcReduction="20000"/>
          </a:bodyPr>
          <a:lstStyle/>
          <a:p>
            <a:r>
              <a:rPr lang="en-US" dirty="0"/>
              <a:t>Infrastructure provided direct use values: schools, hospitals, roads, reef passages, ports, airports, water supply, radio links, government buildings …..</a:t>
            </a:r>
          </a:p>
          <a:p>
            <a:endParaRPr lang="en-US" dirty="0"/>
          </a:p>
          <a:p>
            <a:r>
              <a:rPr lang="en-US" dirty="0"/>
              <a:t>Development-project-related capital was moribund, loss-making, often idle</a:t>
            </a:r>
            <a:r>
              <a:rPr lang="en-US" dirty="0" smtClean="0"/>
              <a:t>…</a:t>
            </a:r>
          </a:p>
          <a:p>
            <a:endParaRPr lang="en-US" dirty="0"/>
          </a:p>
          <a:p>
            <a:r>
              <a:rPr lang="en-US" dirty="0" smtClean="0"/>
              <a:t>The large weight of the public sector in onshore economies is therefore logical, as is the tendency for the private sector to be located offshore in the diaspora, hence off-the-radar in traditional national accounts</a:t>
            </a:r>
            <a:endParaRPr lang="en-US" dirty="0"/>
          </a:p>
          <a:p>
            <a:pPr>
              <a:buFontTx/>
              <a:buNone/>
            </a:pPr>
            <a:endParaRPr lang="en-US" dirty="0"/>
          </a:p>
        </p:txBody>
      </p:sp>
      <p:sp>
        <p:nvSpPr>
          <p:cNvPr id="2" name="Slide Number Placeholder 1"/>
          <p:cNvSpPr>
            <a:spLocks noGrp="1"/>
          </p:cNvSpPr>
          <p:nvPr>
            <p:ph type="sldNum" sz="quarter" idx="12"/>
          </p:nvPr>
        </p:nvSpPr>
        <p:spPr/>
        <p:txBody>
          <a:bodyPr/>
          <a:lstStyle/>
          <a:p>
            <a:fld id="{30B9F1B6-093B-4095-A6A0-00C0226B00A2}" type="slidenum">
              <a:rPr lang="en-NZ" smtClean="0"/>
              <a:t>7</a:t>
            </a:fld>
            <a:endParaRPr lang="en-NZ"/>
          </a:p>
        </p:txBody>
      </p:sp>
    </p:spTree>
    <p:extLst>
      <p:ext uri="{BB962C8B-B14F-4D97-AF65-F5344CB8AC3E}">
        <p14:creationId xmlns:p14="http://schemas.microsoft.com/office/powerpoint/2010/main" val="28828709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5411">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45411">
                                            <p:txEl>
                                              <p:pRg st="0" end="0"/>
                                            </p:txEl>
                                          </p:spTgt>
                                        </p:tgtEl>
                                        <p:attrNameLst>
                                          <p:attrName>ppt_c</p:attrName>
                                        </p:attrNameLst>
                                      </p:cBhvr>
                                      <p:to>
                                        <a:schemeClr val="accent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5411">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45411">
                                            <p:txEl>
                                              <p:pRg st="2" end="2"/>
                                            </p:txEl>
                                          </p:spTgt>
                                        </p:tgtEl>
                                        <p:attrNameLst>
                                          <p:attrName>ppt_c</p:attrName>
                                        </p:attrNameLst>
                                      </p:cBhvr>
                                      <p:to>
                                        <a:schemeClr val="accent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5411">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45411">
                                            <p:txEl>
                                              <p:pRg st="4" end="4"/>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fontScale="90000"/>
          </a:bodyPr>
          <a:lstStyle/>
          <a:p>
            <a:r>
              <a:rPr lang="en-AU" sz="2800" dirty="0" smtClean="0"/>
              <a:t>Migration-adjusted national income accounting (bringing diasporas into the statistics) is in its infancy and is a rich area for empirical macroeconomic research</a:t>
            </a:r>
            <a:endParaRPr lang="en-NZ" sz="2800" dirty="0"/>
          </a:p>
        </p:txBody>
      </p:sp>
      <p:sp>
        <p:nvSpPr>
          <p:cNvPr id="3" name="Content Placeholder 2"/>
          <p:cNvSpPr>
            <a:spLocks noGrp="1"/>
          </p:cNvSpPr>
          <p:nvPr>
            <p:ph idx="1"/>
          </p:nvPr>
        </p:nvSpPr>
        <p:spPr>
          <a:xfrm>
            <a:off x="457200" y="1412776"/>
            <a:ext cx="8229600" cy="4713387"/>
          </a:xfrm>
        </p:spPr>
        <p:txBody>
          <a:bodyPr>
            <a:normAutofit fontScale="85000" lnSpcReduction="20000"/>
          </a:bodyPr>
          <a:lstStyle/>
          <a:p>
            <a:r>
              <a:rPr lang="en-GB" dirty="0" smtClean="0"/>
              <a:t>Kenichi Ueda</a:t>
            </a:r>
            <a:r>
              <a:rPr lang="en-GB" dirty="0"/>
              <a:t>, Kenichi, 2002, </a:t>
            </a:r>
            <a:r>
              <a:rPr lang="en-GB" i="1" dirty="0"/>
              <a:t>Implications of Migration on Income and Welfare of Nationals</a:t>
            </a:r>
            <a:r>
              <a:rPr lang="en-GB" dirty="0"/>
              <a:t>, International Monetary Fund Working Paper No. </a:t>
            </a:r>
            <a:r>
              <a:rPr lang="en-GB" dirty="0" smtClean="0"/>
              <a:t>02/215</a:t>
            </a:r>
          </a:p>
          <a:p>
            <a:endParaRPr lang="en-GB" dirty="0"/>
          </a:p>
          <a:p>
            <a:r>
              <a:rPr lang="en-GB" dirty="0" smtClean="0"/>
              <a:t>Roberto </a:t>
            </a:r>
            <a:r>
              <a:rPr lang="en-GB" dirty="0" err="1" smtClean="0"/>
              <a:t>Cardarelli</a:t>
            </a:r>
            <a:r>
              <a:rPr lang="en-GB" dirty="0" smtClean="0"/>
              <a:t> and </a:t>
            </a:r>
            <a:r>
              <a:rPr lang="en-GB" dirty="0"/>
              <a:t>Kenichi Ueda, “Domestic and Global Perspectives of Migration to the United States”, in </a:t>
            </a:r>
            <a:r>
              <a:rPr lang="en-GB" i="1" dirty="0"/>
              <a:t>United States: Selected Issues, IMF Country Report 04/228</a:t>
            </a:r>
            <a:r>
              <a:rPr lang="en-GB" dirty="0"/>
              <a:t>,</a:t>
            </a:r>
            <a:r>
              <a:rPr lang="en-GB" i="1" dirty="0"/>
              <a:t> </a:t>
            </a:r>
            <a:r>
              <a:rPr lang="en-GB" dirty="0"/>
              <a:t>July 2004, pp.16-29.</a:t>
            </a:r>
            <a:endParaRPr lang="en-NZ" dirty="0"/>
          </a:p>
          <a:p>
            <a:endParaRPr lang="en-NZ" dirty="0" smtClean="0"/>
          </a:p>
          <a:p>
            <a:r>
              <a:rPr lang="en-NZ" dirty="0" smtClean="0"/>
              <a:t>Michael Clemens and </a:t>
            </a:r>
            <a:r>
              <a:rPr lang="en-NZ" dirty="0" err="1" smtClean="0"/>
              <a:t>Lant</a:t>
            </a:r>
            <a:r>
              <a:rPr lang="en-NZ" dirty="0" smtClean="0"/>
              <a:t> Pritchett, “Income per Natural: Measuring Development for People Rather than Places”, </a:t>
            </a:r>
            <a:r>
              <a:rPr lang="en-NZ" i="1" dirty="0" smtClean="0"/>
              <a:t>Population and Development Review</a:t>
            </a:r>
            <a:r>
              <a:rPr lang="en-NZ" dirty="0" smtClean="0"/>
              <a:t> 34(3): 395-434, September 2008</a:t>
            </a:r>
          </a:p>
          <a:p>
            <a:endParaRPr lang="en-NZ" dirty="0"/>
          </a:p>
        </p:txBody>
      </p:sp>
      <p:sp>
        <p:nvSpPr>
          <p:cNvPr id="4" name="Slide Number Placeholder 3"/>
          <p:cNvSpPr>
            <a:spLocks noGrp="1"/>
          </p:cNvSpPr>
          <p:nvPr>
            <p:ph type="sldNum" sz="quarter" idx="12"/>
          </p:nvPr>
        </p:nvSpPr>
        <p:spPr/>
        <p:txBody>
          <a:bodyPr/>
          <a:lstStyle/>
          <a:p>
            <a:fld id="{30B9F1B6-093B-4095-A6A0-00C0226B00A2}" type="slidenum">
              <a:rPr lang="en-NZ" smtClean="0"/>
              <a:t>8</a:t>
            </a:fld>
            <a:endParaRPr lang="en-NZ"/>
          </a:p>
        </p:txBody>
      </p:sp>
    </p:spTree>
    <p:extLst>
      <p:ext uri="{BB962C8B-B14F-4D97-AF65-F5344CB8AC3E}">
        <p14:creationId xmlns:p14="http://schemas.microsoft.com/office/powerpoint/2010/main" val="32036807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NZ" sz="3200" dirty="0" smtClean="0"/>
              <a:t>Outline of the rest of the paper</a:t>
            </a:r>
            <a:endParaRPr lang="en-NZ" sz="3200" dirty="0"/>
          </a:p>
        </p:txBody>
      </p:sp>
      <p:sp>
        <p:nvSpPr>
          <p:cNvPr id="3" name="Content Placeholder 2"/>
          <p:cNvSpPr>
            <a:spLocks noGrp="1"/>
          </p:cNvSpPr>
          <p:nvPr>
            <p:ph idx="1"/>
          </p:nvPr>
        </p:nvSpPr>
        <p:spPr>
          <a:xfrm>
            <a:off x="457200" y="1124744"/>
            <a:ext cx="8229600" cy="5001419"/>
          </a:xfrm>
        </p:spPr>
        <p:txBody>
          <a:bodyPr>
            <a:normAutofit fontScale="62500" lnSpcReduction="20000"/>
          </a:bodyPr>
          <a:lstStyle/>
          <a:p>
            <a:r>
              <a:rPr lang="en-NZ" dirty="0" smtClean="0"/>
              <a:t>How imports are funded (more or less sustainably….)</a:t>
            </a:r>
          </a:p>
          <a:p>
            <a:endParaRPr lang="en-NZ" dirty="0"/>
          </a:p>
          <a:p>
            <a:r>
              <a:rPr lang="en-NZ" dirty="0" smtClean="0"/>
              <a:t>Importance of remittances</a:t>
            </a:r>
          </a:p>
          <a:p>
            <a:endParaRPr lang="en-NZ" dirty="0" smtClean="0"/>
          </a:p>
          <a:p>
            <a:r>
              <a:rPr lang="en-NZ" dirty="0" smtClean="0"/>
              <a:t>How population (including labour, human capital, and entrepreneurship) is allocated across geographic space =&gt; island peoples, their societies and economies, are transnational in scope</a:t>
            </a:r>
          </a:p>
          <a:p>
            <a:endParaRPr lang="en-NZ" dirty="0" smtClean="0"/>
          </a:p>
          <a:p>
            <a:r>
              <a:rPr lang="en-NZ" dirty="0" smtClean="0"/>
              <a:t>Sovereignty is like a tax which places a deadweight burden on prosperity =&gt; </a:t>
            </a:r>
            <a:r>
              <a:rPr lang="en-NZ" u="sng" dirty="0" smtClean="0"/>
              <a:t>some</a:t>
            </a:r>
            <a:r>
              <a:rPr lang="en-NZ" dirty="0" smtClean="0"/>
              <a:t> sacrifices of sovereignty can have economic and social payoffs</a:t>
            </a:r>
          </a:p>
          <a:p>
            <a:endParaRPr lang="en-NZ" dirty="0"/>
          </a:p>
          <a:p>
            <a:r>
              <a:rPr lang="en-NZ" dirty="0" smtClean="0"/>
              <a:t>Ignoring or downplaying the development experience and performance of sub-national jurisdictions is a big analytical mistake</a:t>
            </a:r>
          </a:p>
          <a:p>
            <a:endParaRPr lang="en-NZ" dirty="0"/>
          </a:p>
          <a:p>
            <a:r>
              <a:rPr lang="en-NZ" dirty="0" smtClean="0"/>
              <a:t>Some long-run charts on New Zealand’s relationships with the Pacific</a:t>
            </a:r>
          </a:p>
        </p:txBody>
      </p:sp>
      <p:sp>
        <p:nvSpPr>
          <p:cNvPr id="4" name="Slide Number Placeholder 3"/>
          <p:cNvSpPr>
            <a:spLocks noGrp="1"/>
          </p:cNvSpPr>
          <p:nvPr>
            <p:ph type="sldNum" sz="quarter" idx="12"/>
          </p:nvPr>
        </p:nvSpPr>
        <p:spPr/>
        <p:txBody>
          <a:bodyPr/>
          <a:lstStyle/>
          <a:p>
            <a:fld id="{30B9F1B6-093B-4095-A6A0-00C0226B00A2}" type="slidenum">
              <a:rPr lang="en-NZ" smtClean="0"/>
              <a:t>9</a:t>
            </a:fld>
            <a:endParaRPr lang="en-NZ"/>
          </a:p>
        </p:txBody>
      </p:sp>
    </p:spTree>
    <p:extLst>
      <p:ext uri="{BB962C8B-B14F-4D97-AF65-F5344CB8AC3E}">
        <p14:creationId xmlns:p14="http://schemas.microsoft.com/office/powerpoint/2010/main" val="36167092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395536" y="8032"/>
            <a:ext cx="8229600" cy="1007839"/>
          </a:xfrm>
        </p:spPr>
        <p:txBody>
          <a:bodyPr>
            <a:normAutofit/>
          </a:bodyPr>
          <a:lstStyle/>
          <a:p>
            <a:r>
              <a:rPr lang="en-US" sz="2400" dirty="0" smtClean="0"/>
              <a:t>In terms of the traditional national-accounts approach, imports </a:t>
            </a:r>
            <a:r>
              <a:rPr lang="en-US" sz="2400" dirty="0"/>
              <a:t>rule</a:t>
            </a:r>
          </a:p>
        </p:txBody>
      </p:sp>
      <p:sp>
        <p:nvSpPr>
          <p:cNvPr id="130051" name="Rectangle 3"/>
          <p:cNvSpPr>
            <a:spLocks noGrp="1" noChangeArrowheads="1"/>
          </p:cNvSpPr>
          <p:nvPr>
            <p:ph type="body" idx="1"/>
          </p:nvPr>
        </p:nvSpPr>
        <p:spPr>
          <a:xfrm>
            <a:off x="323850" y="1052736"/>
            <a:ext cx="8229600" cy="5400600"/>
          </a:xfrm>
        </p:spPr>
        <p:txBody>
          <a:bodyPr>
            <a:normAutofit fontScale="77500" lnSpcReduction="20000"/>
          </a:bodyPr>
          <a:lstStyle/>
          <a:p>
            <a:pPr algn="just"/>
            <a:r>
              <a:rPr lang="en-US" sz="2800" dirty="0">
                <a:solidFill>
                  <a:srgbClr val="006600"/>
                </a:solidFill>
              </a:rPr>
              <a:t>The ability to fund imports of goods and services is the key means to the end of sustaining </a:t>
            </a:r>
            <a:r>
              <a:rPr lang="en-US" sz="2800" dirty="0" smtClean="0">
                <a:solidFill>
                  <a:srgbClr val="006600"/>
                </a:solidFill>
              </a:rPr>
              <a:t>private and public consumption, and hence material welfare, within the geographical territory of an island ‘state’ (including SNJs)</a:t>
            </a:r>
            <a:endParaRPr lang="en-US" sz="2800" dirty="0">
              <a:solidFill>
                <a:srgbClr val="006600"/>
              </a:solidFill>
            </a:endParaRPr>
          </a:p>
          <a:p>
            <a:pPr algn="just"/>
            <a:endParaRPr lang="en-US" sz="2800" dirty="0">
              <a:solidFill>
                <a:srgbClr val="006600"/>
              </a:solidFill>
            </a:endParaRPr>
          </a:p>
          <a:p>
            <a:pPr algn="just"/>
            <a:r>
              <a:rPr lang="en-US" sz="2800" dirty="0">
                <a:solidFill>
                  <a:srgbClr val="FF0000"/>
                </a:solidFill>
              </a:rPr>
              <a:t>Getting the imports at least cost (in terms of leisure and social capital) is the strategic </a:t>
            </a:r>
            <a:r>
              <a:rPr lang="en-US" sz="2800" dirty="0" smtClean="0">
                <a:solidFill>
                  <a:srgbClr val="FF0000"/>
                </a:solidFill>
              </a:rPr>
              <a:t>game. </a:t>
            </a:r>
            <a:r>
              <a:rPr lang="en-NZ" sz="2800" dirty="0" smtClean="0">
                <a:solidFill>
                  <a:srgbClr val="FF0000"/>
                </a:solidFill>
              </a:rPr>
              <a:t>There are several ways to work on getting the constraint relaxed in practice.  Commodity exports are way down the list, for good reason</a:t>
            </a:r>
          </a:p>
          <a:p>
            <a:pPr algn="just"/>
            <a:endParaRPr lang="en-NZ" sz="2800" dirty="0">
              <a:solidFill>
                <a:srgbClr val="FF0000"/>
              </a:solidFill>
            </a:endParaRPr>
          </a:p>
          <a:p>
            <a:pPr algn="just"/>
            <a:r>
              <a:rPr lang="en-AU" sz="2800" dirty="0" smtClean="0">
                <a:solidFill>
                  <a:srgbClr val="7030A0"/>
                </a:solidFill>
              </a:rPr>
              <a:t>The place to start is with the relationship of imports to well-being, and the identification of the components of well-being that are not sustainable by imports.  </a:t>
            </a:r>
          </a:p>
          <a:p>
            <a:pPr marL="0" indent="0" algn="just">
              <a:buNone/>
            </a:pPr>
            <a:endParaRPr lang="en-AU" sz="2800" dirty="0" smtClean="0"/>
          </a:p>
          <a:p>
            <a:pPr algn="just"/>
            <a:r>
              <a:rPr lang="en-AU" sz="2800" dirty="0" smtClean="0">
                <a:solidFill>
                  <a:srgbClr val="C00000"/>
                </a:solidFill>
              </a:rPr>
              <a:t>Much of the latter has to do with “the village”, its way of life and the problem of how important it is to hold young people in the village economy, and for players in the village to have cash opportunities for sale of products outside</a:t>
            </a:r>
            <a:r>
              <a:rPr lang="en-AU" sz="2800" dirty="0" smtClean="0"/>
              <a:t>.</a:t>
            </a:r>
            <a:endParaRPr lang="en-NZ" sz="2800" dirty="0" smtClean="0"/>
          </a:p>
          <a:p>
            <a:pPr algn="just"/>
            <a:endParaRPr lang="en-NZ" sz="2800" dirty="0" smtClean="0">
              <a:solidFill>
                <a:srgbClr val="FF0000"/>
              </a:solidFill>
            </a:endParaRPr>
          </a:p>
          <a:p>
            <a:pPr algn="just">
              <a:buFontTx/>
              <a:buNone/>
            </a:pPr>
            <a:endParaRPr lang="en-US" sz="2800" dirty="0">
              <a:solidFill>
                <a:schemeClr val="accent2"/>
              </a:solidFill>
            </a:endParaRPr>
          </a:p>
          <a:p>
            <a:pPr algn="just"/>
            <a:endParaRPr lang="en-US" sz="2800" dirty="0">
              <a:solidFill>
                <a:srgbClr val="FF0000"/>
              </a:solidFill>
            </a:endParaRPr>
          </a:p>
        </p:txBody>
      </p:sp>
      <p:sp>
        <p:nvSpPr>
          <p:cNvPr id="2" name="Slide Number Placeholder 1"/>
          <p:cNvSpPr>
            <a:spLocks noGrp="1"/>
          </p:cNvSpPr>
          <p:nvPr>
            <p:ph type="sldNum" sz="quarter" idx="12"/>
          </p:nvPr>
        </p:nvSpPr>
        <p:spPr/>
        <p:txBody>
          <a:bodyPr/>
          <a:lstStyle/>
          <a:p>
            <a:fld id="{30B9F1B6-093B-4095-A6A0-00C0226B00A2}" type="slidenum">
              <a:rPr lang="en-NZ" smtClean="0"/>
              <a:t>10</a:t>
            </a:fld>
            <a:endParaRPr lang="en-NZ"/>
          </a:p>
        </p:txBody>
      </p:sp>
    </p:spTree>
    <p:extLst>
      <p:ext uri="{BB962C8B-B14F-4D97-AF65-F5344CB8AC3E}">
        <p14:creationId xmlns:p14="http://schemas.microsoft.com/office/powerpoint/2010/main" val="216506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005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005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00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7675"/>
            <a:ext cx="9144000" cy="641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27" name="Text Box 3"/>
          <p:cNvSpPr txBox="1">
            <a:spLocks noChangeArrowheads="1"/>
          </p:cNvSpPr>
          <p:nvPr/>
        </p:nvSpPr>
        <p:spPr bwMode="auto">
          <a:xfrm>
            <a:off x="7812088" y="2852738"/>
            <a:ext cx="665162"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1200">
                <a:cs typeface="Arial" charset="0"/>
              </a:rPr>
              <a:t>US </a:t>
            </a:r>
          </a:p>
          <a:p>
            <a:pPr algn="ctr"/>
            <a:r>
              <a:rPr lang="en-US" sz="1200">
                <a:cs typeface="Arial" charset="0"/>
              </a:rPr>
              <a:t>Virgin </a:t>
            </a:r>
          </a:p>
          <a:p>
            <a:pPr algn="ctr"/>
            <a:r>
              <a:rPr lang="en-US" sz="1200">
                <a:cs typeface="Arial" charset="0"/>
              </a:rPr>
              <a:t>Islands</a:t>
            </a:r>
          </a:p>
        </p:txBody>
      </p:sp>
      <p:sp>
        <p:nvSpPr>
          <p:cNvPr id="52228" name="Text Box 4"/>
          <p:cNvSpPr txBox="1">
            <a:spLocks noChangeArrowheads="1"/>
          </p:cNvSpPr>
          <p:nvPr/>
        </p:nvSpPr>
        <p:spPr bwMode="auto">
          <a:xfrm>
            <a:off x="288925" y="36513"/>
            <a:ext cx="73183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Imports are fundamental to </a:t>
            </a:r>
            <a:r>
              <a:rPr lang="en-US" dirty="0" smtClean="0"/>
              <a:t>onshore living </a:t>
            </a:r>
            <a:r>
              <a:rPr lang="en-US" dirty="0"/>
              <a:t>standards but have to be paid for:</a:t>
            </a:r>
          </a:p>
        </p:txBody>
      </p:sp>
      <p:sp>
        <p:nvSpPr>
          <p:cNvPr id="10" name="Arc 9"/>
          <p:cNvSpPr/>
          <p:nvPr/>
        </p:nvSpPr>
        <p:spPr>
          <a:xfrm>
            <a:off x="288925" y="3985493"/>
            <a:ext cx="3771900" cy="2872507"/>
          </a:xfrm>
          <a:prstGeom prst="arc">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a:p>
        </p:txBody>
      </p:sp>
      <p:sp>
        <p:nvSpPr>
          <p:cNvPr id="11" name="TextBox 10"/>
          <p:cNvSpPr txBox="1"/>
          <p:nvPr/>
        </p:nvSpPr>
        <p:spPr>
          <a:xfrm>
            <a:off x="2174875" y="4481092"/>
            <a:ext cx="1520180" cy="940654"/>
          </a:xfrm>
          <a:prstGeom prst="rect">
            <a:avLst/>
          </a:prstGeom>
          <a:noFill/>
        </p:spPr>
        <p:txBody>
          <a:bodyPr wrap="square" rtlCol="0">
            <a:spAutoFit/>
          </a:bodyPr>
          <a:lstStyle/>
          <a:p>
            <a:pPr algn="ctr"/>
            <a:r>
              <a:rPr lang="en-NZ" dirty="0" smtClean="0"/>
              <a:t>Asserted direction of causality</a:t>
            </a:r>
            <a:endParaRPr lang="en-NZ" dirty="0"/>
          </a:p>
        </p:txBody>
      </p:sp>
      <p:sp>
        <p:nvSpPr>
          <p:cNvPr id="12" name="TextBox 11"/>
          <p:cNvSpPr txBox="1"/>
          <p:nvPr/>
        </p:nvSpPr>
        <p:spPr>
          <a:xfrm>
            <a:off x="3347864" y="1148130"/>
            <a:ext cx="2702471" cy="369332"/>
          </a:xfrm>
          <a:prstGeom prst="rect">
            <a:avLst/>
          </a:prstGeom>
          <a:noFill/>
        </p:spPr>
        <p:txBody>
          <a:bodyPr wrap="none" rtlCol="0">
            <a:spAutoFit/>
          </a:bodyPr>
          <a:lstStyle/>
          <a:p>
            <a:r>
              <a:rPr lang="en-NZ" dirty="0" smtClean="0"/>
              <a:t>80 small islands worldwide</a:t>
            </a:r>
            <a:endParaRPr lang="en-NZ" dirty="0"/>
          </a:p>
        </p:txBody>
      </p:sp>
      <p:sp>
        <p:nvSpPr>
          <p:cNvPr id="2" name="Slide Number Placeholder 1"/>
          <p:cNvSpPr>
            <a:spLocks noGrp="1"/>
          </p:cNvSpPr>
          <p:nvPr>
            <p:ph type="sldNum" sz="quarter" idx="12"/>
          </p:nvPr>
        </p:nvSpPr>
        <p:spPr/>
        <p:txBody>
          <a:bodyPr/>
          <a:lstStyle/>
          <a:p>
            <a:fld id="{30B9F1B6-093B-4095-A6A0-00C0226B00A2}" type="slidenum">
              <a:rPr lang="en-NZ" smtClean="0"/>
              <a:t>11</a:t>
            </a:fld>
            <a:endParaRPr lang="en-NZ"/>
          </a:p>
        </p:txBody>
      </p:sp>
    </p:spTree>
    <p:extLst>
      <p:ext uri="{BB962C8B-B14F-4D97-AF65-F5344CB8AC3E}">
        <p14:creationId xmlns:p14="http://schemas.microsoft.com/office/powerpoint/2010/main" val="3795054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09600" y="304800"/>
            <a:ext cx="7848600" cy="5867400"/>
          </a:xfrm>
        </p:spPr>
        <p:txBody>
          <a:bodyPr/>
          <a:lstStyle/>
          <a:p>
            <a:r>
              <a:rPr lang="en-US" sz="3200" dirty="0"/>
              <a:t>Back in 1984 Ray Watters and I discovered the “jaws effect” in some small Pacific islands</a:t>
            </a:r>
            <a:br>
              <a:rPr lang="en-US" sz="3200" dirty="0"/>
            </a:br>
            <a:r>
              <a:rPr lang="en-US" sz="3200" dirty="0"/>
              <a:t/>
            </a:r>
            <a:br>
              <a:rPr lang="en-US" sz="3200" dirty="0"/>
            </a:br>
            <a:r>
              <a:rPr lang="en-US" sz="3200" dirty="0" smtClean="0"/>
              <a:t>Imports had become disconnected from merchandise exports as the colonial era came to an end</a:t>
            </a:r>
            <a:endParaRPr lang="en-US" sz="3200" dirty="0"/>
          </a:p>
        </p:txBody>
      </p:sp>
      <p:sp>
        <p:nvSpPr>
          <p:cNvPr id="2" name="Slide Number Placeholder 1"/>
          <p:cNvSpPr>
            <a:spLocks noGrp="1"/>
          </p:cNvSpPr>
          <p:nvPr>
            <p:ph type="sldNum" sz="quarter" idx="12"/>
          </p:nvPr>
        </p:nvSpPr>
        <p:spPr/>
        <p:txBody>
          <a:bodyPr/>
          <a:lstStyle/>
          <a:p>
            <a:fld id="{30B9F1B6-093B-4095-A6A0-00C0226B00A2}" type="slidenum">
              <a:rPr lang="en-NZ" smtClean="0"/>
              <a:t>12</a:t>
            </a:fld>
            <a:endParaRPr lang="en-NZ"/>
          </a:p>
        </p:txBody>
      </p:sp>
    </p:spTree>
    <p:extLst>
      <p:ext uri="{BB962C8B-B14F-4D97-AF65-F5344CB8AC3E}">
        <p14:creationId xmlns:p14="http://schemas.microsoft.com/office/powerpoint/2010/main" val="31369055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05013"/>
            <a:ext cx="9144000"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24" name="Rectangle 4"/>
          <p:cNvSpPr>
            <a:spLocks noGrp="1" noChangeArrowheads="1"/>
          </p:cNvSpPr>
          <p:nvPr>
            <p:ph type="title"/>
          </p:nvPr>
        </p:nvSpPr>
        <p:spPr>
          <a:xfrm>
            <a:off x="457200" y="274638"/>
            <a:ext cx="8229600" cy="792162"/>
          </a:xfrm>
        </p:spPr>
        <p:txBody>
          <a:bodyPr/>
          <a:lstStyle/>
          <a:p>
            <a:r>
              <a:rPr lang="en-US" sz="3200"/>
              <a:t>Cook Islands trade balance</a:t>
            </a:r>
          </a:p>
        </p:txBody>
      </p:sp>
      <p:sp>
        <p:nvSpPr>
          <p:cNvPr id="2" name="TextBox 1"/>
          <p:cNvSpPr txBox="1"/>
          <p:nvPr/>
        </p:nvSpPr>
        <p:spPr>
          <a:xfrm>
            <a:off x="179512" y="6367463"/>
            <a:ext cx="8964488" cy="400110"/>
          </a:xfrm>
          <a:prstGeom prst="rect">
            <a:avLst/>
          </a:prstGeom>
          <a:noFill/>
        </p:spPr>
        <p:txBody>
          <a:bodyPr wrap="square" rtlCol="0">
            <a:spAutoFit/>
          </a:bodyPr>
          <a:lstStyle/>
          <a:p>
            <a:r>
              <a:rPr lang="en-NZ" sz="1000" dirty="0" smtClean="0"/>
              <a:t>Source: Geoff Bertram, ‘Sustainability</a:t>
            </a:r>
            <a:r>
              <a:rPr lang="en-NZ" sz="1000" dirty="0"/>
              <a:t>, Aid, and Material Welfare in Small Pacific Island Economies, 1900-1990’, </a:t>
            </a:r>
            <a:r>
              <a:rPr lang="en-NZ" sz="1000" i="1" dirty="0"/>
              <a:t>World Development</a:t>
            </a:r>
            <a:r>
              <a:rPr lang="en-NZ" sz="1000" dirty="0"/>
              <a:t>, 21,2 (February 1993</a:t>
            </a:r>
            <a:r>
              <a:rPr lang="en-NZ" sz="1000" dirty="0" smtClean="0"/>
              <a:t>), p.250..</a:t>
            </a:r>
            <a:endParaRPr lang="en-NZ" sz="1000" dirty="0"/>
          </a:p>
          <a:p>
            <a:endParaRPr lang="en-NZ" sz="1000" dirty="0"/>
          </a:p>
        </p:txBody>
      </p:sp>
      <p:sp>
        <p:nvSpPr>
          <p:cNvPr id="3" name="Slide Number Placeholder 2"/>
          <p:cNvSpPr>
            <a:spLocks noGrp="1"/>
          </p:cNvSpPr>
          <p:nvPr>
            <p:ph type="sldNum" sz="quarter" idx="12"/>
          </p:nvPr>
        </p:nvSpPr>
        <p:spPr/>
        <p:txBody>
          <a:bodyPr/>
          <a:lstStyle/>
          <a:p>
            <a:fld id="{30B9F1B6-093B-4095-A6A0-00C0226B00A2}" type="slidenum">
              <a:rPr lang="en-NZ" smtClean="0"/>
              <a:t>13</a:t>
            </a:fld>
            <a:endParaRPr lang="en-NZ"/>
          </a:p>
        </p:txBody>
      </p:sp>
    </p:spTree>
    <p:extLst>
      <p:ext uri="{BB962C8B-B14F-4D97-AF65-F5344CB8AC3E}">
        <p14:creationId xmlns:p14="http://schemas.microsoft.com/office/powerpoint/2010/main" val="6786419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5538"/>
            <a:ext cx="91440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948" name="Rectangle 4"/>
          <p:cNvSpPr>
            <a:spLocks noChangeArrowheads="1"/>
          </p:cNvSpPr>
          <p:nvPr/>
        </p:nvSpPr>
        <p:spPr bwMode="auto">
          <a:xfrm>
            <a:off x="457200" y="274638"/>
            <a:ext cx="82296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3200">
                <a:solidFill>
                  <a:schemeClr val="tx2"/>
                </a:solidFill>
              </a:rPr>
              <a:t>Niue trade balance</a:t>
            </a:r>
          </a:p>
        </p:txBody>
      </p:sp>
      <p:sp>
        <p:nvSpPr>
          <p:cNvPr id="5" name="TextBox 4"/>
          <p:cNvSpPr txBox="1"/>
          <p:nvPr/>
        </p:nvSpPr>
        <p:spPr>
          <a:xfrm>
            <a:off x="157798" y="6535081"/>
            <a:ext cx="8964488" cy="246221"/>
          </a:xfrm>
          <a:prstGeom prst="rect">
            <a:avLst/>
          </a:prstGeom>
          <a:noFill/>
        </p:spPr>
        <p:txBody>
          <a:bodyPr wrap="square" rtlCol="0">
            <a:spAutoFit/>
          </a:bodyPr>
          <a:lstStyle/>
          <a:p>
            <a:r>
              <a:rPr lang="en-NZ" sz="1000" dirty="0" smtClean="0"/>
              <a:t>Source: Geoff Bertram, ‘Sustainability</a:t>
            </a:r>
            <a:r>
              <a:rPr lang="en-NZ" sz="1000" dirty="0"/>
              <a:t>, Aid, and Material Welfare in Small Pacific Island Economies, 1900-1990’, </a:t>
            </a:r>
            <a:r>
              <a:rPr lang="en-NZ" sz="1000" i="1" dirty="0"/>
              <a:t>World Development</a:t>
            </a:r>
            <a:r>
              <a:rPr lang="en-NZ" sz="1000" dirty="0"/>
              <a:t>, 21,2 (February 1993</a:t>
            </a:r>
            <a:r>
              <a:rPr lang="en-NZ" sz="1000" dirty="0" smtClean="0"/>
              <a:t>), p.250..</a:t>
            </a:r>
            <a:endParaRPr lang="en-NZ" sz="1000" dirty="0"/>
          </a:p>
        </p:txBody>
      </p:sp>
      <p:sp>
        <p:nvSpPr>
          <p:cNvPr id="2" name="Slide Number Placeholder 1"/>
          <p:cNvSpPr>
            <a:spLocks noGrp="1"/>
          </p:cNvSpPr>
          <p:nvPr>
            <p:ph type="sldNum" sz="quarter" idx="12"/>
          </p:nvPr>
        </p:nvSpPr>
        <p:spPr/>
        <p:txBody>
          <a:bodyPr/>
          <a:lstStyle/>
          <a:p>
            <a:fld id="{30B9F1B6-093B-4095-A6A0-00C0226B00A2}" type="slidenum">
              <a:rPr lang="en-NZ" smtClean="0"/>
              <a:t>14</a:t>
            </a:fld>
            <a:endParaRPr lang="en-NZ"/>
          </a:p>
        </p:txBody>
      </p:sp>
    </p:spTree>
    <p:extLst>
      <p:ext uri="{BB962C8B-B14F-4D97-AF65-F5344CB8AC3E}">
        <p14:creationId xmlns:p14="http://schemas.microsoft.com/office/powerpoint/2010/main" val="35809298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613"/>
            <a:ext cx="91440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3972" name="Rectangle 4"/>
          <p:cNvSpPr>
            <a:spLocks noChangeArrowheads="1"/>
          </p:cNvSpPr>
          <p:nvPr/>
        </p:nvSpPr>
        <p:spPr bwMode="auto">
          <a:xfrm>
            <a:off x="457200" y="274638"/>
            <a:ext cx="82296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3200">
                <a:solidFill>
                  <a:schemeClr val="tx2"/>
                </a:solidFill>
              </a:rPr>
              <a:t>Tokelau trade balance</a:t>
            </a:r>
          </a:p>
        </p:txBody>
      </p:sp>
      <p:sp>
        <p:nvSpPr>
          <p:cNvPr id="5" name="TextBox 4"/>
          <p:cNvSpPr txBox="1"/>
          <p:nvPr/>
        </p:nvSpPr>
        <p:spPr>
          <a:xfrm>
            <a:off x="157798" y="6535081"/>
            <a:ext cx="8964488" cy="246221"/>
          </a:xfrm>
          <a:prstGeom prst="rect">
            <a:avLst/>
          </a:prstGeom>
          <a:noFill/>
        </p:spPr>
        <p:txBody>
          <a:bodyPr wrap="square" rtlCol="0">
            <a:spAutoFit/>
          </a:bodyPr>
          <a:lstStyle/>
          <a:p>
            <a:r>
              <a:rPr lang="en-NZ" sz="1000" dirty="0" smtClean="0"/>
              <a:t>Source: Geoff Bertram, ‘Sustainability</a:t>
            </a:r>
            <a:r>
              <a:rPr lang="en-NZ" sz="1000" dirty="0"/>
              <a:t>, Aid, and Material Welfare in Small Pacific Island Economies, 1900-1990’, </a:t>
            </a:r>
            <a:r>
              <a:rPr lang="en-NZ" sz="1000" i="1" dirty="0"/>
              <a:t>World Development</a:t>
            </a:r>
            <a:r>
              <a:rPr lang="en-NZ" sz="1000" dirty="0"/>
              <a:t>, 21,2 (February 1993</a:t>
            </a:r>
            <a:r>
              <a:rPr lang="en-NZ" sz="1000" dirty="0" smtClean="0"/>
              <a:t>), p.250..</a:t>
            </a:r>
            <a:endParaRPr lang="en-NZ" sz="1000" dirty="0"/>
          </a:p>
        </p:txBody>
      </p:sp>
      <p:sp>
        <p:nvSpPr>
          <p:cNvPr id="2" name="Slide Number Placeholder 1"/>
          <p:cNvSpPr>
            <a:spLocks noGrp="1"/>
          </p:cNvSpPr>
          <p:nvPr>
            <p:ph type="sldNum" sz="quarter" idx="12"/>
          </p:nvPr>
        </p:nvSpPr>
        <p:spPr/>
        <p:txBody>
          <a:bodyPr/>
          <a:lstStyle/>
          <a:p>
            <a:fld id="{30B9F1B6-093B-4095-A6A0-00C0226B00A2}" type="slidenum">
              <a:rPr lang="en-NZ" smtClean="0"/>
              <a:t>15</a:t>
            </a:fld>
            <a:endParaRPr lang="en-NZ"/>
          </a:p>
        </p:txBody>
      </p:sp>
    </p:spTree>
    <p:extLst>
      <p:ext uri="{BB962C8B-B14F-4D97-AF65-F5344CB8AC3E}">
        <p14:creationId xmlns:p14="http://schemas.microsoft.com/office/powerpoint/2010/main" val="21917157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5175"/>
            <a:ext cx="9144000" cy="459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4996" name="Rectangle 4"/>
          <p:cNvSpPr>
            <a:spLocks noChangeArrowheads="1"/>
          </p:cNvSpPr>
          <p:nvPr/>
        </p:nvSpPr>
        <p:spPr bwMode="auto">
          <a:xfrm>
            <a:off x="457200" y="274638"/>
            <a:ext cx="82296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3200">
                <a:solidFill>
                  <a:schemeClr val="tx2"/>
                </a:solidFill>
              </a:rPr>
              <a:t>Tuvalu trade balance</a:t>
            </a:r>
          </a:p>
        </p:txBody>
      </p:sp>
      <p:sp>
        <p:nvSpPr>
          <p:cNvPr id="5" name="TextBox 4"/>
          <p:cNvSpPr txBox="1"/>
          <p:nvPr/>
        </p:nvSpPr>
        <p:spPr>
          <a:xfrm>
            <a:off x="157798" y="6535081"/>
            <a:ext cx="8964488" cy="246221"/>
          </a:xfrm>
          <a:prstGeom prst="rect">
            <a:avLst/>
          </a:prstGeom>
          <a:noFill/>
        </p:spPr>
        <p:txBody>
          <a:bodyPr wrap="square" rtlCol="0">
            <a:spAutoFit/>
          </a:bodyPr>
          <a:lstStyle/>
          <a:p>
            <a:r>
              <a:rPr lang="en-NZ" sz="1000" dirty="0" smtClean="0"/>
              <a:t>Source: Geoff Bertram, ‘Sustainability</a:t>
            </a:r>
            <a:r>
              <a:rPr lang="en-NZ" sz="1000" dirty="0"/>
              <a:t>, Aid, and Material Welfare in Small Pacific Island Economies, 1900-1990’, </a:t>
            </a:r>
            <a:r>
              <a:rPr lang="en-NZ" sz="1000" i="1" dirty="0"/>
              <a:t>World Development</a:t>
            </a:r>
            <a:r>
              <a:rPr lang="en-NZ" sz="1000" dirty="0"/>
              <a:t>, 21,2 (February 1993</a:t>
            </a:r>
            <a:r>
              <a:rPr lang="en-NZ" sz="1000" dirty="0" smtClean="0"/>
              <a:t>), p.250..</a:t>
            </a:r>
            <a:endParaRPr lang="en-NZ" sz="1000" dirty="0"/>
          </a:p>
        </p:txBody>
      </p:sp>
      <p:sp>
        <p:nvSpPr>
          <p:cNvPr id="2" name="Slide Number Placeholder 1"/>
          <p:cNvSpPr>
            <a:spLocks noGrp="1"/>
          </p:cNvSpPr>
          <p:nvPr>
            <p:ph type="sldNum" sz="quarter" idx="12"/>
          </p:nvPr>
        </p:nvSpPr>
        <p:spPr/>
        <p:txBody>
          <a:bodyPr/>
          <a:lstStyle/>
          <a:p>
            <a:fld id="{30B9F1B6-093B-4095-A6A0-00C0226B00A2}" type="slidenum">
              <a:rPr lang="en-NZ" smtClean="0"/>
              <a:t>16</a:t>
            </a:fld>
            <a:endParaRPr lang="en-NZ"/>
          </a:p>
        </p:txBody>
      </p:sp>
    </p:spTree>
    <p:extLst>
      <p:ext uri="{BB962C8B-B14F-4D97-AF65-F5344CB8AC3E}">
        <p14:creationId xmlns:p14="http://schemas.microsoft.com/office/powerpoint/2010/main" val="32936617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9025"/>
            <a:ext cx="9144000" cy="450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020" name="Rectangle 4"/>
          <p:cNvSpPr>
            <a:spLocks noChangeArrowheads="1"/>
          </p:cNvSpPr>
          <p:nvPr/>
        </p:nvSpPr>
        <p:spPr bwMode="auto">
          <a:xfrm>
            <a:off x="2590800" y="685800"/>
            <a:ext cx="3886200" cy="6858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Z"/>
          </a:p>
        </p:txBody>
      </p:sp>
      <p:sp>
        <p:nvSpPr>
          <p:cNvPr id="86021" name="Rectangle 5"/>
          <p:cNvSpPr>
            <a:spLocks noChangeArrowheads="1"/>
          </p:cNvSpPr>
          <p:nvPr/>
        </p:nvSpPr>
        <p:spPr bwMode="auto">
          <a:xfrm>
            <a:off x="457200" y="0"/>
            <a:ext cx="822960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3200">
                <a:solidFill>
                  <a:schemeClr val="tx2"/>
                </a:solidFill>
              </a:rPr>
              <a:t>Kiribati trade balance</a:t>
            </a:r>
          </a:p>
        </p:txBody>
      </p:sp>
      <p:sp>
        <p:nvSpPr>
          <p:cNvPr id="6" name="TextBox 5"/>
          <p:cNvSpPr txBox="1"/>
          <p:nvPr/>
        </p:nvSpPr>
        <p:spPr>
          <a:xfrm>
            <a:off x="157798" y="6535081"/>
            <a:ext cx="8964488" cy="246221"/>
          </a:xfrm>
          <a:prstGeom prst="rect">
            <a:avLst/>
          </a:prstGeom>
          <a:noFill/>
        </p:spPr>
        <p:txBody>
          <a:bodyPr wrap="square" rtlCol="0">
            <a:spAutoFit/>
          </a:bodyPr>
          <a:lstStyle/>
          <a:p>
            <a:r>
              <a:rPr lang="en-NZ" sz="1000" dirty="0" smtClean="0"/>
              <a:t>Source: Geoff Bertram, ‘Sustainability</a:t>
            </a:r>
            <a:r>
              <a:rPr lang="en-NZ" sz="1000" dirty="0"/>
              <a:t>, Aid, and Material Welfare in Small Pacific Island Economies, 1900-1990’, </a:t>
            </a:r>
            <a:r>
              <a:rPr lang="en-NZ" sz="1000" i="1" dirty="0"/>
              <a:t>World Development</a:t>
            </a:r>
            <a:r>
              <a:rPr lang="en-NZ" sz="1000" dirty="0"/>
              <a:t>, 21,2 (February 1993</a:t>
            </a:r>
            <a:r>
              <a:rPr lang="en-NZ" sz="1000" dirty="0" smtClean="0"/>
              <a:t>), p.250..</a:t>
            </a:r>
            <a:endParaRPr lang="en-NZ" sz="1000" dirty="0"/>
          </a:p>
        </p:txBody>
      </p:sp>
      <p:sp>
        <p:nvSpPr>
          <p:cNvPr id="2" name="Slide Number Placeholder 1"/>
          <p:cNvSpPr>
            <a:spLocks noGrp="1"/>
          </p:cNvSpPr>
          <p:nvPr>
            <p:ph type="sldNum" sz="quarter" idx="12"/>
          </p:nvPr>
        </p:nvSpPr>
        <p:spPr/>
        <p:txBody>
          <a:bodyPr/>
          <a:lstStyle/>
          <a:p>
            <a:fld id="{30B9F1B6-093B-4095-A6A0-00C0226B00A2}" type="slidenum">
              <a:rPr lang="en-NZ" smtClean="0"/>
              <a:t>17</a:t>
            </a:fld>
            <a:endParaRPr lang="en-NZ"/>
          </a:p>
        </p:txBody>
      </p:sp>
    </p:spTree>
    <p:extLst>
      <p:ext uri="{BB962C8B-B14F-4D97-AF65-F5344CB8AC3E}">
        <p14:creationId xmlns:p14="http://schemas.microsoft.com/office/powerpoint/2010/main" val="19750933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400" dirty="0" smtClean="0"/>
              <a:t>For us the question this raised was: how was the observed gap being funded</a:t>
            </a:r>
            <a:endParaRPr lang="en-NZ" sz="2400" dirty="0"/>
          </a:p>
        </p:txBody>
      </p:sp>
      <p:sp>
        <p:nvSpPr>
          <p:cNvPr id="3" name="Content Placeholder 2"/>
          <p:cNvSpPr>
            <a:spLocks noGrp="1"/>
          </p:cNvSpPr>
          <p:nvPr>
            <p:ph idx="1"/>
          </p:nvPr>
        </p:nvSpPr>
        <p:spPr>
          <a:xfrm>
            <a:off x="457200" y="1628800"/>
            <a:ext cx="8229600" cy="4497363"/>
          </a:xfrm>
        </p:spPr>
        <p:txBody>
          <a:bodyPr>
            <a:normAutofit/>
          </a:bodyPr>
          <a:lstStyle/>
          <a:p>
            <a:r>
              <a:rPr lang="en-NZ" sz="2400" dirty="0" smtClean="0"/>
              <a:t>Not by overseas borrowing – the Pacific has not been a debt-crisis-prone region (the Cook Islands 1988-1996 was the exception to prove the rule)</a:t>
            </a:r>
          </a:p>
          <a:p>
            <a:endParaRPr lang="en-NZ" sz="2400" dirty="0"/>
          </a:p>
          <a:p>
            <a:r>
              <a:rPr lang="en-NZ" sz="2400" dirty="0" smtClean="0"/>
              <a:t>Only in a few cases did services exports pick up the funding burden</a:t>
            </a:r>
          </a:p>
          <a:p>
            <a:endParaRPr lang="en-NZ" sz="2400" dirty="0"/>
          </a:p>
          <a:p>
            <a:r>
              <a:rPr lang="en-NZ" sz="2400" dirty="0" smtClean="0"/>
              <a:t>In the Pacific, a strong “commercial balance” signals either extreme poverty (PNG, Vanuatu) or special cases (Fiji, American Samoa)</a:t>
            </a:r>
            <a:endParaRPr lang="en-NZ" sz="2400" dirty="0"/>
          </a:p>
        </p:txBody>
      </p:sp>
      <p:sp>
        <p:nvSpPr>
          <p:cNvPr id="4" name="Slide Number Placeholder 3"/>
          <p:cNvSpPr>
            <a:spLocks noGrp="1"/>
          </p:cNvSpPr>
          <p:nvPr>
            <p:ph type="sldNum" sz="quarter" idx="12"/>
          </p:nvPr>
        </p:nvSpPr>
        <p:spPr/>
        <p:txBody>
          <a:bodyPr/>
          <a:lstStyle/>
          <a:p>
            <a:fld id="{30B9F1B6-093B-4095-A6A0-00C0226B00A2}" type="slidenum">
              <a:rPr lang="en-NZ" smtClean="0"/>
              <a:t>18</a:t>
            </a:fld>
            <a:endParaRPr lang="en-NZ"/>
          </a:p>
        </p:txBody>
      </p:sp>
    </p:spTree>
    <p:extLst>
      <p:ext uri="{BB962C8B-B14F-4D97-AF65-F5344CB8AC3E}">
        <p14:creationId xmlns:p14="http://schemas.microsoft.com/office/powerpoint/2010/main" val="9843643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304800" y="274638"/>
            <a:ext cx="8382000" cy="1630362"/>
          </a:xfrm>
        </p:spPr>
        <p:txBody>
          <a:bodyPr/>
          <a:lstStyle/>
          <a:p>
            <a:r>
              <a:rPr lang="en-US" sz="2400" dirty="0"/>
              <a:t>How could </a:t>
            </a:r>
            <a:r>
              <a:rPr lang="en-US" sz="2400" dirty="0" smtClean="0"/>
              <a:t>the trade “jaws” be </a:t>
            </a:r>
            <a:r>
              <a:rPr lang="en-US" sz="2400" dirty="0"/>
              <a:t>sustainable without borrowing </a:t>
            </a:r>
            <a:r>
              <a:rPr lang="en-US" sz="2400" dirty="0" smtClean="0"/>
              <a:t>to </a:t>
            </a:r>
            <a:r>
              <a:rPr lang="en-US" sz="2400" dirty="0"/>
              <a:t>fill the gaps?</a:t>
            </a:r>
          </a:p>
        </p:txBody>
      </p:sp>
      <p:sp>
        <p:nvSpPr>
          <p:cNvPr id="75779" name="Rectangle 3"/>
          <p:cNvSpPr>
            <a:spLocks noGrp="1" noChangeArrowheads="1"/>
          </p:cNvSpPr>
          <p:nvPr>
            <p:ph type="body" idx="1"/>
          </p:nvPr>
        </p:nvSpPr>
        <p:spPr>
          <a:xfrm>
            <a:off x="381000" y="1905000"/>
            <a:ext cx="8229600" cy="4525963"/>
          </a:xfrm>
        </p:spPr>
        <p:txBody>
          <a:bodyPr/>
          <a:lstStyle/>
          <a:p>
            <a:pPr>
              <a:lnSpc>
                <a:spcPct val="90000"/>
              </a:lnSpc>
            </a:pPr>
            <a:r>
              <a:rPr lang="en-US" sz="2400" dirty="0"/>
              <a:t>Our answer in 1984 was MIRAB</a:t>
            </a:r>
          </a:p>
          <a:p>
            <a:pPr>
              <a:lnSpc>
                <a:spcPct val="90000"/>
              </a:lnSpc>
            </a:pPr>
            <a:endParaRPr lang="en-US" sz="2400" dirty="0"/>
          </a:p>
          <a:p>
            <a:pPr>
              <a:lnSpc>
                <a:spcPct val="90000"/>
              </a:lnSpc>
            </a:pPr>
            <a:r>
              <a:rPr lang="en-US" sz="2400" dirty="0"/>
              <a:t>Two stock-flow relationships were the locomotives of these economies:</a:t>
            </a:r>
          </a:p>
          <a:p>
            <a:pPr>
              <a:lnSpc>
                <a:spcPct val="90000"/>
              </a:lnSpc>
            </a:pPr>
            <a:endParaRPr lang="en-US" sz="2400" dirty="0"/>
          </a:p>
          <a:p>
            <a:pPr lvl="1">
              <a:lnSpc>
                <a:spcPct val="90000"/>
              </a:lnSpc>
            </a:pPr>
            <a:r>
              <a:rPr lang="en-US" sz="2400" dirty="0"/>
              <a:t>MIR:  Stock of overseas migrants =&gt; flow of remittances</a:t>
            </a:r>
          </a:p>
          <a:p>
            <a:pPr lvl="1">
              <a:lnSpc>
                <a:spcPct val="90000"/>
              </a:lnSpc>
              <a:buFontTx/>
              <a:buNone/>
            </a:pPr>
            <a:endParaRPr lang="en-US" sz="2400" dirty="0"/>
          </a:p>
          <a:p>
            <a:pPr lvl="1">
              <a:lnSpc>
                <a:spcPct val="90000"/>
              </a:lnSpc>
            </a:pPr>
            <a:r>
              <a:rPr lang="en-US" sz="2400" dirty="0"/>
              <a:t>AB:   Flow of aid =&gt; stock of public sector employees (“bureaucrats”)</a:t>
            </a:r>
          </a:p>
          <a:p>
            <a:pPr>
              <a:lnSpc>
                <a:spcPct val="90000"/>
              </a:lnSpc>
            </a:pPr>
            <a:endParaRPr lang="en-US" sz="2400" dirty="0"/>
          </a:p>
        </p:txBody>
      </p:sp>
      <p:sp>
        <p:nvSpPr>
          <p:cNvPr id="2" name="Slide Number Placeholder 1"/>
          <p:cNvSpPr>
            <a:spLocks noGrp="1"/>
          </p:cNvSpPr>
          <p:nvPr>
            <p:ph type="sldNum" sz="quarter" idx="12"/>
          </p:nvPr>
        </p:nvSpPr>
        <p:spPr/>
        <p:txBody>
          <a:bodyPr/>
          <a:lstStyle/>
          <a:p>
            <a:fld id="{30B9F1B6-093B-4095-A6A0-00C0226B00A2}" type="slidenum">
              <a:rPr lang="en-NZ" smtClean="0"/>
              <a:t>19</a:t>
            </a:fld>
            <a:endParaRPr lang="en-NZ"/>
          </a:p>
        </p:txBody>
      </p:sp>
    </p:spTree>
    <p:extLst>
      <p:ext uri="{BB962C8B-B14F-4D97-AF65-F5344CB8AC3E}">
        <p14:creationId xmlns:p14="http://schemas.microsoft.com/office/powerpoint/2010/main" val="40553488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0" y="762000"/>
            <a:ext cx="1752600" cy="3505200"/>
          </a:xfrm>
        </p:spPr>
        <p:txBody>
          <a:bodyPr/>
          <a:lstStyle/>
          <a:p>
            <a:pPr>
              <a:lnSpc>
                <a:spcPct val="135000"/>
              </a:lnSpc>
            </a:pPr>
            <a:r>
              <a:rPr lang="en-US" sz="2000" b="1" dirty="0"/>
              <a:t>Goods and Services Balances of Seventeen Pacific Island Economies</a:t>
            </a:r>
            <a:br>
              <a:rPr lang="en-US" sz="2000" b="1" dirty="0"/>
            </a:br>
            <a:r>
              <a:rPr lang="en-US" sz="2000" b="1" dirty="0" smtClean="0"/>
              <a:t>1975-2004</a:t>
            </a:r>
            <a:r>
              <a:rPr lang="en-US" sz="2000" dirty="0" smtClean="0"/>
              <a:t> </a:t>
            </a:r>
            <a:endParaRPr lang="en-US" sz="2000" dirty="0"/>
          </a:p>
        </p:txBody>
      </p:sp>
      <p:pic>
        <p:nvPicPr>
          <p:cNvPr id="139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
            <a:ext cx="7164288" cy="65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916627" y="6497487"/>
            <a:ext cx="7290457" cy="461665"/>
          </a:xfrm>
          <a:prstGeom prst="rect">
            <a:avLst/>
          </a:prstGeom>
          <a:noFill/>
        </p:spPr>
        <p:txBody>
          <a:bodyPr wrap="none" rtlCol="0">
            <a:spAutoFit/>
          </a:bodyPr>
          <a:lstStyle/>
          <a:p>
            <a:r>
              <a:rPr lang="en-NZ" sz="1200" dirty="0" smtClean="0"/>
              <a:t>Source: Geoff Bertram, “Economy</a:t>
            </a:r>
            <a:r>
              <a:rPr lang="en-NZ" sz="1200" dirty="0"/>
              <a:t>”, </a:t>
            </a:r>
            <a:r>
              <a:rPr lang="en-NZ" sz="1200" dirty="0" smtClean="0"/>
              <a:t>in </a:t>
            </a:r>
            <a:r>
              <a:rPr lang="en-NZ" sz="1200" dirty="0" err="1"/>
              <a:t>Rapaport</a:t>
            </a:r>
            <a:r>
              <a:rPr lang="en-NZ" sz="1200" dirty="0"/>
              <a:t>, M. (</a:t>
            </a:r>
            <a:r>
              <a:rPr lang="en-NZ" sz="1200" dirty="0" err="1"/>
              <a:t>ed</a:t>
            </a:r>
            <a:r>
              <a:rPr lang="en-NZ" sz="1200" dirty="0"/>
              <a:t>) </a:t>
            </a:r>
            <a:r>
              <a:rPr lang="en-NZ" sz="1200" i="1" dirty="0"/>
              <a:t>The Pacific Islands: Environment and Society</a:t>
            </a:r>
            <a:r>
              <a:rPr lang="en-NZ" sz="1200" dirty="0"/>
              <a:t>, </a:t>
            </a:r>
            <a:r>
              <a:rPr lang="en-NZ" sz="1200" dirty="0" smtClean="0"/>
              <a:t>2</a:t>
            </a:r>
            <a:r>
              <a:rPr lang="en-NZ" sz="1200" baseline="30000" dirty="0" smtClean="0"/>
              <a:t>nd</a:t>
            </a:r>
            <a:r>
              <a:rPr lang="en-NZ" sz="1200" dirty="0" smtClean="0"/>
              <a:t> </a:t>
            </a:r>
            <a:r>
              <a:rPr lang="en-NZ" sz="1200" dirty="0" err="1" smtClean="0"/>
              <a:t>ed</a:t>
            </a:r>
            <a:r>
              <a:rPr lang="en-NZ" sz="1200" dirty="0" smtClean="0"/>
              <a:t> 2011.</a:t>
            </a:r>
            <a:endParaRPr lang="en-NZ" sz="1200" dirty="0"/>
          </a:p>
          <a:p>
            <a:endParaRPr lang="en-NZ" sz="1200" dirty="0"/>
          </a:p>
        </p:txBody>
      </p:sp>
      <p:sp>
        <p:nvSpPr>
          <p:cNvPr id="3" name="Slide Number Placeholder 2"/>
          <p:cNvSpPr>
            <a:spLocks noGrp="1"/>
          </p:cNvSpPr>
          <p:nvPr>
            <p:ph type="sldNum" sz="quarter" idx="12"/>
          </p:nvPr>
        </p:nvSpPr>
        <p:spPr/>
        <p:txBody>
          <a:bodyPr/>
          <a:lstStyle/>
          <a:p>
            <a:fld id="{30B9F1B6-093B-4095-A6A0-00C0226B00A2}" type="slidenum">
              <a:rPr lang="en-NZ" smtClean="0"/>
              <a:t>20</a:t>
            </a:fld>
            <a:endParaRPr lang="en-NZ"/>
          </a:p>
        </p:txBody>
      </p:sp>
    </p:spTree>
    <p:extLst>
      <p:ext uri="{BB962C8B-B14F-4D97-AF65-F5344CB8AC3E}">
        <p14:creationId xmlns:p14="http://schemas.microsoft.com/office/powerpoint/2010/main" val="25821076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229600" cy="5217443"/>
          </a:xfrm>
        </p:spPr>
        <p:txBody>
          <a:bodyPr>
            <a:normAutofit fontScale="85000" lnSpcReduction="20000"/>
          </a:bodyPr>
          <a:lstStyle/>
          <a:p>
            <a:r>
              <a:rPr lang="en-AU" dirty="0"/>
              <a:t>Rule 1: don’t get hypnotised by the trade balance (this is the mistake most outside analysts instantly fall into).  </a:t>
            </a:r>
            <a:endParaRPr lang="en-AU" dirty="0" smtClean="0"/>
          </a:p>
          <a:p>
            <a:endParaRPr lang="en-AU" dirty="0" smtClean="0"/>
          </a:p>
          <a:p>
            <a:r>
              <a:rPr lang="en-AU" dirty="0" smtClean="0"/>
              <a:t>Commercial </a:t>
            </a:r>
            <a:r>
              <a:rPr lang="en-AU" dirty="0"/>
              <a:t>trade deficits are common and sustained, therefore (to date at least) sustainable.  </a:t>
            </a:r>
            <a:endParaRPr lang="en-AU" dirty="0" smtClean="0"/>
          </a:p>
          <a:p>
            <a:endParaRPr lang="en-AU" dirty="0"/>
          </a:p>
          <a:p>
            <a:r>
              <a:rPr lang="en-AU" dirty="0" smtClean="0"/>
              <a:t>None </a:t>
            </a:r>
            <a:r>
              <a:rPr lang="en-AU" dirty="0"/>
              <a:t>of the countries </a:t>
            </a:r>
            <a:r>
              <a:rPr lang="en-AU" dirty="0" smtClean="0"/>
              <a:t>in that diagram has </a:t>
            </a:r>
            <a:r>
              <a:rPr lang="en-AU" dirty="0"/>
              <a:t>run up unsustainable international debt – instead, they have </a:t>
            </a:r>
            <a:r>
              <a:rPr lang="en-AU" dirty="0" smtClean="0"/>
              <a:t>sustained their import </a:t>
            </a:r>
            <a:r>
              <a:rPr lang="en-AU" dirty="0"/>
              <a:t>capacity by means other than conventional exports</a:t>
            </a:r>
            <a:r>
              <a:rPr lang="en-AU" dirty="0" smtClean="0"/>
              <a:t>.</a:t>
            </a:r>
          </a:p>
          <a:p>
            <a:endParaRPr lang="en-AU" dirty="0"/>
          </a:p>
          <a:p>
            <a:r>
              <a:rPr lang="en-AU" dirty="0" smtClean="0"/>
              <a:t>But it’s true there is a funding constraint driving the market solutions we observe</a:t>
            </a:r>
            <a:endParaRPr lang="en-NZ" dirty="0"/>
          </a:p>
        </p:txBody>
      </p:sp>
      <p:sp>
        <p:nvSpPr>
          <p:cNvPr id="2" name="Slide Number Placeholder 1"/>
          <p:cNvSpPr>
            <a:spLocks noGrp="1"/>
          </p:cNvSpPr>
          <p:nvPr>
            <p:ph type="sldNum" sz="quarter" idx="12"/>
          </p:nvPr>
        </p:nvSpPr>
        <p:spPr/>
        <p:txBody>
          <a:bodyPr/>
          <a:lstStyle/>
          <a:p>
            <a:fld id="{30B9F1B6-093B-4095-A6A0-00C0226B00A2}" type="slidenum">
              <a:rPr lang="en-NZ" smtClean="0"/>
              <a:t>21</a:t>
            </a:fld>
            <a:endParaRPr lang="en-NZ"/>
          </a:p>
        </p:txBody>
      </p:sp>
    </p:spTree>
    <p:extLst>
      <p:ext uri="{BB962C8B-B14F-4D97-AF65-F5344CB8AC3E}">
        <p14:creationId xmlns:p14="http://schemas.microsoft.com/office/powerpoint/2010/main" val="6453520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normAutofit fontScale="90000"/>
          </a:bodyPr>
          <a:lstStyle/>
          <a:p>
            <a:r>
              <a:rPr lang="en-US" sz="3600"/>
              <a:t>There’s a solid number of MIRAB cases identified in the literature now</a:t>
            </a:r>
          </a:p>
        </p:txBody>
      </p:sp>
      <p:sp>
        <p:nvSpPr>
          <p:cNvPr id="100355" name="Rectangle 3"/>
          <p:cNvSpPr>
            <a:spLocks noGrp="1" noChangeArrowheads="1"/>
          </p:cNvSpPr>
          <p:nvPr>
            <p:ph type="body" idx="1"/>
          </p:nvPr>
        </p:nvSpPr>
        <p:spPr/>
        <p:txBody>
          <a:bodyPr/>
          <a:lstStyle/>
          <a:p>
            <a:pPr>
              <a:lnSpc>
                <a:spcPct val="90000"/>
              </a:lnSpc>
            </a:pPr>
            <a:r>
              <a:rPr lang="en-US" sz="2800"/>
              <a:t>Cook and Kirkpatrick (1998): FSM</a:t>
            </a:r>
          </a:p>
          <a:p>
            <a:pPr>
              <a:lnSpc>
                <a:spcPct val="90000"/>
              </a:lnSpc>
            </a:pPr>
            <a:r>
              <a:rPr lang="en-US" sz="2800"/>
              <a:t>Poirine (1998): French Polynesia, US Virgin Is, Guadeloupe, Martinique, St Perre et Miquelon, Mayotte</a:t>
            </a:r>
          </a:p>
          <a:p>
            <a:pPr>
              <a:lnSpc>
                <a:spcPct val="90000"/>
              </a:lnSpc>
            </a:pPr>
            <a:r>
              <a:rPr lang="en-US" sz="2800"/>
              <a:t>Bertram (1999): Samoa, Tonga, Easter Island, Palau, Marianas</a:t>
            </a:r>
          </a:p>
          <a:p>
            <a:pPr>
              <a:lnSpc>
                <a:spcPct val="90000"/>
              </a:lnSpc>
            </a:pPr>
            <a:r>
              <a:rPr lang="en-US" sz="2800"/>
              <a:t>Royle (2001): St Helena, St Kitts, and the Marshall Islands</a:t>
            </a:r>
          </a:p>
          <a:p>
            <a:pPr>
              <a:lnSpc>
                <a:spcPct val="90000"/>
              </a:lnSpc>
            </a:pPr>
            <a:r>
              <a:rPr lang="en-US" sz="2800"/>
              <a:t>McElroy &amp; Morris (2002): Cape Verde, Comoros, Sao Tome &amp; Principe</a:t>
            </a:r>
          </a:p>
          <a:p>
            <a:pPr>
              <a:lnSpc>
                <a:spcPct val="90000"/>
              </a:lnSpc>
            </a:pPr>
            <a:endParaRPr lang="en-US" sz="2800"/>
          </a:p>
        </p:txBody>
      </p:sp>
      <p:sp>
        <p:nvSpPr>
          <p:cNvPr id="2" name="Slide Number Placeholder 1"/>
          <p:cNvSpPr>
            <a:spLocks noGrp="1"/>
          </p:cNvSpPr>
          <p:nvPr>
            <p:ph type="sldNum" sz="quarter" idx="12"/>
          </p:nvPr>
        </p:nvSpPr>
        <p:spPr/>
        <p:txBody>
          <a:bodyPr/>
          <a:lstStyle/>
          <a:p>
            <a:fld id="{30B9F1B6-093B-4095-A6A0-00C0226B00A2}" type="slidenum">
              <a:rPr lang="en-NZ" smtClean="0"/>
              <a:t>22</a:t>
            </a:fld>
            <a:endParaRPr lang="en-NZ"/>
          </a:p>
        </p:txBody>
      </p:sp>
    </p:spTree>
    <p:extLst>
      <p:ext uri="{BB962C8B-B14F-4D97-AF65-F5344CB8AC3E}">
        <p14:creationId xmlns:p14="http://schemas.microsoft.com/office/powerpoint/2010/main" val="443307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3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035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03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fontScale="90000"/>
          </a:bodyPr>
          <a:lstStyle/>
          <a:p>
            <a:r>
              <a:rPr lang="en-NZ" sz="3200" dirty="0" smtClean="0"/>
              <a:t>But MIRAB is </a:t>
            </a:r>
            <a:r>
              <a:rPr lang="en-NZ" sz="3200" dirty="0" err="1" smtClean="0"/>
              <a:t>on;y</a:t>
            </a:r>
            <a:r>
              <a:rPr lang="en-NZ" sz="3200" dirty="0" smtClean="0"/>
              <a:t> one of a rich menu of strategic options: sustainable, but optimal in only a few cases</a:t>
            </a:r>
            <a:endParaRPr lang="en-NZ" sz="3200" dirty="0"/>
          </a:p>
        </p:txBody>
      </p:sp>
      <p:sp>
        <p:nvSpPr>
          <p:cNvPr id="3" name="Content Placeholder 2"/>
          <p:cNvSpPr>
            <a:spLocks noGrp="1"/>
          </p:cNvSpPr>
          <p:nvPr>
            <p:ph idx="1"/>
          </p:nvPr>
        </p:nvSpPr>
        <p:spPr>
          <a:xfrm>
            <a:off x="457200" y="1772816"/>
            <a:ext cx="8229600" cy="4353347"/>
          </a:xfrm>
        </p:spPr>
        <p:txBody>
          <a:bodyPr/>
          <a:lstStyle/>
          <a:p>
            <a:r>
              <a:rPr lang="en-NZ" dirty="0" smtClean="0"/>
              <a:t>Two dramatic success stories of transition out of MIRAB status are the Cayman Islands and the Cook Islands</a:t>
            </a:r>
          </a:p>
          <a:p>
            <a:endParaRPr lang="en-NZ" dirty="0"/>
          </a:p>
          <a:p>
            <a:r>
              <a:rPr lang="en-NZ" dirty="0" smtClean="0"/>
              <a:t>Consider the Cook Islands case by extending my earlier jaws chart:</a:t>
            </a:r>
            <a:endParaRPr lang="en-NZ" dirty="0"/>
          </a:p>
        </p:txBody>
      </p:sp>
      <p:sp>
        <p:nvSpPr>
          <p:cNvPr id="4" name="Slide Number Placeholder 3"/>
          <p:cNvSpPr>
            <a:spLocks noGrp="1"/>
          </p:cNvSpPr>
          <p:nvPr>
            <p:ph type="sldNum" sz="quarter" idx="12"/>
          </p:nvPr>
        </p:nvSpPr>
        <p:spPr/>
        <p:txBody>
          <a:bodyPr/>
          <a:lstStyle/>
          <a:p>
            <a:fld id="{30B9F1B6-093B-4095-A6A0-00C0226B00A2}" type="slidenum">
              <a:rPr lang="en-NZ" smtClean="0"/>
              <a:t>23</a:t>
            </a:fld>
            <a:endParaRPr lang="en-NZ"/>
          </a:p>
        </p:txBody>
      </p:sp>
    </p:spTree>
    <p:extLst>
      <p:ext uri="{BB962C8B-B14F-4D97-AF65-F5344CB8AC3E}">
        <p14:creationId xmlns:p14="http://schemas.microsoft.com/office/powerpoint/2010/main" val="139378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nvGraphicFramePr>
        <p:xfrm>
          <a:off x="295275" y="676275"/>
          <a:ext cx="8553449" cy="5505450"/>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fld id="{30B9F1B6-093B-4095-A6A0-00C0226B00A2}" type="slidenum">
              <a:rPr lang="en-NZ" smtClean="0"/>
              <a:t>24</a:t>
            </a:fld>
            <a:endParaRPr lang="en-NZ"/>
          </a:p>
        </p:txBody>
      </p:sp>
    </p:spTree>
    <p:extLst>
      <p:ext uri="{BB962C8B-B14F-4D97-AF65-F5344CB8AC3E}">
        <p14:creationId xmlns:p14="http://schemas.microsoft.com/office/powerpoint/2010/main" val="1416091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290513" y="676275"/>
          <a:ext cx="8562974" cy="5505450"/>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fld id="{30B9F1B6-093B-4095-A6A0-00C0226B00A2}" type="slidenum">
              <a:rPr lang="en-NZ" smtClean="0"/>
              <a:t>25</a:t>
            </a:fld>
            <a:endParaRPr lang="en-NZ"/>
          </a:p>
        </p:txBody>
      </p:sp>
    </p:spTree>
    <p:extLst>
      <p:ext uri="{BB962C8B-B14F-4D97-AF65-F5344CB8AC3E}">
        <p14:creationId xmlns:p14="http://schemas.microsoft.com/office/powerpoint/2010/main" val="8225100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290513" y="676275"/>
          <a:ext cx="8562974" cy="5505450"/>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fld id="{30B9F1B6-093B-4095-A6A0-00C0226B00A2}" type="slidenum">
              <a:rPr lang="en-NZ" smtClean="0"/>
              <a:t>26</a:t>
            </a:fld>
            <a:endParaRPr lang="en-NZ"/>
          </a:p>
        </p:txBody>
      </p:sp>
    </p:spTree>
    <p:extLst>
      <p:ext uri="{BB962C8B-B14F-4D97-AF65-F5344CB8AC3E}">
        <p14:creationId xmlns:p14="http://schemas.microsoft.com/office/powerpoint/2010/main" val="5053237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137576278"/>
              </p:ext>
            </p:extLst>
          </p:nvPr>
        </p:nvGraphicFramePr>
        <p:xfrm>
          <a:off x="290513" y="676275"/>
          <a:ext cx="8562974" cy="5505450"/>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fld id="{30B9F1B6-093B-4095-A6A0-00C0226B00A2}" type="slidenum">
              <a:rPr lang="en-NZ" smtClean="0"/>
              <a:t>27</a:t>
            </a:fld>
            <a:endParaRPr lang="en-NZ"/>
          </a:p>
        </p:txBody>
      </p:sp>
    </p:spTree>
    <p:extLst>
      <p:ext uri="{BB962C8B-B14F-4D97-AF65-F5344CB8AC3E}">
        <p14:creationId xmlns:p14="http://schemas.microsoft.com/office/powerpoint/2010/main" val="15198754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Autofit/>
          </a:bodyPr>
          <a:lstStyle/>
          <a:p>
            <a:r>
              <a:rPr lang="en-NZ" sz="2400" dirty="0" smtClean="0"/>
              <a:t>Looking around the world </a:t>
            </a:r>
            <a:r>
              <a:rPr lang="en-AU" sz="2400" dirty="0" smtClean="0"/>
              <a:t>there are numerous case studies of island economies which do not exhibit MIRAB characteristics</a:t>
            </a:r>
            <a:r>
              <a:rPr lang="en-US" sz="2400" dirty="0" smtClean="0"/>
              <a:t>.</a:t>
            </a:r>
            <a:endParaRPr lang="en-NZ" sz="2400" dirty="0"/>
          </a:p>
        </p:txBody>
      </p:sp>
      <p:sp>
        <p:nvSpPr>
          <p:cNvPr id="3" name="Content Placeholder 2"/>
          <p:cNvSpPr>
            <a:spLocks noGrp="1"/>
          </p:cNvSpPr>
          <p:nvPr>
            <p:ph idx="1"/>
          </p:nvPr>
        </p:nvSpPr>
        <p:spPr>
          <a:xfrm>
            <a:off x="395536" y="1268760"/>
            <a:ext cx="8229600" cy="4958011"/>
          </a:xfrm>
        </p:spPr>
        <p:txBody>
          <a:bodyPr>
            <a:normAutofit fontScale="47500" lnSpcReduction="20000"/>
          </a:bodyPr>
          <a:lstStyle/>
          <a:p>
            <a:pPr>
              <a:lnSpc>
                <a:spcPct val="120000"/>
              </a:lnSpc>
              <a:spcBef>
                <a:spcPts val="0"/>
              </a:spcBef>
            </a:pPr>
            <a:r>
              <a:rPr lang="en-US" sz="4400" dirty="0" err="1" smtClean="0"/>
              <a:t>Baldacchino</a:t>
            </a:r>
            <a:r>
              <a:rPr lang="en-US" sz="4400" dirty="0" smtClean="0"/>
              <a:t> (2004) and PROFIT. </a:t>
            </a:r>
            <a:r>
              <a:rPr lang="en-US" sz="4400" dirty="0"/>
              <a:t>Five dimensions of local jurisdictional </a:t>
            </a:r>
            <a:r>
              <a:rPr lang="en-US" sz="4400" dirty="0" smtClean="0"/>
              <a:t>autonomy:</a:t>
            </a:r>
          </a:p>
          <a:p>
            <a:pPr lvl="1">
              <a:lnSpc>
                <a:spcPct val="120000"/>
              </a:lnSpc>
              <a:spcBef>
                <a:spcPts val="0"/>
              </a:spcBef>
            </a:pPr>
            <a:r>
              <a:rPr lang="en-AU" sz="4200" b="1" dirty="0" smtClean="0">
                <a:solidFill>
                  <a:srgbClr val="006600"/>
                </a:solidFill>
              </a:rPr>
              <a:t>P</a:t>
            </a:r>
            <a:r>
              <a:rPr lang="en-AU" sz="4200" dirty="0" smtClean="0"/>
              <a:t> (people considerations): powers over movement of persons (including issues of citizenship, residence and employment rights);</a:t>
            </a:r>
          </a:p>
          <a:p>
            <a:pPr lvl="1">
              <a:lnSpc>
                <a:spcPct val="120000"/>
              </a:lnSpc>
              <a:spcBef>
                <a:spcPts val="0"/>
              </a:spcBef>
            </a:pPr>
            <a:r>
              <a:rPr lang="en-AU" sz="4200" b="1" dirty="0" smtClean="0">
                <a:solidFill>
                  <a:srgbClr val="006600"/>
                </a:solidFill>
              </a:rPr>
              <a:t>R</a:t>
            </a:r>
            <a:r>
              <a:rPr lang="en-AU" sz="4200" dirty="0" smtClean="0"/>
              <a:t> (Resource management): powers over environmental policy, especially regarding natural resources;</a:t>
            </a:r>
          </a:p>
          <a:p>
            <a:pPr lvl="1">
              <a:lnSpc>
                <a:spcPct val="120000"/>
              </a:lnSpc>
              <a:spcBef>
                <a:spcPts val="0"/>
              </a:spcBef>
            </a:pPr>
            <a:r>
              <a:rPr lang="en-AU" sz="4200" b="1" dirty="0" smtClean="0">
                <a:solidFill>
                  <a:srgbClr val="006600"/>
                </a:solidFill>
              </a:rPr>
              <a:t>O</a:t>
            </a:r>
            <a:r>
              <a:rPr lang="en-AU" sz="4200" dirty="0" smtClean="0"/>
              <a:t> (overseas engagement and ultra-national recognition):the exercise of “</a:t>
            </a:r>
            <a:r>
              <a:rPr lang="en-AU" sz="4200" dirty="0" err="1" smtClean="0"/>
              <a:t>para</a:t>
            </a:r>
            <a:r>
              <a:rPr lang="en-AU" sz="4200" dirty="0" smtClean="0"/>
              <a:t>-diplomacy” by sub-national governments acting as though they are sovereign states</a:t>
            </a:r>
          </a:p>
          <a:p>
            <a:pPr lvl="1">
              <a:lnSpc>
                <a:spcPct val="120000"/>
              </a:lnSpc>
              <a:spcBef>
                <a:spcPts val="0"/>
              </a:spcBef>
            </a:pPr>
            <a:r>
              <a:rPr lang="en-AU" sz="4200" b="1" dirty="0" smtClean="0">
                <a:solidFill>
                  <a:srgbClr val="006600"/>
                </a:solidFill>
              </a:rPr>
              <a:t>FI</a:t>
            </a:r>
            <a:r>
              <a:rPr lang="en-AU" sz="4200" dirty="0" smtClean="0"/>
              <a:t> : finance, insurance and taxation;</a:t>
            </a:r>
          </a:p>
          <a:p>
            <a:pPr lvl="1">
              <a:lnSpc>
                <a:spcPct val="120000"/>
              </a:lnSpc>
              <a:spcBef>
                <a:spcPts val="0"/>
              </a:spcBef>
            </a:pPr>
            <a:r>
              <a:rPr lang="en-AU" sz="4200" b="1" dirty="0" smtClean="0">
                <a:solidFill>
                  <a:srgbClr val="006600"/>
                </a:solidFill>
              </a:rPr>
              <a:t>T</a:t>
            </a:r>
            <a:r>
              <a:rPr lang="en-AU" sz="4200" dirty="0" smtClean="0"/>
              <a:t> (transportation):  powers over access by air and sea.</a:t>
            </a:r>
          </a:p>
          <a:p>
            <a:pPr marL="457200" lvl="1" indent="0">
              <a:lnSpc>
                <a:spcPct val="120000"/>
              </a:lnSpc>
              <a:spcBef>
                <a:spcPts val="0"/>
              </a:spcBef>
              <a:buNone/>
            </a:pPr>
            <a:endParaRPr lang="en-AU" sz="4200" dirty="0" smtClean="0"/>
          </a:p>
          <a:p>
            <a:pPr>
              <a:lnSpc>
                <a:spcPct val="120000"/>
              </a:lnSpc>
              <a:spcBef>
                <a:spcPts val="0"/>
              </a:spcBef>
            </a:pPr>
            <a:endParaRPr lang="en-US" sz="3400" dirty="0"/>
          </a:p>
          <a:p>
            <a:pPr>
              <a:lnSpc>
                <a:spcPct val="120000"/>
              </a:lnSpc>
              <a:spcBef>
                <a:spcPts val="0"/>
              </a:spcBef>
            </a:pPr>
            <a:r>
              <a:rPr lang="en-US" sz="4400" dirty="0" smtClean="0"/>
              <a:t>McElroy (2004) and SITEs: </a:t>
            </a:r>
            <a:r>
              <a:rPr lang="en-AU" sz="4400" dirty="0" smtClean="0"/>
              <a:t>“small, tourist-dependent islands represent [an analytically] useful cluster or special case of island development.”</a:t>
            </a:r>
            <a:endParaRPr lang="en-US" sz="4400" dirty="0" smtClean="0"/>
          </a:p>
        </p:txBody>
      </p:sp>
      <p:sp>
        <p:nvSpPr>
          <p:cNvPr id="4" name="Slide Number Placeholder 3"/>
          <p:cNvSpPr>
            <a:spLocks noGrp="1"/>
          </p:cNvSpPr>
          <p:nvPr>
            <p:ph type="sldNum" sz="quarter" idx="12"/>
          </p:nvPr>
        </p:nvSpPr>
        <p:spPr/>
        <p:txBody>
          <a:bodyPr/>
          <a:lstStyle/>
          <a:p>
            <a:fld id="{30B9F1B6-093B-4095-A6A0-00C0226B00A2}" type="slidenum">
              <a:rPr lang="en-NZ" smtClean="0"/>
              <a:t>28</a:t>
            </a:fld>
            <a:endParaRPr lang="en-NZ"/>
          </a:p>
        </p:txBody>
      </p:sp>
    </p:spTree>
    <p:extLst>
      <p:ext uri="{BB962C8B-B14F-4D97-AF65-F5344CB8AC3E}">
        <p14:creationId xmlns:p14="http://schemas.microsoft.com/office/powerpoint/2010/main" val="3626825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p:cNvSpPr>
            <a:spLocks noGrp="1" noChangeArrowheads="1"/>
          </p:cNvSpPr>
          <p:nvPr>
            <p:ph type="body" idx="1"/>
          </p:nvPr>
        </p:nvSpPr>
        <p:spPr/>
        <p:txBody>
          <a:bodyPr/>
          <a:lstStyle/>
          <a:p>
            <a:pPr marL="0" indent="0">
              <a:buFontTx/>
              <a:buNone/>
            </a:pPr>
            <a:r>
              <a:rPr lang="en-US" dirty="0"/>
              <a:t>By 2009 Godfrey </a:t>
            </a:r>
            <a:r>
              <a:rPr lang="en-US" dirty="0" err="1"/>
              <a:t>Baldacchino</a:t>
            </a:r>
            <a:r>
              <a:rPr lang="en-US" dirty="0"/>
              <a:t> and I had the following map of the world’s islands in terms of how they paid their way*:</a:t>
            </a:r>
          </a:p>
        </p:txBody>
      </p:sp>
      <p:sp>
        <p:nvSpPr>
          <p:cNvPr id="118788" name="Text Box 4"/>
          <p:cNvSpPr txBox="1">
            <a:spLocks noChangeArrowheads="1"/>
          </p:cNvSpPr>
          <p:nvPr/>
        </p:nvSpPr>
        <p:spPr bwMode="auto">
          <a:xfrm>
            <a:off x="2727325" y="5294313"/>
            <a:ext cx="6188075"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NZ" dirty="0" smtClean="0"/>
              <a:t>* From G. </a:t>
            </a:r>
            <a:r>
              <a:rPr lang="en-NZ" dirty="0" err="1" smtClean="0"/>
              <a:t>Baldacchino</a:t>
            </a:r>
            <a:r>
              <a:rPr lang="en-NZ" dirty="0" smtClean="0"/>
              <a:t> and G. Bertram,  </a:t>
            </a:r>
            <a:r>
              <a:rPr lang="en-NZ" dirty="0"/>
              <a:t>‘The beak of the finch: insights into the economic development of small economies’, </a:t>
            </a:r>
            <a:r>
              <a:rPr lang="en-NZ" i="1" dirty="0"/>
              <a:t>The Round Table</a:t>
            </a:r>
            <a:r>
              <a:rPr lang="en-NZ" dirty="0"/>
              <a:t>, 98, 401 (April 2009), pp.141–160.</a:t>
            </a:r>
            <a:endParaRPr lang="en-US" dirty="0"/>
          </a:p>
        </p:txBody>
      </p:sp>
      <p:sp>
        <p:nvSpPr>
          <p:cNvPr id="2" name="Slide Number Placeholder 1"/>
          <p:cNvSpPr>
            <a:spLocks noGrp="1"/>
          </p:cNvSpPr>
          <p:nvPr>
            <p:ph type="sldNum" sz="quarter" idx="12"/>
          </p:nvPr>
        </p:nvSpPr>
        <p:spPr/>
        <p:txBody>
          <a:bodyPr/>
          <a:lstStyle/>
          <a:p>
            <a:fld id="{30B9F1B6-093B-4095-A6A0-00C0226B00A2}" type="slidenum">
              <a:rPr lang="en-NZ" smtClean="0"/>
              <a:t>29</a:t>
            </a:fld>
            <a:endParaRPr lang="en-NZ"/>
          </a:p>
        </p:txBody>
      </p:sp>
    </p:spTree>
    <p:extLst>
      <p:ext uri="{BB962C8B-B14F-4D97-AF65-F5344CB8AC3E}">
        <p14:creationId xmlns:p14="http://schemas.microsoft.com/office/powerpoint/2010/main" val="39103435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938"/>
            <a:ext cx="9144000" cy="687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30B9F1B6-093B-4095-A6A0-00C0226B00A2}" type="slidenum">
              <a:rPr lang="en-NZ" smtClean="0"/>
              <a:t>30</a:t>
            </a:fld>
            <a:endParaRPr lang="en-NZ"/>
          </a:p>
        </p:txBody>
      </p:sp>
    </p:spTree>
    <p:extLst>
      <p:ext uri="{BB962C8B-B14F-4D97-AF65-F5344CB8AC3E}">
        <p14:creationId xmlns:p14="http://schemas.microsoft.com/office/powerpoint/2010/main" val="32541969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body" idx="1"/>
          </p:nvPr>
        </p:nvSpPr>
        <p:spPr/>
        <p:txBody>
          <a:bodyPr/>
          <a:lstStyle/>
          <a:p>
            <a:r>
              <a:rPr lang="en-US" sz="2400" dirty="0"/>
              <a:t>What’s special about small-island speciation is that islands make evolutionary switches around the </a:t>
            </a:r>
            <a:r>
              <a:rPr lang="en-US" sz="2400" dirty="0" smtClean="0"/>
              <a:t>diagram </a:t>
            </a:r>
            <a:endParaRPr lang="en-US" sz="2400" dirty="0"/>
          </a:p>
          <a:p>
            <a:endParaRPr lang="en-US" sz="2400" dirty="0"/>
          </a:p>
          <a:p>
            <a:r>
              <a:rPr lang="en-US" sz="2400" dirty="0"/>
              <a:t>Niches are partly exogenous and partly endogenous (created by strategic </a:t>
            </a:r>
            <a:r>
              <a:rPr lang="en-US" sz="2400" dirty="0" err="1"/>
              <a:t>behaviour</a:t>
            </a:r>
            <a:r>
              <a:rPr lang="en-US" sz="2400" dirty="0"/>
              <a:t>)</a:t>
            </a:r>
          </a:p>
          <a:p>
            <a:endParaRPr lang="en-US" sz="2400" dirty="0"/>
          </a:p>
          <a:p>
            <a:r>
              <a:rPr lang="en-US" sz="2400" dirty="0"/>
              <a:t>Selection is partly by chance, but largely by collective response to incentives</a:t>
            </a:r>
          </a:p>
        </p:txBody>
      </p:sp>
      <p:sp>
        <p:nvSpPr>
          <p:cNvPr id="2" name="Slide Number Placeholder 1"/>
          <p:cNvSpPr>
            <a:spLocks noGrp="1"/>
          </p:cNvSpPr>
          <p:nvPr>
            <p:ph type="sldNum" sz="quarter" idx="12"/>
          </p:nvPr>
        </p:nvSpPr>
        <p:spPr/>
        <p:txBody>
          <a:bodyPr/>
          <a:lstStyle/>
          <a:p>
            <a:fld id="{30B9F1B6-093B-4095-A6A0-00C0226B00A2}" type="slidenum">
              <a:rPr lang="en-NZ" smtClean="0"/>
              <a:t>31</a:t>
            </a:fld>
            <a:endParaRPr lang="en-NZ"/>
          </a:p>
        </p:txBody>
      </p:sp>
    </p:spTree>
    <p:extLst>
      <p:ext uri="{BB962C8B-B14F-4D97-AF65-F5344CB8AC3E}">
        <p14:creationId xmlns:p14="http://schemas.microsoft.com/office/powerpoint/2010/main" val="28342553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sz="2400" dirty="0" smtClean="0"/>
              <a:t>Sustaining imports requires some source of funding, but not necessarily “trade balance” with exports ramped up to equal imports.</a:t>
            </a:r>
            <a:endParaRPr lang="en-NZ" sz="2400" dirty="0"/>
          </a:p>
        </p:txBody>
      </p:sp>
      <p:sp>
        <p:nvSpPr>
          <p:cNvPr id="3" name="Content Placeholder 2"/>
          <p:cNvSpPr>
            <a:spLocks noGrp="1"/>
          </p:cNvSpPr>
          <p:nvPr>
            <p:ph idx="1"/>
          </p:nvPr>
        </p:nvSpPr>
        <p:spPr/>
        <p:txBody>
          <a:bodyPr>
            <a:normAutofit fontScale="92500"/>
          </a:bodyPr>
          <a:lstStyle/>
          <a:p>
            <a:r>
              <a:rPr lang="en-AU" dirty="0" smtClean="0"/>
              <a:t>Balance-of-payments </a:t>
            </a:r>
            <a:r>
              <a:rPr lang="en-AU" dirty="0"/>
              <a:t>current account equilibrium and reasonable living standards can be sustained with very low commodity exports, as Tuvalu dramatically illustrates. </a:t>
            </a:r>
            <a:endParaRPr lang="en-AU" dirty="0" smtClean="0"/>
          </a:p>
          <a:p>
            <a:pPr marL="0" indent="0">
              <a:buNone/>
            </a:pPr>
            <a:r>
              <a:rPr lang="en-AU" dirty="0" smtClean="0"/>
              <a:t> </a:t>
            </a:r>
          </a:p>
          <a:p>
            <a:r>
              <a:rPr lang="en-AU" dirty="0" smtClean="0"/>
              <a:t>Diagnosis </a:t>
            </a:r>
            <a:r>
              <a:rPr lang="en-AU" dirty="0"/>
              <a:t>requires that the funding flows be identified, quantified, and viewed from a dynamic long-run perspective.  A recent attempt at doing this is Bertram and </a:t>
            </a:r>
            <a:r>
              <a:rPr lang="en-AU" dirty="0" err="1"/>
              <a:t>Poirine</a:t>
            </a:r>
            <a:r>
              <a:rPr lang="en-AU" dirty="0"/>
              <a:t> (2007)</a:t>
            </a:r>
            <a:endParaRPr lang="en-NZ" dirty="0"/>
          </a:p>
        </p:txBody>
      </p:sp>
      <p:sp>
        <p:nvSpPr>
          <p:cNvPr id="4" name="Slide Number Placeholder 3"/>
          <p:cNvSpPr>
            <a:spLocks noGrp="1"/>
          </p:cNvSpPr>
          <p:nvPr>
            <p:ph type="sldNum" sz="quarter" idx="12"/>
          </p:nvPr>
        </p:nvSpPr>
        <p:spPr/>
        <p:txBody>
          <a:bodyPr/>
          <a:lstStyle/>
          <a:p>
            <a:fld id="{30B9F1B6-093B-4095-A6A0-00C0226B00A2}" type="slidenum">
              <a:rPr lang="en-NZ" smtClean="0"/>
              <a:t>32</a:t>
            </a:fld>
            <a:endParaRPr lang="en-NZ"/>
          </a:p>
        </p:txBody>
      </p:sp>
    </p:spTree>
    <p:extLst>
      <p:ext uri="{BB962C8B-B14F-4D97-AF65-F5344CB8AC3E}">
        <p14:creationId xmlns:p14="http://schemas.microsoft.com/office/powerpoint/2010/main" val="22293843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611560" y="260648"/>
            <a:ext cx="8280920" cy="3744416"/>
          </a:xfrm>
        </p:spPr>
        <p:txBody>
          <a:bodyPr>
            <a:normAutofit fontScale="90000"/>
          </a:bodyPr>
          <a:lstStyle/>
          <a:p>
            <a:r>
              <a:rPr lang="en-US" sz="3200" dirty="0" smtClean="0"/>
              <a:t>Bernard </a:t>
            </a:r>
            <a:r>
              <a:rPr lang="en-US" sz="3200" dirty="0" err="1"/>
              <a:t>Poirine</a:t>
            </a:r>
            <a:r>
              <a:rPr lang="en-US" sz="3200" dirty="0"/>
              <a:t> and I did a number-crunching exercise for 71 island economies to produce a more detailed story</a:t>
            </a:r>
            <a:r>
              <a:rPr lang="en-US" sz="3200" dirty="0" smtClean="0"/>
              <a:t>*</a:t>
            </a:r>
            <a:br>
              <a:rPr lang="en-US" sz="3200" dirty="0" smtClean="0"/>
            </a:br>
            <a:r>
              <a:rPr lang="en-US" sz="3200" dirty="0"/>
              <a:t/>
            </a:r>
            <a:br>
              <a:rPr lang="en-US" sz="3200" dirty="0"/>
            </a:br>
            <a:r>
              <a:rPr lang="en-US" sz="3200" dirty="0" smtClean="0"/>
              <a:t>Conclusion: there are many ways to play the game depending what hand has been dealt….</a:t>
            </a:r>
            <a:br>
              <a:rPr lang="en-US" sz="3200" dirty="0" smtClean="0"/>
            </a:br>
            <a:r>
              <a:rPr lang="en-US" sz="3200" dirty="0"/>
              <a:t/>
            </a:r>
            <a:br>
              <a:rPr lang="en-US" sz="3200" dirty="0"/>
            </a:br>
            <a:r>
              <a:rPr lang="en-US" sz="3200" dirty="0" smtClean="0"/>
              <a:t>(arrows in each diagram identify Pacific economies) </a:t>
            </a:r>
            <a:endParaRPr lang="en-US" sz="3200" dirty="0"/>
          </a:p>
        </p:txBody>
      </p:sp>
      <p:sp>
        <p:nvSpPr>
          <p:cNvPr id="119811" name="Rectangle 3"/>
          <p:cNvSpPr>
            <a:spLocks noGrp="1" noChangeArrowheads="1"/>
          </p:cNvSpPr>
          <p:nvPr>
            <p:ph type="body" idx="1"/>
          </p:nvPr>
        </p:nvSpPr>
        <p:spPr>
          <a:xfrm>
            <a:off x="2438400" y="4343400"/>
            <a:ext cx="6248400" cy="914400"/>
          </a:xfrm>
        </p:spPr>
        <p:txBody>
          <a:bodyPr/>
          <a:lstStyle/>
          <a:p>
            <a:pPr>
              <a:lnSpc>
                <a:spcPct val="90000"/>
              </a:lnSpc>
              <a:buFontTx/>
              <a:buNone/>
            </a:pPr>
            <a:r>
              <a:rPr lang="en-NZ" sz="1600"/>
              <a:t>‘Island Political Economy’, Chapter 10 in Baldacchino, G. (ed.) </a:t>
            </a:r>
            <a:r>
              <a:rPr lang="en-NZ" sz="1600" i="1"/>
              <a:t>A World of Islands</a:t>
            </a:r>
            <a:r>
              <a:rPr lang="en-NZ" sz="1600"/>
              <a:t>, Institute of Island Studies, University of Prince Edward Island, 2007, pp.325-377.</a:t>
            </a:r>
            <a:r>
              <a:rPr lang="en-US" sz="1600"/>
              <a:t> </a:t>
            </a:r>
          </a:p>
        </p:txBody>
      </p:sp>
      <p:sp>
        <p:nvSpPr>
          <p:cNvPr id="2" name="Slide Number Placeholder 1"/>
          <p:cNvSpPr>
            <a:spLocks noGrp="1"/>
          </p:cNvSpPr>
          <p:nvPr>
            <p:ph type="sldNum" sz="quarter" idx="12"/>
          </p:nvPr>
        </p:nvSpPr>
        <p:spPr/>
        <p:txBody>
          <a:bodyPr/>
          <a:lstStyle/>
          <a:p>
            <a:fld id="{30B9F1B6-093B-4095-A6A0-00C0226B00A2}" type="slidenum">
              <a:rPr lang="en-NZ" smtClean="0"/>
              <a:t>33</a:t>
            </a:fld>
            <a:endParaRPr lang="en-NZ"/>
          </a:p>
        </p:txBody>
      </p:sp>
    </p:spTree>
    <p:extLst>
      <p:ext uri="{BB962C8B-B14F-4D97-AF65-F5344CB8AC3E}">
        <p14:creationId xmlns:p14="http://schemas.microsoft.com/office/powerpoint/2010/main" val="37719298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620713"/>
            <a:ext cx="8137525" cy="594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1075" name="Text Box 3"/>
          <p:cNvSpPr txBox="1">
            <a:spLocks noChangeArrowheads="1"/>
          </p:cNvSpPr>
          <p:nvPr/>
        </p:nvSpPr>
        <p:spPr bwMode="auto">
          <a:xfrm>
            <a:off x="2703396" y="188913"/>
            <a:ext cx="42595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dirty="0">
                <a:latin typeface="Times New Roman" pitchFamily="18" charset="0"/>
              </a:rPr>
              <a:t>Small Island Export </a:t>
            </a:r>
            <a:r>
              <a:rPr lang="en-US" sz="2000" dirty="0" smtClean="0">
                <a:latin typeface="Times New Roman" pitchFamily="18" charset="0"/>
              </a:rPr>
              <a:t>Economies at 2000</a:t>
            </a:r>
            <a:endParaRPr lang="en-US" sz="2000" dirty="0">
              <a:latin typeface="Times New Roman" pitchFamily="18" charset="0"/>
            </a:endParaRPr>
          </a:p>
        </p:txBody>
      </p:sp>
      <p:sp>
        <p:nvSpPr>
          <p:cNvPr id="131076" name="Line 4"/>
          <p:cNvSpPr>
            <a:spLocks noChangeShapeType="1"/>
          </p:cNvSpPr>
          <p:nvPr/>
        </p:nvSpPr>
        <p:spPr bwMode="auto">
          <a:xfrm>
            <a:off x="1979613" y="2276475"/>
            <a:ext cx="4032250"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31077" name="Line 5"/>
          <p:cNvSpPr>
            <a:spLocks noChangeShapeType="1"/>
          </p:cNvSpPr>
          <p:nvPr/>
        </p:nvSpPr>
        <p:spPr bwMode="auto">
          <a:xfrm>
            <a:off x="1908175" y="2276475"/>
            <a:ext cx="4103688" cy="0"/>
          </a:xfrm>
          <a:prstGeom prst="line">
            <a:avLst/>
          </a:prstGeom>
          <a:noFill/>
          <a:ln w="381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cxnSp>
        <p:nvCxnSpPr>
          <p:cNvPr id="4" name="Straight Arrow Connector 3"/>
          <p:cNvCxnSpPr/>
          <p:nvPr/>
        </p:nvCxnSpPr>
        <p:spPr>
          <a:xfrm flipV="1">
            <a:off x="2174052" y="5981962"/>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4355976" y="5981962"/>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076056" y="5981962"/>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5796136" y="5991424"/>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0B9F1B6-093B-4095-A6A0-00C0226B00A2}" type="slidenum">
              <a:rPr lang="en-NZ" smtClean="0"/>
              <a:t>34</a:t>
            </a:fld>
            <a:endParaRPr lang="en-NZ"/>
          </a:p>
        </p:txBody>
      </p:sp>
    </p:spTree>
    <p:extLst>
      <p:ext uri="{BB962C8B-B14F-4D97-AF65-F5344CB8AC3E}">
        <p14:creationId xmlns:p14="http://schemas.microsoft.com/office/powerpoint/2010/main" val="30787527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415925"/>
            <a:ext cx="8424862" cy="644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2099" name="Text Box 3"/>
          <p:cNvSpPr txBox="1">
            <a:spLocks noChangeArrowheads="1"/>
          </p:cNvSpPr>
          <p:nvPr/>
        </p:nvSpPr>
        <p:spPr bwMode="auto">
          <a:xfrm>
            <a:off x="3336512" y="0"/>
            <a:ext cx="300755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dirty="0">
                <a:latin typeface="Times New Roman" pitchFamily="18" charset="0"/>
              </a:rPr>
              <a:t>Small-island </a:t>
            </a:r>
            <a:r>
              <a:rPr lang="en-US" sz="2000" dirty="0" smtClean="0">
                <a:latin typeface="Times New Roman" pitchFamily="18" charset="0"/>
              </a:rPr>
              <a:t>SITEs at 2000</a:t>
            </a:r>
            <a:endParaRPr lang="en-US" sz="2000" dirty="0">
              <a:latin typeface="Times New Roman" pitchFamily="18" charset="0"/>
            </a:endParaRPr>
          </a:p>
        </p:txBody>
      </p:sp>
      <p:sp>
        <p:nvSpPr>
          <p:cNvPr id="132100" name="Line 4"/>
          <p:cNvSpPr>
            <a:spLocks noChangeShapeType="1"/>
          </p:cNvSpPr>
          <p:nvPr/>
        </p:nvSpPr>
        <p:spPr bwMode="auto">
          <a:xfrm>
            <a:off x="1692275" y="2205038"/>
            <a:ext cx="4824413" cy="0"/>
          </a:xfrm>
          <a:prstGeom prst="line">
            <a:avLst/>
          </a:prstGeom>
          <a:noFill/>
          <a:ln w="381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cxnSp>
        <p:nvCxnSpPr>
          <p:cNvPr id="5" name="Straight Arrow Connector 4"/>
          <p:cNvCxnSpPr/>
          <p:nvPr/>
        </p:nvCxnSpPr>
        <p:spPr>
          <a:xfrm flipV="1">
            <a:off x="2267744" y="6093296"/>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2699792" y="6093296"/>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5364088" y="6093296"/>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0B9F1B6-093B-4095-A6A0-00C0226B00A2}" type="slidenum">
              <a:rPr lang="en-NZ" smtClean="0"/>
              <a:t>35</a:t>
            </a:fld>
            <a:endParaRPr lang="en-NZ"/>
          </a:p>
        </p:txBody>
      </p:sp>
    </p:spTree>
    <p:extLst>
      <p:ext uri="{BB962C8B-B14F-4D97-AF65-F5344CB8AC3E}">
        <p14:creationId xmlns:p14="http://schemas.microsoft.com/office/powerpoint/2010/main" val="11620846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20713"/>
            <a:ext cx="8281987" cy="605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23" name="Text Box 3"/>
          <p:cNvSpPr txBox="1">
            <a:spLocks noChangeArrowheads="1"/>
          </p:cNvSpPr>
          <p:nvPr/>
        </p:nvSpPr>
        <p:spPr bwMode="auto">
          <a:xfrm>
            <a:off x="2491503" y="188913"/>
            <a:ext cx="343074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dirty="0">
                <a:latin typeface="Times New Roman" pitchFamily="18" charset="0"/>
              </a:rPr>
              <a:t>Fully evolved </a:t>
            </a:r>
            <a:r>
              <a:rPr lang="en-US" sz="2000" dirty="0" smtClean="0">
                <a:latin typeface="Times New Roman" pitchFamily="18" charset="0"/>
              </a:rPr>
              <a:t>MIRABs at 2000</a:t>
            </a:r>
            <a:endParaRPr lang="en-US" sz="2000" dirty="0">
              <a:latin typeface="Times New Roman" pitchFamily="18" charset="0"/>
            </a:endParaRPr>
          </a:p>
        </p:txBody>
      </p:sp>
      <p:sp>
        <p:nvSpPr>
          <p:cNvPr id="133124" name="Line 4"/>
          <p:cNvSpPr>
            <a:spLocks noChangeShapeType="1"/>
          </p:cNvSpPr>
          <p:nvPr/>
        </p:nvSpPr>
        <p:spPr bwMode="auto">
          <a:xfrm>
            <a:off x="1619250" y="1628775"/>
            <a:ext cx="4824413" cy="0"/>
          </a:xfrm>
          <a:prstGeom prst="line">
            <a:avLst/>
          </a:prstGeom>
          <a:noFill/>
          <a:ln w="381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cxnSp>
        <p:nvCxnSpPr>
          <p:cNvPr id="5" name="Straight Arrow Connector 4"/>
          <p:cNvCxnSpPr/>
          <p:nvPr/>
        </p:nvCxnSpPr>
        <p:spPr>
          <a:xfrm flipV="1">
            <a:off x="2195736" y="6093296"/>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2987824" y="6093296"/>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4644008" y="6093296"/>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0B9F1B6-093B-4095-A6A0-00C0226B00A2}" type="slidenum">
              <a:rPr lang="en-NZ" smtClean="0"/>
              <a:t>36</a:t>
            </a:fld>
            <a:endParaRPr lang="en-NZ"/>
          </a:p>
        </p:txBody>
      </p:sp>
    </p:spTree>
    <p:extLst>
      <p:ext uri="{BB962C8B-B14F-4D97-AF65-F5344CB8AC3E}">
        <p14:creationId xmlns:p14="http://schemas.microsoft.com/office/powerpoint/2010/main" val="12401463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ext Box 2"/>
          <p:cNvSpPr txBox="1">
            <a:spLocks noChangeArrowheads="1"/>
          </p:cNvSpPr>
          <p:nvPr/>
        </p:nvSpPr>
        <p:spPr bwMode="auto">
          <a:xfrm>
            <a:off x="1867386" y="0"/>
            <a:ext cx="427258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dirty="0">
                <a:latin typeface="Times New Roman" pitchFamily="18" charset="0"/>
              </a:rPr>
              <a:t>Small Aid-led island </a:t>
            </a:r>
            <a:r>
              <a:rPr lang="en-US" sz="2000" dirty="0" smtClean="0">
                <a:latin typeface="Times New Roman" pitchFamily="18" charset="0"/>
              </a:rPr>
              <a:t>economies at 2000</a:t>
            </a:r>
            <a:endParaRPr lang="en-US" sz="2000" dirty="0">
              <a:latin typeface="Times New Roman" pitchFamily="18" charset="0"/>
            </a:endParaRPr>
          </a:p>
        </p:txBody>
      </p:sp>
      <p:pic>
        <p:nvPicPr>
          <p:cNvPr id="134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7988"/>
            <a:ext cx="8820150" cy="645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4148" name="Line 4"/>
          <p:cNvSpPr>
            <a:spLocks noChangeShapeType="1"/>
          </p:cNvSpPr>
          <p:nvPr/>
        </p:nvSpPr>
        <p:spPr bwMode="auto">
          <a:xfrm>
            <a:off x="1120775" y="2319338"/>
            <a:ext cx="5153025" cy="0"/>
          </a:xfrm>
          <a:prstGeom prst="line">
            <a:avLst/>
          </a:prstGeom>
          <a:noFill/>
          <a:ln w="381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cxnSp>
        <p:nvCxnSpPr>
          <p:cNvPr id="5" name="Straight Arrow Connector 4"/>
          <p:cNvCxnSpPr/>
          <p:nvPr/>
        </p:nvCxnSpPr>
        <p:spPr>
          <a:xfrm flipV="1">
            <a:off x="1475656" y="6165304"/>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1835696" y="6165304"/>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2771800" y="6141640"/>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4139952" y="6165304"/>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364088" y="6165304"/>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059832" y="6165304"/>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0B9F1B6-093B-4095-A6A0-00C0226B00A2}" type="slidenum">
              <a:rPr lang="en-NZ" smtClean="0"/>
              <a:t>37</a:t>
            </a:fld>
            <a:endParaRPr lang="en-NZ"/>
          </a:p>
        </p:txBody>
      </p:sp>
    </p:spTree>
    <p:extLst>
      <p:ext uri="{BB962C8B-B14F-4D97-AF65-F5344CB8AC3E}">
        <p14:creationId xmlns:p14="http://schemas.microsoft.com/office/powerpoint/2010/main" val="8908481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584200"/>
            <a:ext cx="8424863" cy="616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5171" name="Line 3"/>
          <p:cNvSpPr>
            <a:spLocks noChangeShapeType="1"/>
          </p:cNvSpPr>
          <p:nvPr/>
        </p:nvSpPr>
        <p:spPr bwMode="auto">
          <a:xfrm>
            <a:off x="1619250" y="1916113"/>
            <a:ext cx="4824413" cy="0"/>
          </a:xfrm>
          <a:prstGeom prst="line">
            <a:avLst/>
          </a:prstGeom>
          <a:noFill/>
          <a:ln w="381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35172" name="Text Box 4"/>
          <p:cNvSpPr txBox="1">
            <a:spLocks noChangeArrowheads="1"/>
          </p:cNvSpPr>
          <p:nvPr/>
        </p:nvSpPr>
        <p:spPr bwMode="auto">
          <a:xfrm>
            <a:off x="1812925" y="36513"/>
            <a:ext cx="46887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‘Residual-led” </a:t>
            </a:r>
            <a:r>
              <a:rPr lang="en-US" dirty="0" smtClean="0"/>
              <a:t>(= offshore finance) cases at 2000</a:t>
            </a:r>
            <a:endParaRPr lang="en-US" dirty="0"/>
          </a:p>
        </p:txBody>
      </p:sp>
      <p:cxnSp>
        <p:nvCxnSpPr>
          <p:cNvPr id="5" name="Straight Arrow Connector 4"/>
          <p:cNvCxnSpPr/>
          <p:nvPr/>
        </p:nvCxnSpPr>
        <p:spPr>
          <a:xfrm flipV="1">
            <a:off x="3059832" y="6114970"/>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6012160" y="6114970"/>
            <a:ext cx="0" cy="576064"/>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0B9F1B6-093B-4095-A6A0-00C0226B00A2}" type="slidenum">
              <a:rPr lang="en-NZ" smtClean="0"/>
              <a:t>38</a:t>
            </a:fld>
            <a:endParaRPr lang="en-NZ"/>
          </a:p>
        </p:txBody>
      </p:sp>
    </p:spTree>
    <p:extLst>
      <p:ext uri="{BB962C8B-B14F-4D97-AF65-F5344CB8AC3E}">
        <p14:creationId xmlns:p14="http://schemas.microsoft.com/office/powerpoint/2010/main" val="34215848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5400"/>
            <a:ext cx="9144000" cy="6832600"/>
          </a:xfrm>
          <a:prstGeom prst="rect">
            <a:avLst/>
          </a:prstGeom>
          <a:noFill/>
          <a:extLst>
            <a:ext uri="{909E8E84-426E-40DD-AFC4-6F175D3DCCD1}">
              <a14:hiddenFill xmlns:a14="http://schemas.microsoft.com/office/drawing/2010/main">
                <a:solidFill>
                  <a:srgbClr val="FFFFFF"/>
                </a:solidFill>
              </a14:hiddenFill>
            </a:ext>
          </a:extLst>
        </p:spPr>
      </p:pic>
      <p:sp>
        <p:nvSpPr>
          <p:cNvPr id="136195" name="Rectangle 3"/>
          <p:cNvSpPr>
            <a:spLocks noChangeArrowheads="1"/>
          </p:cNvSpPr>
          <p:nvPr/>
        </p:nvSpPr>
        <p:spPr bwMode="auto">
          <a:xfrm>
            <a:off x="4572000" y="3429000"/>
            <a:ext cx="431800" cy="215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Z"/>
          </a:p>
        </p:txBody>
      </p:sp>
      <p:sp>
        <p:nvSpPr>
          <p:cNvPr id="136196" name="Text Box 4"/>
          <p:cNvSpPr txBox="1">
            <a:spLocks noChangeArrowheads="1"/>
          </p:cNvSpPr>
          <p:nvPr/>
        </p:nvSpPr>
        <p:spPr bwMode="auto">
          <a:xfrm>
            <a:off x="5724525" y="6237288"/>
            <a:ext cx="3206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b="1">
                <a:solidFill>
                  <a:srgbClr val="CC3300"/>
                </a:solidFill>
                <a:latin typeface="Times New Roman" pitchFamily="18" charset="0"/>
              </a:rPr>
              <a:t>Bertram and Poirine 2007: 361</a:t>
            </a:r>
          </a:p>
        </p:txBody>
      </p:sp>
      <p:sp>
        <p:nvSpPr>
          <p:cNvPr id="136197" name="Text Box 5"/>
          <p:cNvSpPr txBox="1">
            <a:spLocks noChangeArrowheads="1"/>
          </p:cNvSpPr>
          <p:nvPr/>
        </p:nvSpPr>
        <p:spPr bwMode="auto">
          <a:xfrm>
            <a:off x="2032000" y="-30163"/>
            <a:ext cx="184150" cy="396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endParaRPr lang="en-US" sz="2000">
              <a:latin typeface="Times New Roman" pitchFamily="18" charset="0"/>
            </a:endParaRPr>
          </a:p>
        </p:txBody>
      </p:sp>
      <p:sp>
        <p:nvSpPr>
          <p:cNvPr id="136198" name="Text Box 6"/>
          <p:cNvSpPr txBox="1">
            <a:spLocks noChangeArrowheads="1"/>
          </p:cNvSpPr>
          <p:nvPr/>
        </p:nvSpPr>
        <p:spPr bwMode="auto">
          <a:xfrm>
            <a:off x="2195513" y="0"/>
            <a:ext cx="4786312"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chemeClr val="accent2"/>
                </a:solidFill>
                <a:latin typeface="Times New Roman" pitchFamily="18" charset="0"/>
              </a:rPr>
              <a:t>Nine strategic orientations: welfare outcomes</a:t>
            </a:r>
          </a:p>
        </p:txBody>
      </p:sp>
      <p:sp>
        <p:nvSpPr>
          <p:cNvPr id="2" name="Slide Number Placeholder 1"/>
          <p:cNvSpPr>
            <a:spLocks noGrp="1"/>
          </p:cNvSpPr>
          <p:nvPr>
            <p:ph type="sldNum" sz="quarter" idx="12"/>
          </p:nvPr>
        </p:nvSpPr>
        <p:spPr/>
        <p:txBody>
          <a:bodyPr/>
          <a:lstStyle/>
          <a:p>
            <a:fld id="{30B9F1B6-093B-4095-A6A0-00C0226B00A2}" type="slidenum">
              <a:rPr lang="en-NZ" smtClean="0"/>
              <a:t>39</a:t>
            </a:fld>
            <a:endParaRPr lang="en-NZ"/>
          </a:p>
        </p:txBody>
      </p:sp>
    </p:spTree>
    <p:extLst>
      <p:ext uri="{BB962C8B-B14F-4D97-AF65-F5344CB8AC3E}">
        <p14:creationId xmlns:p14="http://schemas.microsoft.com/office/powerpoint/2010/main" val="17678038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en-NZ" sz="2400" dirty="0"/>
              <a:t>R</a:t>
            </a:r>
            <a:r>
              <a:rPr lang="en-NZ" sz="2400" dirty="0" smtClean="0"/>
              <a:t>emittances are not everything, but they’re fundamental to some Pacific economies</a:t>
            </a:r>
            <a:endParaRPr lang="en-NZ" sz="2400" dirty="0"/>
          </a:p>
        </p:txBody>
      </p:sp>
      <p:sp>
        <p:nvSpPr>
          <p:cNvPr id="3" name="Content Placeholder 2"/>
          <p:cNvSpPr>
            <a:spLocks noGrp="1"/>
          </p:cNvSpPr>
          <p:nvPr>
            <p:ph idx="1"/>
          </p:nvPr>
        </p:nvSpPr>
        <p:spPr>
          <a:xfrm>
            <a:off x="467544" y="1052736"/>
            <a:ext cx="8229600" cy="5040560"/>
          </a:xfrm>
        </p:spPr>
        <p:txBody>
          <a:bodyPr>
            <a:normAutofit fontScale="55000" lnSpcReduction="20000"/>
          </a:bodyPr>
          <a:lstStyle/>
          <a:p>
            <a:r>
              <a:rPr lang="en-AU" dirty="0" smtClean="0"/>
              <a:t>Samoa: </a:t>
            </a:r>
          </a:p>
          <a:p>
            <a:pPr lvl="1"/>
            <a:r>
              <a:rPr lang="en-AU" dirty="0" smtClean="0"/>
              <a:t>the </a:t>
            </a:r>
            <a:r>
              <a:rPr lang="en-AU" dirty="0"/>
              <a:t>flow of remittances captured by the official statistical agencies is currently around US$50 million (NZ$80 million) a year.  </a:t>
            </a:r>
            <a:endParaRPr lang="en-AU" dirty="0" smtClean="0"/>
          </a:p>
          <a:p>
            <a:pPr lvl="1"/>
            <a:r>
              <a:rPr lang="en-AU" dirty="0" smtClean="0"/>
              <a:t>Allowing </a:t>
            </a:r>
            <a:r>
              <a:rPr lang="en-AU" dirty="0"/>
              <a:t>for informal remittances not appearing in the statistics, the true total flow from New Zealand to Samoa probably lies between $100 million and $150 million a </a:t>
            </a:r>
            <a:r>
              <a:rPr lang="en-AU" dirty="0" smtClean="0"/>
              <a:t>year</a:t>
            </a:r>
          </a:p>
          <a:p>
            <a:pPr lvl="1"/>
            <a:r>
              <a:rPr lang="en-AU" dirty="0" smtClean="0"/>
              <a:t>Compare this </a:t>
            </a:r>
            <a:r>
              <a:rPr lang="en-AU" dirty="0"/>
              <a:t>with New Zealand imports from Samoa of $3-4 million and bilateral aid of $8-9 million a year.  Trade and aid, in other words, play only a trivial role in economic relationships between New Zealand and Samoa, while Samoans themselves operate the really important linkage</a:t>
            </a:r>
            <a:r>
              <a:rPr lang="en-AU" dirty="0" smtClean="0"/>
              <a:t>.</a:t>
            </a:r>
          </a:p>
          <a:p>
            <a:endParaRPr lang="en-AU" dirty="0" smtClean="0"/>
          </a:p>
          <a:p>
            <a:r>
              <a:rPr lang="en-AU" dirty="0" smtClean="0"/>
              <a:t>Tonga: </a:t>
            </a:r>
          </a:p>
          <a:p>
            <a:pPr lvl="1"/>
            <a:r>
              <a:rPr lang="en-AU" dirty="0" smtClean="0"/>
              <a:t>Estimated </a:t>
            </a:r>
            <a:r>
              <a:rPr lang="en-AU" dirty="0"/>
              <a:t>formal remittances from Tongans in New Zealand are over US$30 million (NZ$50 million), suggesting that the total (including unrecorded transfers) is likely to be in the range $80-100 million a year, </a:t>
            </a:r>
            <a:endParaRPr lang="en-AU" dirty="0" smtClean="0"/>
          </a:p>
          <a:p>
            <a:pPr lvl="1"/>
            <a:r>
              <a:rPr lang="en-AU" dirty="0" smtClean="0"/>
              <a:t>Compare this </a:t>
            </a:r>
            <a:r>
              <a:rPr lang="en-AU" dirty="0"/>
              <a:t>with New Zealand’s imports from Tonga of around $2 million and aid of $17 million in 2008.  Like Samoa, Tonga’s main economic link with New Zealand currently is via remittances. </a:t>
            </a:r>
            <a:endParaRPr lang="en-AU" dirty="0" smtClean="0"/>
          </a:p>
          <a:p>
            <a:pPr lvl="1"/>
            <a:endParaRPr lang="en-AU" dirty="0"/>
          </a:p>
          <a:p>
            <a:r>
              <a:rPr lang="en-AU" dirty="0" smtClean="0"/>
              <a:t>New Zealand’s balance of payments statistics provide no estimates of remittance flows!  (The Asian Development Bank has called attention to the gap.)</a:t>
            </a:r>
            <a:endParaRPr lang="en-NZ" dirty="0"/>
          </a:p>
          <a:p>
            <a:endParaRPr lang="en-NZ" dirty="0"/>
          </a:p>
        </p:txBody>
      </p:sp>
      <p:sp>
        <p:nvSpPr>
          <p:cNvPr id="4" name="Slide Number Placeholder 3"/>
          <p:cNvSpPr>
            <a:spLocks noGrp="1"/>
          </p:cNvSpPr>
          <p:nvPr>
            <p:ph type="sldNum" sz="quarter" idx="12"/>
          </p:nvPr>
        </p:nvSpPr>
        <p:spPr/>
        <p:txBody>
          <a:bodyPr/>
          <a:lstStyle/>
          <a:p>
            <a:fld id="{30B9F1B6-093B-4095-A6A0-00C0226B00A2}" type="slidenum">
              <a:rPr lang="en-NZ" smtClean="0"/>
              <a:t>40</a:t>
            </a:fld>
            <a:endParaRPr lang="en-NZ"/>
          </a:p>
        </p:txBody>
      </p:sp>
    </p:spTree>
    <p:extLst>
      <p:ext uri="{BB962C8B-B14F-4D97-AF65-F5344CB8AC3E}">
        <p14:creationId xmlns:p14="http://schemas.microsoft.com/office/powerpoint/2010/main" val="10287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864096"/>
          </a:xfrm>
        </p:spPr>
        <p:txBody>
          <a:bodyPr>
            <a:normAutofit/>
          </a:bodyPr>
          <a:lstStyle/>
          <a:p>
            <a:r>
              <a:rPr lang="en-NZ" sz="2400" dirty="0" smtClean="0"/>
              <a:t>How population (including labour, human capital, and entrepreneurship) is allocated across geographic space</a:t>
            </a:r>
            <a:endParaRPr lang="en-NZ" sz="2400" dirty="0"/>
          </a:p>
        </p:txBody>
      </p:sp>
      <p:sp>
        <p:nvSpPr>
          <p:cNvPr id="3" name="Content Placeholder 2"/>
          <p:cNvSpPr>
            <a:spLocks noGrp="1"/>
          </p:cNvSpPr>
          <p:nvPr>
            <p:ph idx="1"/>
          </p:nvPr>
        </p:nvSpPr>
        <p:spPr>
          <a:xfrm>
            <a:off x="457200" y="1196752"/>
            <a:ext cx="8229600" cy="5400600"/>
          </a:xfrm>
        </p:spPr>
        <p:txBody>
          <a:bodyPr>
            <a:normAutofit fontScale="55000" lnSpcReduction="20000"/>
          </a:bodyPr>
          <a:lstStyle/>
          <a:p>
            <a:r>
              <a:rPr lang="en-NZ" dirty="0" smtClean="0"/>
              <a:t>Island peoples form unified entities spanning transnational space</a:t>
            </a:r>
          </a:p>
          <a:p>
            <a:endParaRPr lang="en-NZ" dirty="0"/>
          </a:p>
          <a:p>
            <a:r>
              <a:rPr lang="en-NZ" dirty="0" smtClean="0"/>
              <a:t>Diasporas are integral parts of many island economies - hence “modern sectors”, “private sectors”, “skilled employment”, </a:t>
            </a:r>
            <a:r>
              <a:rPr lang="en-NZ" dirty="0" err="1" smtClean="0"/>
              <a:t>etc</a:t>
            </a:r>
            <a:r>
              <a:rPr lang="en-NZ" dirty="0" smtClean="0"/>
              <a:t>, occur </a:t>
            </a:r>
            <a:r>
              <a:rPr lang="en-NZ" u="sng" dirty="0" smtClean="0"/>
              <a:t>within</a:t>
            </a:r>
            <a:r>
              <a:rPr lang="en-NZ" dirty="0" smtClean="0"/>
              <a:t> the community-defined economy but </a:t>
            </a:r>
            <a:r>
              <a:rPr lang="en-NZ" u="sng" dirty="0" smtClean="0"/>
              <a:t>outside</a:t>
            </a:r>
            <a:r>
              <a:rPr lang="en-NZ" dirty="0" smtClean="0"/>
              <a:t> the territorially-delimited “nation”.</a:t>
            </a:r>
          </a:p>
          <a:p>
            <a:endParaRPr lang="en-NZ" dirty="0"/>
          </a:p>
          <a:p>
            <a:r>
              <a:rPr lang="en-NZ" dirty="0" smtClean="0"/>
              <a:t>The geographic allocation of resources represents a dynamic equilibrium</a:t>
            </a:r>
          </a:p>
          <a:p>
            <a:endParaRPr lang="en-NZ" dirty="0"/>
          </a:p>
          <a:p>
            <a:pPr lvl="0"/>
            <a:r>
              <a:rPr lang="en-AU" dirty="0"/>
              <a:t>In the labour market, a fundamental piece of information is the income level of the diaspora relative to the income level of the home population.  Once corrections have been made for frictional variables, age, level of education and so on, the income relativity between the diaspora and the home labour force should exhibit a threshold differential at which migration accelerates/decelerates.  </a:t>
            </a:r>
            <a:endParaRPr lang="en-AU" dirty="0" smtClean="0"/>
          </a:p>
          <a:p>
            <a:pPr lvl="0"/>
            <a:endParaRPr lang="en-AU" dirty="0" smtClean="0"/>
          </a:p>
          <a:p>
            <a:pPr lvl="0"/>
            <a:r>
              <a:rPr lang="en-AU" dirty="0" smtClean="0"/>
              <a:t>In </a:t>
            </a:r>
            <a:r>
              <a:rPr lang="en-AU" dirty="0"/>
              <a:t>a migratory equilibrium, the income relativity sits exactly on this threshold.  </a:t>
            </a:r>
            <a:r>
              <a:rPr lang="en-AU" dirty="0" smtClean="0"/>
              <a:t>So we </a:t>
            </a:r>
            <a:r>
              <a:rPr lang="en-AU" dirty="0"/>
              <a:t>should </a:t>
            </a:r>
            <a:r>
              <a:rPr lang="en-AU" dirty="0" smtClean="0"/>
              <a:t>be </a:t>
            </a:r>
            <a:r>
              <a:rPr lang="en-AU" dirty="0"/>
              <a:t>in a position to estimate income levels of people from a uniform ethnic group across transnational space, and hence to characterise the equilibrium.  </a:t>
            </a:r>
            <a:r>
              <a:rPr lang="en-AU" dirty="0" smtClean="0"/>
              <a:t>[For </a:t>
            </a:r>
            <a:r>
              <a:rPr lang="en-AU" dirty="0"/>
              <a:t>methodological pointers see the work of </a:t>
            </a:r>
            <a:r>
              <a:rPr lang="en-AU" dirty="0" smtClean="0"/>
              <a:t>George </a:t>
            </a:r>
            <a:r>
              <a:rPr lang="en-AU" dirty="0" err="1" smtClean="0"/>
              <a:t>Borjas</a:t>
            </a:r>
            <a:r>
              <a:rPr lang="en-AU" dirty="0" smtClean="0"/>
              <a:t> – e.g. </a:t>
            </a:r>
            <a:r>
              <a:rPr lang="en-NZ" dirty="0" smtClean="0"/>
              <a:t> </a:t>
            </a:r>
            <a:r>
              <a:rPr lang="en-GB" i="1" dirty="0"/>
              <a:t>Imperfect Substitution between Immigrants and Natives: A Reappraisal</a:t>
            </a:r>
            <a:r>
              <a:rPr lang="en-GB" dirty="0"/>
              <a:t> George J. </a:t>
            </a:r>
            <a:r>
              <a:rPr lang="en-GB" dirty="0" err="1"/>
              <a:t>Borjas</a:t>
            </a:r>
            <a:r>
              <a:rPr lang="en-GB" dirty="0"/>
              <a:t>, Jeffrey </a:t>
            </a:r>
            <a:r>
              <a:rPr lang="en-GB" dirty="0" err="1"/>
              <a:t>Grogger</a:t>
            </a:r>
            <a:r>
              <a:rPr lang="en-GB" dirty="0"/>
              <a:t>, and Gordon H. Hanson NBER Working Paper No. 13887, March </a:t>
            </a:r>
            <a:r>
              <a:rPr lang="en-GB" dirty="0" smtClean="0"/>
              <a:t>2008]</a:t>
            </a:r>
            <a:endParaRPr lang="en-NZ" dirty="0"/>
          </a:p>
        </p:txBody>
      </p:sp>
      <p:sp>
        <p:nvSpPr>
          <p:cNvPr id="4" name="Slide Number Placeholder 3"/>
          <p:cNvSpPr>
            <a:spLocks noGrp="1"/>
          </p:cNvSpPr>
          <p:nvPr>
            <p:ph type="sldNum" sz="quarter" idx="12"/>
          </p:nvPr>
        </p:nvSpPr>
        <p:spPr/>
        <p:txBody>
          <a:bodyPr/>
          <a:lstStyle/>
          <a:p>
            <a:fld id="{30B9F1B6-093B-4095-A6A0-00C0226B00A2}" type="slidenum">
              <a:rPr lang="en-NZ" smtClean="0"/>
              <a:t>41</a:t>
            </a:fld>
            <a:endParaRPr lang="en-NZ"/>
          </a:p>
        </p:txBody>
      </p:sp>
    </p:spTree>
    <p:extLst>
      <p:ext uri="{BB962C8B-B14F-4D97-AF65-F5344CB8AC3E}">
        <p14:creationId xmlns:p14="http://schemas.microsoft.com/office/powerpoint/2010/main" val="9844303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normAutofit fontScale="70000" lnSpcReduction="20000"/>
          </a:bodyPr>
          <a:lstStyle/>
          <a:p>
            <a:pPr lvl="0"/>
            <a:r>
              <a:rPr lang="en-AU" dirty="0"/>
              <a:t>In the labour market, a fundamental piece of information is the income level of the diaspora relative to the income level of the home population.  </a:t>
            </a:r>
            <a:endParaRPr lang="en-AU" dirty="0" smtClean="0"/>
          </a:p>
          <a:p>
            <a:pPr lvl="0"/>
            <a:endParaRPr lang="en-AU" dirty="0"/>
          </a:p>
          <a:p>
            <a:pPr lvl="0"/>
            <a:r>
              <a:rPr lang="en-AU" dirty="0" smtClean="0"/>
              <a:t>Once </a:t>
            </a:r>
            <a:r>
              <a:rPr lang="en-AU" dirty="0"/>
              <a:t>corrections have been made for frictional variables, age, level of education and so on, the income relativity between the diaspora and the home labour force should exhibit a threshold differential at which migration accelerates/decelerates.  </a:t>
            </a:r>
            <a:endParaRPr lang="en-AU" dirty="0" smtClean="0"/>
          </a:p>
          <a:p>
            <a:pPr lvl="0"/>
            <a:endParaRPr lang="en-AU" dirty="0"/>
          </a:p>
          <a:p>
            <a:pPr lvl="0"/>
            <a:r>
              <a:rPr lang="en-AU" dirty="0" smtClean="0"/>
              <a:t>In </a:t>
            </a:r>
            <a:r>
              <a:rPr lang="en-AU" dirty="0"/>
              <a:t>a migratory equilibrium, the income relativity sits exactly on this threshold.  We should now be in a position to estimate income levels of people from a uniform ethnic group across transnational space, and hence to characterise the equilibrium.  </a:t>
            </a:r>
            <a:endParaRPr lang="en-AU" dirty="0" smtClean="0"/>
          </a:p>
          <a:p>
            <a:pPr lvl="0"/>
            <a:endParaRPr lang="en-AU" dirty="0"/>
          </a:p>
          <a:p>
            <a:pPr lvl="0"/>
            <a:r>
              <a:rPr lang="en-AU" smtClean="0"/>
              <a:t>For some methodological </a:t>
            </a:r>
            <a:r>
              <a:rPr lang="en-AU" dirty="0"/>
              <a:t>pointers see the work of </a:t>
            </a:r>
            <a:r>
              <a:rPr lang="en-AU" dirty="0" err="1" smtClean="0"/>
              <a:t>Borjas</a:t>
            </a:r>
            <a:r>
              <a:rPr lang="en-AU" dirty="0"/>
              <a:t> </a:t>
            </a:r>
            <a:r>
              <a:rPr lang="en-AU" dirty="0" smtClean="0"/>
              <a:t>- e</a:t>
            </a:r>
            <a:r>
              <a:rPr lang="en-NZ" dirty="0" smtClean="0"/>
              <a:t>.g</a:t>
            </a:r>
            <a:r>
              <a:rPr lang="en-NZ" dirty="0"/>
              <a:t>. </a:t>
            </a:r>
            <a:r>
              <a:rPr lang="en-GB" i="1" dirty="0"/>
              <a:t>Imperfect Substitution between Immigrants and Natives: A Reappraisal</a:t>
            </a:r>
            <a:r>
              <a:rPr lang="en-GB" dirty="0"/>
              <a:t> George J. </a:t>
            </a:r>
            <a:r>
              <a:rPr lang="en-GB" dirty="0" err="1"/>
              <a:t>Borjas</a:t>
            </a:r>
            <a:r>
              <a:rPr lang="en-GB" dirty="0"/>
              <a:t>, Jeffrey </a:t>
            </a:r>
            <a:r>
              <a:rPr lang="en-GB" dirty="0" err="1"/>
              <a:t>Grogger</a:t>
            </a:r>
            <a:r>
              <a:rPr lang="en-GB" dirty="0"/>
              <a:t>, and Gordon H. Hanson NBER Working Paper No. 13887, March 2008</a:t>
            </a:r>
            <a:endParaRPr lang="en-NZ" dirty="0"/>
          </a:p>
          <a:p>
            <a:endParaRPr lang="en-NZ" dirty="0"/>
          </a:p>
        </p:txBody>
      </p:sp>
      <p:sp>
        <p:nvSpPr>
          <p:cNvPr id="4" name="Slide Number Placeholder 3"/>
          <p:cNvSpPr>
            <a:spLocks noGrp="1"/>
          </p:cNvSpPr>
          <p:nvPr>
            <p:ph type="sldNum" sz="quarter" idx="12"/>
          </p:nvPr>
        </p:nvSpPr>
        <p:spPr/>
        <p:txBody>
          <a:bodyPr/>
          <a:lstStyle/>
          <a:p>
            <a:fld id="{30B9F1B6-093B-4095-A6A0-00C0226B00A2}" type="slidenum">
              <a:rPr lang="en-NZ" smtClean="0"/>
              <a:t>42</a:t>
            </a:fld>
            <a:endParaRPr lang="en-NZ"/>
          </a:p>
        </p:txBody>
      </p:sp>
    </p:spTree>
    <p:extLst>
      <p:ext uri="{BB962C8B-B14F-4D97-AF65-F5344CB8AC3E}">
        <p14:creationId xmlns:p14="http://schemas.microsoft.com/office/powerpoint/2010/main" val="21114449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610042" y="286489"/>
            <a:ext cx="587853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ko-KR" b="1" i="0" u="none" strike="noStrike" cap="none" normalizeH="0" baseline="0" dirty="0" smtClean="0">
                <a:ln>
                  <a:noFill/>
                </a:ln>
                <a:solidFill>
                  <a:schemeClr val="tx1"/>
                </a:solidFill>
                <a:effectLst/>
                <a:latin typeface="Arial" pitchFamily="34" charset="0"/>
                <a:ea typeface="Batang" pitchFamily="18" charset="-127"/>
                <a:cs typeface="Times New Roman" pitchFamily="18" charset="0"/>
              </a:rPr>
              <a:t>Figure 1 Samoan Community by Place of Residence</a:t>
            </a:r>
            <a:endParaRPr kumimoji="0" lang="en-NZ" altLang="ko-K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NZ" altLang="ko-KR"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5"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 y="1052736"/>
            <a:ext cx="9098623" cy="518457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30B9F1B6-093B-4095-A6A0-00C0226B00A2}" type="slidenum">
              <a:rPr lang="en-NZ" smtClean="0"/>
              <a:t>43</a:t>
            </a:fld>
            <a:endParaRPr lang="en-NZ"/>
          </a:p>
        </p:txBody>
      </p:sp>
    </p:spTree>
    <p:extLst>
      <p:ext uri="{BB962C8B-B14F-4D97-AF65-F5344CB8AC3E}">
        <p14:creationId xmlns:p14="http://schemas.microsoft.com/office/powerpoint/2010/main" val="34011446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42736"/>
            <a:ext cx="87484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ko-KR" b="1" i="0" u="none" strike="noStrike" cap="none" normalizeH="0" baseline="0" dirty="0" smtClean="0">
                <a:ln>
                  <a:noFill/>
                </a:ln>
                <a:solidFill>
                  <a:schemeClr val="tx1"/>
                </a:solidFill>
                <a:effectLst/>
                <a:latin typeface="Arial" pitchFamily="34" charset="0"/>
                <a:ea typeface="Batang" pitchFamily="18" charset="-127"/>
                <a:cs typeface="Times New Roman" pitchFamily="18" charset="0"/>
              </a:rPr>
              <a:t>Figure 2 Cook Islands Maori Community by Place of Residence</a:t>
            </a:r>
            <a:endParaRPr kumimoji="0" lang="en-NZ" altLang="ko-KR" b="0" i="0" u="none" strike="noStrike" cap="none" normalizeH="0" baseline="0" dirty="0" smtClean="0">
              <a:ln>
                <a:noFill/>
              </a:ln>
              <a:solidFill>
                <a:schemeClr val="tx1"/>
              </a:solidFill>
              <a:effectLst/>
              <a:latin typeface="Arial" pitchFamily="34" charset="0"/>
              <a:cs typeface="Arial" pitchFamily="34" charset="0"/>
            </a:endParaRPr>
          </a:p>
        </p:txBody>
      </p:sp>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9" y="908720"/>
            <a:ext cx="9093701" cy="563609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30B9F1B6-093B-4095-A6A0-00C0226B00A2}" type="slidenum">
              <a:rPr lang="en-NZ" smtClean="0"/>
              <a:t>44</a:t>
            </a:fld>
            <a:endParaRPr lang="en-NZ"/>
          </a:p>
        </p:txBody>
      </p:sp>
    </p:spTree>
    <p:extLst>
      <p:ext uri="{BB962C8B-B14F-4D97-AF65-F5344CB8AC3E}">
        <p14:creationId xmlns:p14="http://schemas.microsoft.com/office/powerpoint/2010/main" val="5276899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467544" y="355394"/>
            <a:ext cx="766834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ko-KR" b="1" i="0" u="none" strike="noStrike" cap="none" normalizeH="0" baseline="0" dirty="0" smtClean="0">
                <a:ln>
                  <a:noFill/>
                </a:ln>
                <a:solidFill>
                  <a:schemeClr val="tx1"/>
                </a:solidFill>
                <a:effectLst/>
                <a:latin typeface="Arial" pitchFamily="34" charset="0"/>
                <a:ea typeface="Batang" pitchFamily="18" charset="-127"/>
                <a:cs typeface="Times New Roman" pitchFamily="18" charset="0"/>
              </a:rPr>
              <a:t>Figure 3:  Tongan Community by Place of Residence</a:t>
            </a:r>
            <a:endParaRPr kumimoji="0" lang="en-NZ" altLang="ko-KR"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3"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77888"/>
            <a:ext cx="8960248" cy="578011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102234" y="4011930"/>
            <a:ext cx="172586" cy="182880"/>
          </a:xfrm>
          <a:prstGeom prst="rect">
            <a:avLst/>
          </a:prstGeom>
          <a:pattFill prst="ltDn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 name="Rectangle 4"/>
          <p:cNvSpPr/>
          <p:nvPr/>
        </p:nvSpPr>
        <p:spPr>
          <a:xfrm>
            <a:off x="4323214" y="3868884"/>
            <a:ext cx="161156" cy="226866"/>
          </a:xfrm>
          <a:prstGeom prst="rect">
            <a:avLst/>
          </a:prstGeom>
          <a:pattFill prst="ltDn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Rectangle 7"/>
          <p:cNvSpPr/>
          <p:nvPr/>
        </p:nvSpPr>
        <p:spPr>
          <a:xfrm>
            <a:off x="4555624" y="3634740"/>
            <a:ext cx="164966" cy="156210"/>
          </a:xfrm>
          <a:prstGeom prst="rect">
            <a:avLst/>
          </a:prstGeom>
          <a:pattFill prst="ltDn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TextBox 6"/>
          <p:cNvSpPr txBox="1"/>
          <p:nvPr/>
        </p:nvSpPr>
        <p:spPr>
          <a:xfrm>
            <a:off x="1658771" y="2195571"/>
            <a:ext cx="2181709" cy="646331"/>
          </a:xfrm>
          <a:prstGeom prst="rect">
            <a:avLst/>
          </a:prstGeom>
          <a:noFill/>
        </p:spPr>
        <p:txBody>
          <a:bodyPr wrap="square" rtlCol="0">
            <a:spAutoFit/>
          </a:bodyPr>
          <a:lstStyle/>
          <a:p>
            <a:pPr algn="ctr"/>
            <a:r>
              <a:rPr lang="en-NZ" dirty="0" smtClean="0"/>
              <a:t>Hypothesised “missing  migrants”</a:t>
            </a:r>
            <a:endParaRPr lang="en-NZ" dirty="0"/>
          </a:p>
        </p:txBody>
      </p:sp>
      <p:cxnSp>
        <p:nvCxnSpPr>
          <p:cNvPr id="13" name="Straight Arrow Connector 12"/>
          <p:cNvCxnSpPr/>
          <p:nvPr/>
        </p:nvCxnSpPr>
        <p:spPr>
          <a:xfrm>
            <a:off x="3131840" y="2841902"/>
            <a:ext cx="1056687" cy="11404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131840" y="2841902"/>
            <a:ext cx="1191374" cy="949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8" idx="1"/>
          </p:cNvCxnSpPr>
          <p:nvPr/>
        </p:nvCxnSpPr>
        <p:spPr>
          <a:xfrm>
            <a:off x="3131840" y="2841902"/>
            <a:ext cx="1423784" cy="87094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30B9F1B6-093B-4095-A6A0-00C0226B00A2}" type="slidenum">
              <a:rPr lang="en-NZ" smtClean="0"/>
              <a:t>45</a:t>
            </a:fld>
            <a:endParaRPr lang="en-NZ"/>
          </a:p>
        </p:txBody>
      </p:sp>
    </p:spTree>
    <p:extLst>
      <p:ext uri="{BB962C8B-B14F-4D97-AF65-F5344CB8AC3E}">
        <p14:creationId xmlns:p14="http://schemas.microsoft.com/office/powerpoint/2010/main" val="20574341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573416" y="413266"/>
            <a:ext cx="589135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ko-KR" b="1" i="0" u="none" strike="noStrike" cap="none" normalizeH="0" baseline="0" dirty="0" smtClean="0">
                <a:ln>
                  <a:noFill/>
                </a:ln>
                <a:solidFill>
                  <a:schemeClr val="tx1"/>
                </a:solidFill>
                <a:effectLst/>
                <a:latin typeface="Arial" pitchFamily="34" charset="0"/>
                <a:ea typeface="Batang" pitchFamily="18" charset="-127"/>
                <a:cs typeface="Times New Roman" pitchFamily="18" charset="0"/>
              </a:rPr>
              <a:t>Figure 4:  </a:t>
            </a:r>
            <a:r>
              <a:rPr kumimoji="0" lang="en-AU" altLang="ko-KR" b="1" i="0" u="none" strike="noStrike" cap="none" normalizeH="0" baseline="0" dirty="0" err="1" smtClean="0">
                <a:ln>
                  <a:noFill/>
                </a:ln>
                <a:solidFill>
                  <a:schemeClr val="tx1"/>
                </a:solidFill>
                <a:effectLst/>
                <a:latin typeface="Arial" pitchFamily="34" charset="0"/>
                <a:ea typeface="Batang" pitchFamily="18" charset="-127"/>
                <a:cs typeface="Times New Roman" pitchFamily="18" charset="0"/>
              </a:rPr>
              <a:t>Niuean</a:t>
            </a:r>
            <a:r>
              <a:rPr kumimoji="0" lang="en-AU" altLang="ko-KR" b="1" i="0" u="none" strike="noStrike" cap="none" normalizeH="0" baseline="0" dirty="0" smtClean="0">
                <a:ln>
                  <a:noFill/>
                </a:ln>
                <a:solidFill>
                  <a:schemeClr val="tx1"/>
                </a:solidFill>
                <a:effectLst/>
                <a:latin typeface="Arial" pitchFamily="34" charset="0"/>
                <a:ea typeface="Batang" pitchFamily="18" charset="-127"/>
                <a:cs typeface="Times New Roman" pitchFamily="18" charset="0"/>
              </a:rPr>
              <a:t> Community by Place of Residence</a:t>
            </a:r>
            <a:endParaRPr kumimoji="0" lang="en-NZ" altLang="ko-KR" b="0" i="0" u="none" strike="noStrike" cap="none" normalizeH="0" baseline="0" dirty="0" smtClean="0">
              <a:ln>
                <a:noFill/>
              </a:ln>
              <a:solidFill>
                <a:schemeClr val="tx1"/>
              </a:solidFill>
              <a:effectLst/>
              <a:latin typeface="Arial" pitchFamily="34" charset="0"/>
              <a:cs typeface="Arial" pitchFamily="34" charset="0"/>
            </a:endParaRPr>
          </a:p>
        </p:txBody>
      </p:sp>
      <p:pic>
        <p:nvPicPr>
          <p:cNvPr id="409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986" y="1077888"/>
            <a:ext cx="9086161" cy="578011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30B9F1B6-093B-4095-A6A0-00C0226B00A2}" type="slidenum">
              <a:rPr lang="en-NZ" smtClean="0"/>
              <a:t>46</a:t>
            </a:fld>
            <a:endParaRPr lang="en-NZ"/>
          </a:p>
        </p:txBody>
      </p:sp>
    </p:spTree>
    <p:extLst>
      <p:ext uri="{BB962C8B-B14F-4D97-AF65-F5344CB8AC3E}">
        <p14:creationId xmlns:p14="http://schemas.microsoft.com/office/powerpoint/2010/main" val="11293335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63688" y="780992"/>
            <a:ext cx="62461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ko-KR" b="1" i="0" u="none" strike="noStrike" cap="none" normalizeH="0" baseline="0" dirty="0" smtClean="0">
                <a:ln>
                  <a:noFill/>
                </a:ln>
                <a:solidFill>
                  <a:schemeClr val="tx1"/>
                </a:solidFill>
                <a:effectLst/>
                <a:latin typeface="Arial" pitchFamily="34" charset="0"/>
                <a:ea typeface="Batang" pitchFamily="18" charset="-127"/>
                <a:cs typeface="Times New Roman" pitchFamily="18" charset="0"/>
              </a:rPr>
              <a:t>Figure 5:  Tokelauan Community by Place of Residence</a:t>
            </a:r>
            <a:endParaRPr kumimoji="0" lang="en-NZ" altLang="ko-KR" b="0" i="0" u="none" strike="noStrike" cap="none" normalizeH="0" baseline="0" dirty="0" smtClean="0">
              <a:ln>
                <a:noFill/>
              </a:ln>
              <a:solidFill>
                <a:schemeClr val="tx1"/>
              </a:solidFill>
              <a:effectLst/>
              <a:latin typeface="Arial" pitchFamily="34" charset="0"/>
              <a:cs typeface="Arial" pitchFamily="34" charset="0"/>
            </a:endParaRPr>
          </a:p>
        </p:txBody>
      </p:sp>
      <p:pic>
        <p:nvPicPr>
          <p:cNvPr id="5121"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200" y="1725960"/>
            <a:ext cx="9021800" cy="513204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30B9F1B6-093B-4095-A6A0-00C0226B00A2}" type="slidenum">
              <a:rPr lang="en-NZ" smtClean="0"/>
              <a:t>47</a:t>
            </a:fld>
            <a:endParaRPr lang="en-NZ"/>
          </a:p>
        </p:txBody>
      </p:sp>
    </p:spTree>
    <p:extLst>
      <p:ext uri="{BB962C8B-B14F-4D97-AF65-F5344CB8AC3E}">
        <p14:creationId xmlns:p14="http://schemas.microsoft.com/office/powerpoint/2010/main" val="11833327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63688" y="332656"/>
            <a:ext cx="61178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ko-KR" b="1" i="0" u="none" strike="noStrike" cap="none" normalizeH="0" baseline="0" dirty="0" smtClean="0">
                <a:ln>
                  <a:noFill/>
                </a:ln>
                <a:solidFill>
                  <a:schemeClr val="tx1"/>
                </a:solidFill>
                <a:effectLst/>
                <a:latin typeface="Arial" pitchFamily="34" charset="0"/>
                <a:ea typeface="Batang" pitchFamily="18" charset="-127"/>
                <a:cs typeface="Times New Roman" pitchFamily="18" charset="0"/>
              </a:rPr>
              <a:t>Figure 6:  Tuvaluan Community by Place of Residence</a:t>
            </a:r>
            <a:endParaRPr kumimoji="0" lang="en-NZ" altLang="ko-KR" b="0" i="0" u="none" strike="noStrike" cap="none" normalizeH="0" baseline="0" dirty="0" smtClean="0">
              <a:ln>
                <a:noFill/>
              </a:ln>
              <a:solidFill>
                <a:schemeClr val="tx1"/>
              </a:solidFill>
              <a:effectLst/>
              <a:latin typeface="Arial" pitchFamily="34" charset="0"/>
              <a:cs typeface="Arial" pitchFamily="34" charset="0"/>
            </a:endParaRPr>
          </a:p>
        </p:txBody>
      </p:sp>
      <p:pic>
        <p:nvPicPr>
          <p:cNvPr id="6145"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07" y="899582"/>
            <a:ext cx="9115647" cy="592412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30B9F1B6-093B-4095-A6A0-00C0226B00A2}" type="slidenum">
              <a:rPr lang="en-NZ" smtClean="0"/>
              <a:t>48</a:t>
            </a:fld>
            <a:endParaRPr lang="en-NZ"/>
          </a:p>
        </p:txBody>
      </p:sp>
    </p:spTree>
    <p:extLst>
      <p:ext uri="{BB962C8B-B14F-4D97-AF65-F5344CB8AC3E}">
        <p14:creationId xmlns:p14="http://schemas.microsoft.com/office/powerpoint/2010/main" val="29074335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6644"/>
            <a:ext cx="6660232" cy="690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30B9F1B6-093B-4095-A6A0-00C0226B00A2}" type="slidenum">
              <a:rPr lang="en-NZ" smtClean="0"/>
              <a:t>49</a:t>
            </a:fld>
            <a:endParaRPr lang="en-NZ"/>
          </a:p>
        </p:txBody>
      </p:sp>
    </p:spTree>
    <p:extLst>
      <p:ext uri="{BB962C8B-B14F-4D97-AF65-F5344CB8AC3E}">
        <p14:creationId xmlns:p14="http://schemas.microsoft.com/office/powerpoint/2010/main" val="4876605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920968" y="43934"/>
            <a:ext cx="73020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ko-KR" b="1" i="0" u="none" strike="noStrike" cap="none" normalizeH="0" baseline="0" dirty="0" smtClean="0">
                <a:ln>
                  <a:noFill/>
                </a:ln>
                <a:solidFill>
                  <a:schemeClr val="tx1"/>
                </a:solidFill>
                <a:effectLst/>
                <a:latin typeface="Arial" pitchFamily="34" charset="0"/>
                <a:ea typeface="Batang" pitchFamily="18" charset="-127"/>
                <a:cs typeface="Times New Roman" pitchFamily="18" charset="0"/>
              </a:rPr>
              <a:t>Figure 17: The Migration Transition in Seven Island Communities</a:t>
            </a:r>
            <a:endParaRPr kumimoji="0" lang="en-NZ" altLang="ko-KR" b="0" i="0" u="none" strike="noStrike" cap="none" normalizeH="0" baseline="0" dirty="0" smtClean="0">
              <a:ln>
                <a:noFill/>
              </a:ln>
              <a:solidFill>
                <a:schemeClr val="tx1"/>
              </a:solidFill>
              <a:effectLst/>
              <a:latin typeface="Arial" pitchFamily="34" charset="0"/>
              <a:cs typeface="Arial" pitchFamily="34" charset="0"/>
            </a:endParaRPr>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2" y="388620"/>
            <a:ext cx="8964488" cy="654069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30B9F1B6-093B-4095-A6A0-00C0226B00A2}" type="slidenum">
              <a:rPr lang="en-NZ" smtClean="0"/>
              <a:t>50</a:t>
            </a:fld>
            <a:endParaRPr lang="en-NZ"/>
          </a:p>
        </p:txBody>
      </p:sp>
    </p:spTree>
    <p:extLst>
      <p:ext uri="{BB962C8B-B14F-4D97-AF65-F5344CB8AC3E}">
        <p14:creationId xmlns:p14="http://schemas.microsoft.com/office/powerpoint/2010/main" val="31921165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858" y="404664"/>
            <a:ext cx="8868598" cy="6257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30B9F1B6-093B-4095-A6A0-00C0226B00A2}" type="slidenum">
              <a:rPr lang="en-NZ" smtClean="0"/>
              <a:t>51</a:t>
            </a:fld>
            <a:endParaRPr lang="en-NZ"/>
          </a:p>
        </p:txBody>
      </p:sp>
    </p:spTree>
    <p:extLst>
      <p:ext uri="{BB962C8B-B14F-4D97-AF65-F5344CB8AC3E}">
        <p14:creationId xmlns:p14="http://schemas.microsoft.com/office/powerpoint/2010/main" val="24980268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a:bodyPr>
          <a:lstStyle/>
          <a:p>
            <a:r>
              <a:rPr lang="en-AU" sz="2400" dirty="0" smtClean="0"/>
              <a:t>“Carrying capacity” limits are psychological rather than physical but appear genuine.</a:t>
            </a:r>
            <a:endParaRPr lang="en-NZ" sz="2400" dirty="0"/>
          </a:p>
        </p:txBody>
      </p:sp>
      <p:sp>
        <p:nvSpPr>
          <p:cNvPr id="3" name="Content Placeholder 2"/>
          <p:cNvSpPr>
            <a:spLocks noGrp="1"/>
          </p:cNvSpPr>
          <p:nvPr>
            <p:ph idx="1"/>
          </p:nvPr>
        </p:nvSpPr>
        <p:spPr>
          <a:xfrm>
            <a:off x="457200" y="1268760"/>
            <a:ext cx="8229600" cy="5256584"/>
          </a:xfrm>
        </p:spPr>
        <p:txBody>
          <a:bodyPr>
            <a:normAutofit fontScale="62500" lnSpcReduction="20000"/>
          </a:bodyPr>
          <a:lstStyle/>
          <a:p>
            <a:r>
              <a:rPr lang="en-AU" dirty="0" smtClean="0"/>
              <a:t>So </a:t>
            </a:r>
            <a:r>
              <a:rPr lang="en-AU" dirty="0"/>
              <a:t>long as there is a migration outlet available, Pacific islands’ home population has levelled off at roughly the pre-contact level (mid-eighteenth century) and population growth has been exported.  </a:t>
            </a:r>
            <a:endParaRPr lang="en-AU" dirty="0" smtClean="0"/>
          </a:p>
          <a:p>
            <a:endParaRPr lang="en-AU" dirty="0" smtClean="0"/>
          </a:p>
          <a:p>
            <a:r>
              <a:rPr lang="en-AU" dirty="0" smtClean="0"/>
              <a:t>Niue </a:t>
            </a:r>
            <a:r>
              <a:rPr lang="en-AU" dirty="0"/>
              <a:t>and Tokelau have depopulated in response mainly to ill-advised New Zealand policies and attitudes regarding security of </a:t>
            </a:r>
            <a:r>
              <a:rPr lang="en-AU" dirty="0" smtClean="0"/>
              <a:t>citizenship and unwillingness to work on political/constitutional integration.  [The ‘Realm of NZ’ is at last getting a better press…]</a:t>
            </a:r>
          </a:p>
          <a:p>
            <a:endParaRPr lang="en-AU" dirty="0" smtClean="0"/>
          </a:p>
          <a:p>
            <a:r>
              <a:rPr lang="en-AU" dirty="0" smtClean="0"/>
              <a:t>The </a:t>
            </a:r>
            <a:r>
              <a:rPr lang="en-AU" dirty="0"/>
              <a:t>urgency of out-migration grew rapidly in Tuvalu from the 1980s as pre-contact population was re-established</a:t>
            </a:r>
            <a:r>
              <a:rPr lang="en-AU" dirty="0" smtClean="0"/>
              <a:t>.</a:t>
            </a:r>
          </a:p>
          <a:p>
            <a:endParaRPr lang="en-AU" dirty="0" smtClean="0"/>
          </a:p>
          <a:p>
            <a:r>
              <a:rPr lang="en-AU" dirty="0" smtClean="0"/>
              <a:t>Kiribati </a:t>
            </a:r>
            <a:r>
              <a:rPr lang="en-AU" dirty="0"/>
              <a:t>now faces an even worse Malthusian cul-de-sac, but the barriers may be beginning to break.  </a:t>
            </a:r>
            <a:r>
              <a:rPr lang="en-AU" dirty="0" smtClean="0"/>
              <a:t>[Here is perhaps a case for the UK to extend the boundaries of ‘citizenship’?]</a:t>
            </a:r>
          </a:p>
          <a:p>
            <a:endParaRPr lang="en-AU" dirty="0"/>
          </a:p>
          <a:p>
            <a:r>
              <a:rPr lang="en-AU" dirty="0" smtClean="0"/>
              <a:t>Smaller </a:t>
            </a:r>
            <a:r>
              <a:rPr lang="en-AU" dirty="0"/>
              <a:t>countries are better able to do “bottom-up globalisation” (John Connell’s phrase) – see Figures 8 and 9:</a:t>
            </a:r>
            <a:endParaRPr lang="en-NZ" dirty="0"/>
          </a:p>
        </p:txBody>
      </p:sp>
      <p:sp>
        <p:nvSpPr>
          <p:cNvPr id="4" name="Slide Number Placeholder 3"/>
          <p:cNvSpPr>
            <a:spLocks noGrp="1"/>
          </p:cNvSpPr>
          <p:nvPr>
            <p:ph type="sldNum" sz="quarter" idx="12"/>
          </p:nvPr>
        </p:nvSpPr>
        <p:spPr/>
        <p:txBody>
          <a:bodyPr/>
          <a:lstStyle/>
          <a:p>
            <a:fld id="{30B9F1B6-093B-4095-A6A0-00C0226B00A2}" type="slidenum">
              <a:rPr lang="en-NZ" smtClean="0"/>
              <a:t>52</a:t>
            </a:fld>
            <a:endParaRPr lang="en-NZ"/>
          </a:p>
        </p:txBody>
      </p:sp>
    </p:spTree>
    <p:extLst>
      <p:ext uri="{BB962C8B-B14F-4D97-AF65-F5344CB8AC3E}">
        <p14:creationId xmlns:p14="http://schemas.microsoft.com/office/powerpoint/2010/main" val="287156866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942975" y="338137"/>
          <a:ext cx="7258050" cy="618172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3923928" y="0"/>
            <a:ext cx="1451359" cy="400110"/>
          </a:xfrm>
          <a:prstGeom prst="rect">
            <a:avLst/>
          </a:prstGeom>
          <a:noFill/>
        </p:spPr>
        <p:txBody>
          <a:bodyPr wrap="none" rtlCol="0">
            <a:spAutoFit/>
          </a:bodyPr>
          <a:lstStyle/>
          <a:p>
            <a:r>
              <a:rPr lang="en-NZ" sz="2000" dirty="0" smtClean="0"/>
              <a:t>Size matters</a:t>
            </a:r>
            <a:endParaRPr lang="en-NZ" sz="2000" dirty="0"/>
          </a:p>
        </p:txBody>
      </p:sp>
      <p:sp>
        <p:nvSpPr>
          <p:cNvPr id="4" name="Slide Number Placeholder 3"/>
          <p:cNvSpPr>
            <a:spLocks noGrp="1"/>
          </p:cNvSpPr>
          <p:nvPr>
            <p:ph type="sldNum" sz="quarter" idx="12"/>
          </p:nvPr>
        </p:nvSpPr>
        <p:spPr/>
        <p:txBody>
          <a:bodyPr/>
          <a:lstStyle/>
          <a:p>
            <a:fld id="{30B9F1B6-093B-4095-A6A0-00C0226B00A2}" type="slidenum">
              <a:rPr lang="en-NZ" smtClean="0"/>
              <a:t>53</a:t>
            </a:fld>
            <a:endParaRPr lang="en-NZ"/>
          </a:p>
        </p:txBody>
      </p:sp>
    </p:spTree>
    <p:extLst>
      <p:ext uri="{BB962C8B-B14F-4D97-AF65-F5344CB8AC3E}">
        <p14:creationId xmlns:p14="http://schemas.microsoft.com/office/powerpoint/2010/main" val="27366160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188"/>
            <a:ext cx="8229600" cy="634082"/>
          </a:xfrm>
        </p:spPr>
        <p:txBody>
          <a:bodyPr>
            <a:normAutofit/>
          </a:bodyPr>
          <a:lstStyle/>
          <a:p>
            <a:r>
              <a:rPr lang="en-NZ" sz="3200" dirty="0" smtClean="0"/>
              <a:t>Sovereignty is a tax on material living standards</a:t>
            </a:r>
            <a:endParaRPr lang="en-NZ" sz="3200" dirty="0"/>
          </a:p>
        </p:txBody>
      </p:sp>
      <p:sp>
        <p:nvSpPr>
          <p:cNvPr id="3" name="Content Placeholder 2"/>
          <p:cNvSpPr>
            <a:spLocks noGrp="1"/>
          </p:cNvSpPr>
          <p:nvPr>
            <p:ph idx="1"/>
          </p:nvPr>
        </p:nvSpPr>
        <p:spPr>
          <a:xfrm>
            <a:off x="467544" y="764704"/>
            <a:ext cx="8229600" cy="1584176"/>
          </a:xfrm>
        </p:spPr>
        <p:txBody>
          <a:bodyPr>
            <a:normAutofit/>
          </a:bodyPr>
          <a:lstStyle/>
          <a:p>
            <a:pPr>
              <a:lnSpc>
                <a:spcPct val="80000"/>
              </a:lnSpc>
            </a:pPr>
            <a:r>
              <a:rPr lang="en-US" sz="2200" dirty="0" smtClean="0"/>
              <a:t>Small island countries that are sovereign, independent nation states tend to be less well-off than sub-national island jurisdictions (SNIJs)</a:t>
            </a:r>
          </a:p>
          <a:p>
            <a:pPr lvl="1">
              <a:lnSpc>
                <a:spcPct val="80000"/>
              </a:lnSpc>
            </a:pPr>
            <a:endParaRPr lang="en-US" sz="1800" dirty="0" smtClean="0"/>
          </a:p>
          <a:p>
            <a:r>
              <a:rPr lang="en-NZ" sz="2000" dirty="0" smtClean="0">
                <a:solidFill>
                  <a:srgbClr val="800000"/>
                </a:solidFill>
                <a:latin typeface="Times New Roman" pitchFamily="18" charset="0"/>
              </a:rPr>
              <a:t>GDP per Capita in the Pacific by Political Status, US dollars, PPP adjusted, c2000</a:t>
            </a:r>
            <a:endParaRPr lang="en-NZ" sz="2000"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8820" y="2132856"/>
            <a:ext cx="4065463" cy="448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30B9F1B6-093B-4095-A6A0-00C0226B00A2}" type="slidenum">
              <a:rPr lang="en-NZ" smtClean="0"/>
              <a:t>54</a:t>
            </a:fld>
            <a:endParaRPr lang="en-NZ"/>
          </a:p>
        </p:txBody>
      </p:sp>
    </p:spTree>
    <p:extLst>
      <p:ext uri="{BB962C8B-B14F-4D97-AF65-F5344CB8AC3E}">
        <p14:creationId xmlns:p14="http://schemas.microsoft.com/office/powerpoint/2010/main" val="28522918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Object 2"/>
          <p:cNvGraphicFramePr>
            <a:graphicFrameLocks noChangeAspect="1"/>
          </p:cNvGraphicFramePr>
          <p:nvPr/>
        </p:nvGraphicFramePr>
        <p:xfrm>
          <a:off x="1452563" y="1347788"/>
          <a:ext cx="6238875" cy="4162425"/>
        </p:xfrm>
        <a:graphic>
          <a:graphicData uri="http://schemas.openxmlformats.org/presentationml/2006/ole">
            <mc:AlternateContent xmlns:mc="http://schemas.openxmlformats.org/markup-compatibility/2006">
              <mc:Choice xmlns:v="urn:schemas-microsoft-com:vml" Requires="v">
                <p:oleObj spid="_x0000_s11296" name="Chart" r:id="rId3" imgW="6238951" imgH="4162349" progId="Excel.Chart.8">
                  <p:embed/>
                </p:oleObj>
              </mc:Choice>
              <mc:Fallback>
                <p:oleObj name="Chart" r:id="rId3" imgW="6238951" imgH="4162349"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2563" y="1347788"/>
                        <a:ext cx="6238875" cy="416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extBox 1"/>
          <p:cNvSpPr txBox="1"/>
          <p:nvPr/>
        </p:nvSpPr>
        <p:spPr>
          <a:xfrm>
            <a:off x="0" y="6354727"/>
            <a:ext cx="9171474" cy="415498"/>
          </a:xfrm>
          <a:prstGeom prst="rect">
            <a:avLst/>
          </a:prstGeom>
          <a:noFill/>
        </p:spPr>
        <p:txBody>
          <a:bodyPr wrap="square" rtlCol="0">
            <a:spAutoFit/>
          </a:bodyPr>
          <a:lstStyle/>
          <a:p>
            <a:r>
              <a:rPr lang="en-NZ" sz="1050" dirty="0" smtClean="0"/>
              <a:t>Source: Geoff Bertram, “On </a:t>
            </a:r>
            <a:r>
              <a:rPr lang="en-NZ" sz="1050" dirty="0"/>
              <a:t>the Convergence of Small Island Economies with their Metropolitan Patrons”, </a:t>
            </a:r>
            <a:r>
              <a:rPr lang="en-NZ" sz="1050" i="1" dirty="0"/>
              <a:t>World Development</a:t>
            </a:r>
            <a:r>
              <a:rPr lang="en-NZ" sz="1050" dirty="0"/>
              <a:t> 32, 2 (February 2004) pp.343-364.</a:t>
            </a:r>
          </a:p>
          <a:p>
            <a:endParaRPr lang="en-NZ" sz="1050" dirty="0"/>
          </a:p>
        </p:txBody>
      </p:sp>
      <p:sp>
        <p:nvSpPr>
          <p:cNvPr id="3" name="Slide Number Placeholder 2"/>
          <p:cNvSpPr>
            <a:spLocks noGrp="1"/>
          </p:cNvSpPr>
          <p:nvPr>
            <p:ph type="sldNum" sz="quarter" idx="12"/>
          </p:nvPr>
        </p:nvSpPr>
        <p:spPr/>
        <p:txBody>
          <a:bodyPr/>
          <a:lstStyle/>
          <a:p>
            <a:fld id="{30B9F1B6-093B-4095-A6A0-00C0226B00A2}" type="slidenum">
              <a:rPr lang="en-NZ" smtClean="0"/>
              <a:t>55</a:t>
            </a:fld>
            <a:endParaRPr lang="en-NZ"/>
          </a:p>
        </p:txBody>
      </p:sp>
    </p:spTree>
    <p:extLst>
      <p:ext uri="{BB962C8B-B14F-4D97-AF65-F5344CB8AC3E}">
        <p14:creationId xmlns:p14="http://schemas.microsoft.com/office/powerpoint/2010/main" val="33090229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298" name="Object 2"/>
          <p:cNvGraphicFramePr>
            <a:graphicFrameLocks noChangeAspect="1"/>
          </p:cNvGraphicFramePr>
          <p:nvPr/>
        </p:nvGraphicFramePr>
        <p:xfrm>
          <a:off x="1452563" y="1347788"/>
          <a:ext cx="6238875" cy="4162425"/>
        </p:xfrm>
        <a:graphic>
          <a:graphicData uri="http://schemas.openxmlformats.org/presentationml/2006/ole">
            <mc:AlternateContent xmlns:mc="http://schemas.openxmlformats.org/markup-compatibility/2006">
              <mc:Choice xmlns:v="urn:schemas-microsoft-com:vml" Requires="v">
                <p:oleObj spid="_x0000_s12320" name="Chart" r:id="rId3" imgW="6238951" imgH="4162349" progId="Excel.Chart.8">
                  <p:embed/>
                </p:oleObj>
              </mc:Choice>
              <mc:Fallback>
                <p:oleObj name="Chart" r:id="rId3" imgW="6238951" imgH="4162349"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2563" y="1347788"/>
                        <a:ext cx="6238875" cy="416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0" y="6354727"/>
            <a:ext cx="9171474" cy="415498"/>
          </a:xfrm>
          <a:prstGeom prst="rect">
            <a:avLst/>
          </a:prstGeom>
          <a:noFill/>
        </p:spPr>
        <p:txBody>
          <a:bodyPr wrap="square" rtlCol="0">
            <a:spAutoFit/>
          </a:bodyPr>
          <a:lstStyle/>
          <a:p>
            <a:r>
              <a:rPr lang="en-NZ" sz="1050" dirty="0" smtClean="0"/>
              <a:t>Source: Geoff Bertram, “On </a:t>
            </a:r>
            <a:r>
              <a:rPr lang="en-NZ" sz="1050" dirty="0"/>
              <a:t>the Convergence of Small Island Economies with their Metropolitan Patrons”, </a:t>
            </a:r>
            <a:r>
              <a:rPr lang="en-NZ" sz="1050" i="1" dirty="0"/>
              <a:t>World Development</a:t>
            </a:r>
            <a:r>
              <a:rPr lang="en-NZ" sz="1050" dirty="0"/>
              <a:t> 32, 2 (February 2004) pp.343-364.</a:t>
            </a:r>
          </a:p>
          <a:p>
            <a:endParaRPr lang="en-NZ" sz="1050" dirty="0"/>
          </a:p>
        </p:txBody>
      </p:sp>
      <p:sp>
        <p:nvSpPr>
          <p:cNvPr id="2" name="Slide Number Placeholder 1"/>
          <p:cNvSpPr>
            <a:spLocks noGrp="1"/>
          </p:cNvSpPr>
          <p:nvPr>
            <p:ph type="sldNum" sz="quarter" idx="12"/>
          </p:nvPr>
        </p:nvSpPr>
        <p:spPr/>
        <p:txBody>
          <a:bodyPr/>
          <a:lstStyle/>
          <a:p>
            <a:fld id="{30B9F1B6-093B-4095-A6A0-00C0226B00A2}" type="slidenum">
              <a:rPr lang="en-NZ" smtClean="0"/>
              <a:t>56</a:t>
            </a:fld>
            <a:endParaRPr lang="en-NZ"/>
          </a:p>
        </p:txBody>
      </p:sp>
    </p:spTree>
    <p:extLst>
      <p:ext uri="{BB962C8B-B14F-4D97-AF65-F5344CB8AC3E}">
        <p14:creationId xmlns:p14="http://schemas.microsoft.com/office/powerpoint/2010/main" val="189701854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322" name="Object 2"/>
          <p:cNvGraphicFramePr>
            <a:graphicFrameLocks noChangeAspect="1"/>
          </p:cNvGraphicFramePr>
          <p:nvPr/>
        </p:nvGraphicFramePr>
        <p:xfrm>
          <a:off x="1452563" y="1347788"/>
          <a:ext cx="6238875" cy="4162425"/>
        </p:xfrm>
        <a:graphic>
          <a:graphicData uri="http://schemas.openxmlformats.org/presentationml/2006/ole">
            <mc:AlternateContent xmlns:mc="http://schemas.openxmlformats.org/markup-compatibility/2006">
              <mc:Choice xmlns:v="urn:schemas-microsoft-com:vml" Requires="v">
                <p:oleObj spid="_x0000_s13344" name="Chart" r:id="rId3" imgW="6238951" imgH="4162349" progId="Excel.Chart.8">
                  <p:embed/>
                </p:oleObj>
              </mc:Choice>
              <mc:Fallback>
                <p:oleObj name="Chart" r:id="rId3" imgW="6238951" imgH="4162349"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2563" y="1347788"/>
                        <a:ext cx="6238875" cy="416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0" y="6354727"/>
            <a:ext cx="9171474" cy="415498"/>
          </a:xfrm>
          <a:prstGeom prst="rect">
            <a:avLst/>
          </a:prstGeom>
          <a:noFill/>
        </p:spPr>
        <p:txBody>
          <a:bodyPr wrap="square" rtlCol="0">
            <a:spAutoFit/>
          </a:bodyPr>
          <a:lstStyle/>
          <a:p>
            <a:r>
              <a:rPr lang="en-NZ" sz="1050" dirty="0" smtClean="0"/>
              <a:t>Source: Geoff Bertram, “On </a:t>
            </a:r>
            <a:r>
              <a:rPr lang="en-NZ" sz="1050" dirty="0"/>
              <a:t>the Convergence of Small Island Economies with their Metropolitan Patrons”, </a:t>
            </a:r>
            <a:r>
              <a:rPr lang="en-NZ" sz="1050" i="1" dirty="0"/>
              <a:t>World Development</a:t>
            </a:r>
            <a:r>
              <a:rPr lang="en-NZ" sz="1050" dirty="0"/>
              <a:t> 32, 2 (February 2004) pp.343-364.</a:t>
            </a:r>
          </a:p>
          <a:p>
            <a:endParaRPr lang="en-NZ" sz="1050" dirty="0"/>
          </a:p>
        </p:txBody>
      </p:sp>
      <p:sp>
        <p:nvSpPr>
          <p:cNvPr id="2" name="Slide Number Placeholder 1"/>
          <p:cNvSpPr>
            <a:spLocks noGrp="1"/>
          </p:cNvSpPr>
          <p:nvPr>
            <p:ph type="sldNum" sz="quarter" idx="12"/>
          </p:nvPr>
        </p:nvSpPr>
        <p:spPr/>
        <p:txBody>
          <a:bodyPr/>
          <a:lstStyle/>
          <a:p>
            <a:fld id="{30B9F1B6-093B-4095-A6A0-00C0226B00A2}" type="slidenum">
              <a:rPr lang="en-NZ" smtClean="0"/>
              <a:t>57</a:t>
            </a:fld>
            <a:endParaRPr lang="en-NZ"/>
          </a:p>
        </p:txBody>
      </p:sp>
    </p:spTree>
    <p:extLst>
      <p:ext uri="{BB962C8B-B14F-4D97-AF65-F5344CB8AC3E}">
        <p14:creationId xmlns:p14="http://schemas.microsoft.com/office/powerpoint/2010/main" val="14735136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706090"/>
          </a:xfrm>
        </p:spPr>
        <p:txBody>
          <a:bodyPr>
            <a:normAutofit/>
          </a:bodyPr>
          <a:lstStyle/>
          <a:p>
            <a:r>
              <a:rPr lang="en-NZ" sz="2400" dirty="0" smtClean="0"/>
              <a:t>Some recent academic work on sovereignty and development </a:t>
            </a:r>
            <a:endParaRPr lang="en-NZ" sz="2400" dirty="0"/>
          </a:p>
        </p:txBody>
      </p:sp>
      <p:sp>
        <p:nvSpPr>
          <p:cNvPr id="3" name="Content Placeholder 2"/>
          <p:cNvSpPr>
            <a:spLocks noGrp="1"/>
          </p:cNvSpPr>
          <p:nvPr>
            <p:ph idx="1"/>
          </p:nvPr>
        </p:nvSpPr>
        <p:spPr>
          <a:xfrm>
            <a:off x="395536" y="1052736"/>
            <a:ext cx="8229600" cy="5544616"/>
          </a:xfrm>
        </p:spPr>
        <p:txBody>
          <a:bodyPr>
            <a:noAutofit/>
          </a:bodyPr>
          <a:lstStyle/>
          <a:p>
            <a:r>
              <a:rPr lang="en-NZ" sz="2400" dirty="0" smtClean="0"/>
              <a:t>Geoff Bertram, “On </a:t>
            </a:r>
            <a:r>
              <a:rPr lang="en-NZ" sz="2400" dirty="0"/>
              <a:t>the Convergence of Small Island Economies with their Metropolitan Patrons”, </a:t>
            </a:r>
            <a:r>
              <a:rPr lang="en-NZ" sz="2400" i="1" dirty="0"/>
              <a:t>World Development</a:t>
            </a:r>
            <a:r>
              <a:rPr lang="en-NZ" sz="2400" dirty="0"/>
              <a:t> 32, 2 (February 2004) pp.343-364</a:t>
            </a:r>
            <a:r>
              <a:rPr lang="en-NZ" sz="2400" dirty="0" smtClean="0"/>
              <a:t>.</a:t>
            </a:r>
          </a:p>
          <a:p>
            <a:endParaRPr lang="en-NZ" sz="2400" dirty="0" smtClean="0"/>
          </a:p>
          <a:p>
            <a:r>
              <a:rPr lang="en-NZ" sz="2400" dirty="0" smtClean="0"/>
              <a:t>J.L. McElroy and K.B. Pearce, “The Advantages of Political </a:t>
            </a:r>
            <a:r>
              <a:rPr lang="en-NZ" sz="2400" dirty="0" err="1" smtClean="0"/>
              <a:t>Afiliation</a:t>
            </a:r>
            <a:r>
              <a:rPr lang="en-NZ" sz="2400" dirty="0" smtClean="0"/>
              <a:t>: Dependent and Independent Small-Island Profiles”,  </a:t>
            </a:r>
            <a:r>
              <a:rPr lang="en-NZ" sz="2400" i="1" dirty="0" smtClean="0"/>
              <a:t>The Round Table</a:t>
            </a:r>
            <a:r>
              <a:rPr lang="en-NZ" sz="2400" dirty="0" smtClean="0"/>
              <a:t> 95(386): 529-539, September 2006.</a:t>
            </a:r>
            <a:endParaRPr lang="en-NZ" sz="2400" dirty="0"/>
          </a:p>
          <a:p>
            <a:pPr marL="0" indent="0">
              <a:buNone/>
            </a:pPr>
            <a:endParaRPr lang="en-US" sz="2400" dirty="0" smtClean="0"/>
          </a:p>
          <a:p>
            <a:r>
              <a:rPr lang="en-US" sz="2400" dirty="0" smtClean="0"/>
              <a:t>G. </a:t>
            </a:r>
            <a:r>
              <a:rPr lang="en-US" sz="2400" dirty="0" err="1" smtClean="0"/>
              <a:t>Baldacchino</a:t>
            </a:r>
            <a:r>
              <a:rPr lang="en-US" sz="2400" dirty="0" smtClean="0"/>
              <a:t>, </a:t>
            </a:r>
            <a:r>
              <a:rPr lang="en-US" sz="2400" i="1" dirty="0" smtClean="0"/>
              <a:t>Island Enclaves</a:t>
            </a:r>
            <a:r>
              <a:rPr lang="en-US" sz="2400" dirty="0" smtClean="0"/>
              <a:t> 2010; and G. </a:t>
            </a:r>
            <a:r>
              <a:rPr lang="en-US" sz="2400" dirty="0" err="1" smtClean="0"/>
              <a:t>Baldacchino</a:t>
            </a:r>
            <a:r>
              <a:rPr lang="en-US" sz="2400" dirty="0" smtClean="0"/>
              <a:t> &amp; D. Milne, </a:t>
            </a:r>
            <a:r>
              <a:rPr lang="en-US" sz="2400" i="1" dirty="0" smtClean="0"/>
              <a:t>The Case for Non-sovereignty, </a:t>
            </a:r>
            <a:r>
              <a:rPr lang="en-US" sz="2400" dirty="0" err="1" smtClean="0"/>
              <a:t>Routledge</a:t>
            </a:r>
            <a:r>
              <a:rPr lang="en-US" sz="2400" dirty="0" smtClean="0"/>
              <a:t> 2009)</a:t>
            </a:r>
          </a:p>
          <a:p>
            <a:endParaRPr lang="en-US" sz="2400" dirty="0"/>
          </a:p>
          <a:p>
            <a:r>
              <a:rPr lang="en-US" sz="2400" dirty="0" err="1"/>
              <a:t>Feyrer</a:t>
            </a:r>
            <a:r>
              <a:rPr lang="en-US" sz="2400" dirty="0"/>
              <a:t>, J. &amp; </a:t>
            </a:r>
            <a:r>
              <a:rPr lang="en-US" sz="2400" dirty="0" err="1"/>
              <a:t>Sacerdote</a:t>
            </a:r>
            <a:r>
              <a:rPr lang="en-US" sz="2400" dirty="0"/>
              <a:t>, B. (2009) ‘Colonialism and Modern Income: Islands as Natural Experiments’, </a:t>
            </a:r>
            <a:r>
              <a:rPr lang="en-US" sz="2400" i="1" dirty="0"/>
              <a:t>Review of Economics and Statistics </a:t>
            </a:r>
            <a:r>
              <a:rPr lang="en-US" sz="2400" dirty="0"/>
              <a:t> 91(2): 245-262, May.</a:t>
            </a:r>
            <a:endParaRPr lang="en-NZ" sz="2400" dirty="0"/>
          </a:p>
          <a:p>
            <a:endParaRPr lang="en-US" sz="2400" dirty="0" smtClean="0"/>
          </a:p>
          <a:p>
            <a:endParaRPr lang="en-NZ" sz="2400" dirty="0"/>
          </a:p>
        </p:txBody>
      </p:sp>
      <p:sp>
        <p:nvSpPr>
          <p:cNvPr id="4" name="Slide Number Placeholder 3"/>
          <p:cNvSpPr>
            <a:spLocks noGrp="1"/>
          </p:cNvSpPr>
          <p:nvPr>
            <p:ph type="sldNum" sz="quarter" idx="12"/>
          </p:nvPr>
        </p:nvSpPr>
        <p:spPr/>
        <p:txBody>
          <a:bodyPr/>
          <a:lstStyle/>
          <a:p>
            <a:fld id="{30B9F1B6-093B-4095-A6A0-00C0226B00A2}" type="slidenum">
              <a:rPr lang="en-NZ" smtClean="0"/>
              <a:t>58</a:t>
            </a:fld>
            <a:endParaRPr lang="en-NZ"/>
          </a:p>
        </p:txBody>
      </p:sp>
    </p:spTree>
    <p:extLst>
      <p:ext uri="{BB962C8B-B14F-4D97-AF65-F5344CB8AC3E}">
        <p14:creationId xmlns:p14="http://schemas.microsoft.com/office/powerpoint/2010/main" val="203863123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411760" y="90100"/>
            <a:ext cx="673224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Exports and Imports, New Zealand and the Pacific Islands, 1895-2005</a:t>
            </a:r>
            <a:endParaRPr kumimoji="0" lang="en-NZ" sz="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433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199"/>
            <a:ext cx="9144000" cy="6237767"/>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30B9F1B6-093B-4095-A6A0-00C0226B00A2}" type="slidenum">
              <a:rPr lang="en-NZ" smtClean="0"/>
              <a:t>59</a:t>
            </a:fld>
            <a:endParaRPr lang="en-NZ"/>
          </a:p>
        </p:txBody>
      </p:sp>
    </p:spTree>
    <p:extLst>
      <p:ext uri="{BB962C8B-B14F-4D97-AF65-F5344CB8AC3E}">
        <p14:creationId xmlns:p14="http://schemas.microsoft.com/office/powerpoint/2010/main" val="124574220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Proportions of New Zealand’s Export and Import Trade Accounted for by Pacific Islands as Trading Partners</a:t>
            </a:r>
            <a:endParaRPr kumimoji="0" lang="en-A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096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764" y="411480"/>
            <a:ext cx="8820472" cy="6459839"/>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30B9F1B6-093B-4095-A6A0-00C0226B00A2}" type="slidenum">
              <a:rPr lang="en-NZ" smtClean="0"/>
              <a:t>60</a:t>
            </a:fld>
            <a:endParaRPr lang="en-NZ"/>
          </a:p>
        </p:txBody>
      </p:sp>
    </p:spTree>
    <p:extLst>
      <p:ext uri="{BB962C8B-B14F-4D97-AF65-F5344CB8AC3E}">
        <p14:creationId xmlns:p14="http://schemas.microsoft.com/office/powerpoint/2010/main" val="37873708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691680" y="90100"/>
            <a:ext cx="488973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New Zealand’s Trade Balance with the Pacific Islands, 1895-2007</a:t>
            </a:r>
            <a:endParaRPr kumimoji="0" lang="en-NZ" sz="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891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036496" cy="654428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30B9F1B6-093B-4095-A6A0-00C0226B00A2}" type="slidenum">
              <a:rPr lang="en-NZ" smtClean="0"/>
              <a:t>61</a:t>
            </a:fld>
            <a:endParaRPr lang="en-NZ"/>
          </a:p>
        </p:txBody>
      </p:sp>
    </p:spTree>
    <p:extLst>
      <p:ext uri="{BB962C8B-B14F-4D97-AF65-F5344CB8AC3E}">
        <p14:creationId xmlns:p14="http://schemas.microsoft.com/office/powerpoint/2010/main" val="281084362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07655" cy="5949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30B9F1B6-093B-4095-A6A0-00C0226B00A2}" type="slidenum">
              <a:rPr lang="en-NZ" smtClean="0"/>
              <a:t>62</a:t>
            </a:fld>
            <a:endParaRPr lang="en-NZ"/>
          </a:p>
        </p:txBody>
      </p:sp>
    </p:spTree>
    <p:extLst>
      <p:ext uri="{BB962C8B-B14F-4D97-AF65-F5344CB8AC3E}">
        <p14:creationId xmlns:p14="http://schemas.microsoft.com/office/powerpoint/2010/main" val="9898110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979712" y="259377"/>
            <a:ext cx="471129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New Zealand Aid to Pacific and Elsewhere</a:t>
            </a:r>
            <a:r>
              <a:rPr lang="en-NZ" sz="1400" dirty="0" smtClean="0">
                <a:latin typeface="Arial" pitchFamily="34" charset="0"/>
                <a:cs typeface="Arial" pitchFamily="34" charset="0"/>
              </a:rPr>
              <a:t>, 1920-2008</a:t>
            </a:r>
            <a:endParaRPr kumimoji="0" lang="en-NZ"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198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14" y="980728"/>
            <a:ext cx="9210932" cy="599613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30B9F1B6-093B-4095-A6A0-00C0226B00A2}" type="slidenum">
              <a:rPr lang="en-NZ" smtClean="0"/>
              <a:t>63</a:t>
            </a:fld>
            <a:endParaRPr lang="en-NZ"/>
          </a:p>
        </p:txBody>
      </p:sp>
    </p:spTree>
    <p:extLst>
      <p:ext uri="{BB962C8B-B14F-4D97-AF65-F5344CB8AC3E}">
        <p14:creationId xmlns:p14="http://schemas.microsoft.com/office/powerpoint/2010/main" val="280045260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8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30B9F1B6-093B-4095-A6A0-00C0226B00A2}" type="slidenum">
              <a:rPr lang="en-NZ" smtClean="0"/>
              <a:t>64</a:t>
            </a:fld>
            <a:endParaRPr lang="en-NZ"/>
          </a:p>
        </p:txBody>
      </p:sp>
    </p:spTree>
    <p:extLst>
      <p:ext uri="{BB962C8B-B14F-4D97-AF65-F5344CB8AC3E}">
        <p14:creationId xmlns:p14="http://schemas.microsoft.com/office/powerpoint/2010/main" val="194471435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Autofit/>
          </a:bodyPr>
          <a:lstStyle/>
          <a:p>
            <a:r>
              <a:rPr lang="en-GB" sz="2000" dirty="0"/>
              <a:t>Overall, from an islander perspective their historical relationships with New Zealand have been economically beneficial though marred by occasional tensions over </a:t>
            </a:r>
            <a:r>
              <a:rPr lang="en-GB" sz="2000" i="1" dirty="0" err="1"/>
              <a:t>palagi</a:t>
            </a:r>
            <a:r>
              <a:rPr lang="en-GB" sz="2000" dirty="0"/>
              <a:t> conceptions of political and economic development. </a:t>
            </a:r>
            <a:endParaRPr lang="en-GB" sz="2000" dirty="0" smtClean="0"/>
          </a:p>
          <a:p>
            <a:endParaRPr lang="en-GB" sz="2000" dirty="0" smtClean="0"/>
          </a:p>
          <a:p>
            <a:r>
              <a:rPr lang="en-GB" sz="2000" dirty="0" smtClean="0"/>
              <a:t>Infrastructure </a:t>
            </a:r>
            <a:r>
              <a:rPr lang="en-GB" sz="2000" dirty="0"/>
              <a:t>and services were developed to a reasonably good standard under New Zealand rule, and have been </a:t>
            </a:r>
            <a:r>
              <a:rPr lang="en-GB" sz="2000" dirty="0" smtClean="0"/>
              <a:t>sort-of sustained </a:t>
            </a:r>
            <a:r>
              <a:rPr lang="en-GB" sz="2000" dirty="0"/>
              <a:t>since by </a:t>
            </a:r>
            <a:r>
              <a:rPr lang="en-GB" sz="2000" dirty="0" err="1"/>
              <a:t>ongoing</a:t>
            </a:r>
            <a:r>
              <a:rPr lang="en-GB" sz="2000" dirty="0"/>
              <a:t> aid commitments.  </a:t>
            </a:r>
            <a:endParaRPr lang="en-GB" sz="2000" dirty="0" smtClean="0"/>
          </a:p>
          <a:p>
            <a:endParaRPr lang="en-GB" sz="2000" dirty="0" smtClean="0"/>
          </a:p>
          <a:p>
            <a:r>
              <a:rPr lang="en-GB" sz="2000" dirty="0" smtClean="0"/>
              <a:t>By </a:t>
            </a:r>
            <a:r>
              <a:rPr lang="en-GB" sz="2000" dirty="0"/>
              <a:t>opening its doors to island migrants from its territories in the 1950s and 1960s New Zealand gained a source of cheap labour while enabling islanders to access cash incomes at levels that could not have been secured at home, a genuine win-win outcome.  </a:t>
            </a:r>
            <a:endParaRPr lang="en-GB" sz="2000" dirty="0" smtClean="0"/>
          </a:p>
          <a:p>
            <a:endParaRPr lang="en-GB" sz="2000" dirty="0" smtClean="0"/>
          </a:p>
          <a:p>
            <a:r>
              <a:rPr lang="en-GB" sz="2000" dirty="0" smtClean="0"/>
              <a:t>By </a:t>
            </a:r>
            <a:r>
              <a:rPr lang="en-GB" sz="2000" dirty="0"/>
              <a:t>extending migration access over subsequent decades to a widening range of Pacific islanders – Tongans, Tuvaluans, and most recently Melanesians, New Zealand has cemented its role both as a good neighbour and as a development hub for the peoples of the region.</a:t>
            </a:r>
            <a:endParaRPr lang="en-NZ" sz="2000" dirty="0"/>
          </a:p>
          <a:p>
            <a:pPr marL="0" indent="0">
              <a:buNone/>
            </a:pPr>
            <a:endParaRPr lang="en-NZ" sz="2000" dirty="0"/>
          </a:p>
        </p:txBody>
      </p:sp>
      <p:sp>
        <p:nvSpPr>
          <p:cNvPr id="2" name="Slide Number Placeholder 1"/>
          <p:cNvSpPr>
            <a:spLocks noGrp="1"/>
          </p:cNvSpPr>
          <p:nvPr>
            <p:ph type="sldNum" sz="quarter" idx="12"/>
          </p:nvPr>
        </p:nvSpPr>
        <p:spPr/>
        <p:txBody>
          <a:bodyPr/>
          <a:lstStyle/>
          <a:p>
            <a:fld id="{30B9F1B6-093B-4095-A6A0-00C0226B00A2}" type="slidenum">
              <a:rPr lang="en-NZ" smtClean="0"/>
              <a:t>65</a:t>
            </a:fld>
            <a:endParaRPr lang="en-NZ"/>
          </a:p>
        </p:txBody>
      </p:sp>
    </p:spTree>
    <p:extLst>
      <p:ext uri="{BB962C8B-B14F-4D97-AF65-F5344CB8AC3E}">
        <p14:creationId xmlns:p14="http://schemas.microsoft.com/office/powerpoint/2010/main" val="159178639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476672"/>
            <a:ext cx="8229600" cy="5649491"/>
          </a:xfrm>
        </p:spPr>
        <p:txBody>
          <a:bodyPr>
            <a:noAutofit/>
          </a:bodyPr>
          <a:lstStyle/>
          <a:p>
            <a:r>
              <a:rPr lang="en-AU" sz="2000" dirty="0" smtClean="0"/>
              <a:t>The interpenetration of small-island economies with metropolitan national economies such as New Zealand means that conventional national-accounts statistics conceal rather than reveal the true developmental performance of the islander communities, dispersed as they are across several different national economies. </a:t>
            </a:r>
          </a:p>
          <a:p>
            <a:pPr marL="0" indent="0">
              <a:buNone/>
            </a:pPr>
            <a:endParaRPr lang="en-AU" sz="2000" dirty="0" smtClean="0"/>
          </a:p>
          <a:p>
            <a:r>
              <a:rPr lang="en-AU" sz="2000" dirty="0" smtClean="0"/>
              <a:t>Pacific islanders resident in New Zealand produce output which is simultaneously part of both New Zealand’s GDP and a key component of the collective income of their transnational ethnic groups.  Pacific migrants pay income taxes and GST in New Zealand, and probably comprise 3 - 5% of the New Zealand tax base, an amount well in excess of the total value of aid and other grants from New Zealand to the islands.  </a:t>
            </a:r>
          </a:p>
          <a:p>
            <a:endParaRPr lang="en-NZ" sz="2000" dirty="0" smtClean="0"/>
          </a:p>
          <a:p>
            <a:r>
              <a:rPr lang="en-AU" sz="2000" dirty="0" smtClean="0"/>
              <a:t>The modern sector of any Pacific island people with migration outlets will lie offshore, inhabited by the diaspora of entrepreneurs and wage-workers which controls a large share of the financial and human capital of the ethnic community as a whole.  </a:t>
            </a:r>
          </a:p>
          <a:p>
            <a:pPr marL="0" indent="0">
              <a:buNone/>
            </a:pPr>
            <a:endParaRPr lang="en-NZ" sz="2000" dirty="0" smtClean="0"/>
          </a:p>
          <a:p>
            <a:endParaRPr lang="en-NZ" sz="2000" dirty="0"/>
          </a:p>
        </p:txBody>
      </p:sp>
      <p:sp>
        <p:nvSpPr>
          <p:cNvPr id="2" name="Slide Number Placeholder 1"/>
          <p:cNvSpPr>
            <a:spLocks noGrp="1"/>
          </p:cNvSpPr>
          <p:nvPr>
            <p:ph type="sldNum" sz="quarter" idx="12"/>
          </p:nvPr>
        </p:nvSpPr>
        <p:spPr/>
        <p:txBody>
          <a:bodyPr/>
          <a:lstStyle/>
          <a:p>
            <a:fld id="{30B9F1B6-093B-4095-A6A0-00C0226B00A2}" type="slidenum">
              <a:rPr lang="en-NZ" smtClean="0"/>
              <a:t>66</a:t>
            </a:fld>
            <a:endParaRPr lang="en-NZ"/>
          </a:p>
        </p:txBody>
      </p:sp>
    </p:spTree>
    <p:extLst>
      <p:ext uri="{BB962C8B-B14F-4D97-AF65-F5344CB8AC3E}">
        <p14:creationId xmlns:p14="http://schemas.microsoft.com/office/powerpoint/2010/main" val="37970630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264696"/>
          </a:xfrm>
        </p:spPr>
        <p:txBody>
          <a:bodyPr>
            <a:normAutofit fontScale="62500" lnSpcReduction="20000"/>
          </a:bodyPr>
          <a:lstStyle/>
          <a:p>
            <a:endParaRPr lang="en-AU" dirty="0" smtClean="0"/>
          </a:p>
          <a:p>
            <a:r>
              <a:rPr lang="en-AU" dirty="0" smtClean="0"/>
              <a:t>Remittances form a direct </a:t>
            </a:r>
            <a:r>
              <a:rPr lang="en-AU" dirty="0" err="1" smtClean="0"/>
              <a:t>cashflow</a:t>
            </a:r>
            <a:r>
              <a:rPr lang="en-AU" dirty="0" smtClean="0"/>
              <a:t> link between the diaspora and the home population, but other links are equally important for long-run growth – especially patterns of return migration, back-and-forth visiting, communication via media channels, and accumulation of financial assets in metropolitan banks and share registers.  </a:t>
            </a:r>
          </a:p>
          <a:p>
            <a:endParaRPr lang="en-AU" dirty="0" smtClean="0"/>
          </a:p>
          <a:p>
            <a:r>
              <a:rPr lang="en-AU" dirty="0" smtClean="0"/>
              <a:t>Migration-adjusted national income accounting is in its infancy and is a rich area for empirical macroeconomic research.  National-accounts aggregates prepared for the home population in isolation not only ignore much of the actual (but offshore) modern sector; they also miss the degree of success in preserving non-material wealth in the form of culture and human capital while raising material welfare.</a:t>
            </a:r>
          </a:p>
          <a:p>
            <a:endParaRPr lang="en-NZ" dirty="0" smtClean="0"/>
          </a:p>
          <a:p>
            <a:r>
              <a:rPr lang="en-AU" dirty="0" smtClean="0"/>
              <a:t>Thus the time is ripe for a re-thinking of New Zealand’s policy stance towards the small islands of the region, based on acknowledgement that “sustainable development” need not mean either strong trading performance or large-scale industrial development in the islands, but can be secured by other forms of economic activity, many of which point towards an informal process of regional economic and social integration that transcends the narrow categories of  national sovereignty and domestic product.</a:t>
            </a:r>
            <a:endParaRPr lang="en-NZ" dirty="0" smtClean="0"/>
          </a:p>
          <a:p>
            <a:endParaRPr lang="en-NZ" dirty="0"/>
          </a:p>
        </p:txBody>
      </p:sp>
      <p:sp>
        <p:nvSpPr>
          <p:cNvPr id="2" name="Slide Number Placeholder 1"/>
          <p:cNvSpPr>
            <a:spLocks noGrp="1"/>
          </p:cNvSpPr>
          <p:nvPr>
            <p:ph type="sldNum" sz="quarter" idx="12"/>
          </p:nvPr>
        </p:nvSpPr>
        <p:spPr/>
        <p:txBody>
          <a:bodyPr/>
          <a:lstStyle/>
          <a:p>
            <a:fld id="{30B9F1B6-093B-4095-A6A0-00C0226B00A2}" type="slidenum">
              <a:rPr lang="en-NZ" smtClean="0"/>
              <a:t>67</a:t>
            </a:fld>
            <a:endParaRPr lang="en-NZ"/>
          </a:p>
        </p:txBody>
      </p:sp>
    </p:spTree>
    <p:extLst>
      <p:ext uri="{BB962C8B-B14F-4D97-AF65-F5344CB8AC3E}">
        <p14:creationId xmlns:p14="http://schemas.microsoft.com/office/powerpoint/2010/main" val="42500421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893</TotalTime>
  <Words>4170</Words>
  <Application>Microsoft Office PowerPoint</Application>
  <PresentationFormat>On-screen Show (4:3)</PresentationFormat>
  <Paragraphs>344</Paragraphs>
  <Slides>67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67</vt:i4>
      </vt:variant>
    </vt:vector>
  </HeadingPairs>
  <TitlesOfParts>
    <vt:vector size="69" baseType="lpstr">
      <vt:lpstr>Office Theme</vt:lpstr>
      <vt:lpstr>Chart</vt:lpstr>
      <vt:lpstr>Pacific Islands Development in Long-run Perspective</vt:lpstr>
      <vt:lpstr>Top-down versus bottom-up</vt:lpstr>
      <vt:lpstr>To get a sense of how bottom-up resilience works, evidence-based analysis  is a good place to start</vt:lpstr>
      <vt:lpstr>“Sustainable development” is a term badly in need of careful unpacking.</vt:lpstr>
      <vt:lpstr>Conceptually one ought to be thinking of “viability” and “sustainability” in terms of socioeconomic units – often transnational units - rather than “national” ones.</vt:lpstr>
      <vt:lpstr>PowerPoint Presentation</vt:lpstr>
      <vt:lpstr>A paradox for Adam Smith and Karl Marx: “Unproductive” Capital is Productive;  “Productive” Capital is Unproductive </vt:lpstr>
      <vt:lpstr>Migration-adjusted national income accounting (bringing diasporas into the statistics) is in its infancy and is a rich area for empirical macroeconomic research</vt:lpstr>
      <vt:lpstr>Outline of the rest of the paper</vt:lpstr>
      <vt:lpstr>In terms of the traditional national-accounts approach, imports rule</vt:lpstr>
      <vt:lpstr>PowerPoint Presentation</vt:lpstr>
      <vt:lpstr>Back in 1984 Ray Watters and I discovered the “jaws effect” in some small Pacific islands  Imports had become disconnected from merchandise exports as the colonial era came to an end</vt:lpstr>
      <vt:lpstr>Cook Islands trade balance</vt:lpstr>
      <vt:lpstr>PowerPoint Presentation</vt:lpstr>
      <vt:lpstr>PowerPoint Presentation</vt:lpstr>
      <vt:lpstr>PowerPoint Presentation</vt:lpstr>
      <vt:lpstr>PowerPoint Presentation</vt:lpstr>
      <vt:lpstr>For us the question this raised was: how was the observed gap being funded</vt:lpstr>
      <vt:lpstr>How could the trade “jaws” be sustainable without borrowing to fill the gaps?</vt:lpstr>
      <vt:lpstr>Goods and Services Balances of Seventeen Pacific Island Economies 1975-2004 </vt:lpstr>
      <vt:lpstr>PowerPoint Presentation</vt:lpstr>
      <vt:lpstr>There’s a solid number of MIRAB cases identified in the literature now</vt:lpstr>
      <vt:lpstr>But MIRAB is on;y one of a rich menu of strategic options: sustainable, but optimal in only a few cases</vt:lpstr>
      <vt:lpstr>PowerPoint Presentation</vt:lpstr>
      <vt:lpstr>PowerPoint Presentation</vt:lpstr>
      <vt:lpstr>PowerPoint Presentation</vt:lpstr>
      <vt:lpstr>PowerPoint Presentation</vt:lpstr>
      <vt:lpstr>Looking around the world there are numerous case studies of island economies which do not exhibit MIRAB characteristics.</vt:lpstr>
      <vt:lpstr>PowerPoint Presentation</vt:lpstr>
      <vt:lpstr>PowerPoint Presentation</vt:lpstr>
      <vt:lpstr>PowerPoint Presentation</vt:lpstr>
      <vt:lpstr>Sustaining imports requires some source of funding, but not necessarily “trade balance” with exports ramped up to equal imports.</vt:lpstr>
      <vt:lpstr>Bernard Poirine and I did a number-crunching exercise for 71 island economies to produce a more detailed story*  Conclusion: there are many ways to play the game depending what hand has been dealt….  (arrows in each diagram identify Pacific economies) </vt:lpstr>
      <vt:lpstr>PowerPoint Presentation</vt:lpstr>
      <vt:lpstr>PowerPoint Presentation</vt:lpstr>
      <vt:lpstr>PowerPoint Presentation</vt:lpstr>
      <vt:lpstr>PowerPoint Presentation</vt:lpstr>
      <vt:lpstr>PowerPoint Presentation</vt:lpstr>
      <vt:lpstr>PowerPoint Presentation</vt:lpstr>
      <vt:lpstr>Remittances are not everything, but they’re fundamental to some Pacific economies</vt:lpstr>
      <vt:lpstr>How population (including labour, human capital, and entrepreneurship) is allocated across geographic space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“Carrying capacity” limits are psychological rather than physical but appear genuine.</vt:lpstr>
      <vt:lpstr>PowerPoint Presentation</vt:lpstr>
      <vt:lpstr>Sovereignty is a tax on material living standards</vt:lpstr>
      <vt:lpstr>PowerPoint Presentation</vt:lpstr>
      <vt:lpstr>PowerPoint Presentation</vt:lpstr>
      <vt:lpstr>PowerPoint Presentation</vt:lpstr>
      <vt:lpstr>Some recent academic work on sovereignty and development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50</cp:revision>
  <cp:lastPrinted>2011-02-16T18:37:09Z</cp:lastPrinted>
  <dcterms:created xsi:type="dcterms:W3CDTF">2011-02-16T02:45:03Z</dcterms:created>
  <dcterms:modified xsi:type="dcterms:W3CDTF">2011-02-21T21:20:47Z</dcterms:modified>
</cp:coreProperties>
</file>