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1" r:id="rId3"/>
    <p:sldId id="272" r:id="rId4"/>
    <p:sldId id="274" r:id="rId5"/>
    <p:sldId id="273" r:id="rId6"/>
    <p:sldId id="275" r:id="rId7"/>
    <p:sldId id="256" r:id="rId8"/>
    <p:sldId id="276" r:id="rId9"/>
    <p:sldId id="278" r:id="rId10"/>
    <p:sldId id="279" r:id="rId11"/>
    <p:sldId id="280" r:id="rId12"/>
    <p:sldId id="281" r:id="rId13"/>
    <p:sldId id="262" r:id="rId14"/>
    <p:sldId id="263" r:id="rId15"/>
    <p:sldId id="264" r:id="rId16"/>
    <p:sldId id="265" r:id="rId17"/>
    <p:sldId id="266" r:id="rId18"/>
    <p:sldId id="267" r:id="rId19"/>
    <p:sldId id="268" r:id="rId20"/>
    <p:sldId id="269" r:id="rId21"/>
    <p:sldId id="270" r:id="rId22"/>
    <p:sldId id="261" r:id="rId23"/>
    <p:sldId id="284" r:id="rId24"/>
    <p:sldId id="285" r:id="rId25"/>
    <p:sldId id="286" r:id="rId26"/>
    <p:sldId id="28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590" y="-78"/>
      </p:cViewPr>
      <p:guideLst>
        <p:guide orient="horz" pos="2160"/>
        <p:guide pos="2880"/>
      </p:guideLst>
    </p:cSldViewPr>
  </p:slideViewPr>
  <p:notesTextViewPr>
    <p:cViewPr>
      <p:scale>
        <a:sx n="1" d="1"/>
        <a:sy n="1" d="1"/>
      </p:scale>
      <p:origin x="0" y="0"/>
    </p:cViewPr>
  </p:notesTextViewPr>
  <p:sorterViewPr>
    <p:cViewPr>
      <p:scale>
        <a:sx n="100" d="100"/>
        <a:sy n="100" d="100"/>
      </p:scale>
      <p:origin x="0" y="25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B32F839-3E70-4108-8236-7683F289521B}" type="datetimeFigureOut">
              <a:rPr lang="en-NZ" smtClean="0"/>
              <a:t>12/07/2013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2665206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B32F839-3E70-4108-8236-7683F289521B}" type="datetimeFigureOut">
              <a:rPr lang="en-NZ" smtClean="0"/>
              <a:t>12/07/2013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246780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2F839-3E70-4108-8236-7683F289521B}" type="datetimeFigureOut">
              <a:rPr lang="en-NZ" smtClean="0"/>
              <a:t>12/07/2013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64156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B32F839-3E70-4108-8236-7683F289521B}" type="datetimeFigureOut">
              <a:rPr lang="en-NZ" smtClean="0"/>
              <a:t>12/07/2013</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936481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B32F839-3E70-4108-8236-7683F289521B}" type="datetimeFigureOut">
              <a:rPr lang="en-NZ" smtClean="0"/>
              <a:t>12/07/2013</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3401231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B32F839-3E70-4108-8236-7683F289521B}" type="datetimeFigureOut">
              <a:rPr lang="en-NZ" smtClean="0"/>
              <a:t>12/07/2013</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2385625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32F839-3E70-4108-8236-7683F289521B}" type="datetimeFigureOut">
              <a:rPr lang="en-NZ" smtClean="0"/>
              <a:t>12/07/2013</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4164240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2F839-3E70-4108-8236-7683F289521B}" type="datetimeFigureOut">
              <a:rPr lang="en-NZ" smtClean="0"/>
              <a:t>12/07/2013</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3445846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2F839-3E70-4108-8236-7683F289521B}" type="datetimeFigureOut">
              <a:rPr lang="en-NZ" smtClean="0"/>
              <a:t>12/07/2013</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37042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B32F839-3E70-4108-8236-7683F289521B}" type="datetimeFigureOut">
              <a:rPr lang="en-NZ" smtClean="0"/>
              <a:t>12/07/2013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3761908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B32F839-3E70-4108-8236-7683F289521B}" type="datetimeFigureOut">
              <a:rPr lang="en-NZ" smtClean="0"/>
              <a:t>12/07/2013</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65293ECE-A09C-4CD6-B13A-E0B83335F40A}" type="slidenum">
              <a:rPr lang="en-NZ" smtClean="0"/>
              <a:t>‹#›</a:t>
            </a:fld>
            <a:endParaRPr lang="en-NZ"/>
          </a:p>
        </p:txBody>
      </p:sp>
    </p:spTree>
    <p:extLst>
      <p:ext uri="{BB962C8B-B14F-4D97-AF65-F5344CB8AC3E}">
        <p14:creationId xmlns:p14="http://schemas.microsoft.com/office/powerpoint/2010/main" val="3625906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32F839-3E70-4108-8236-7683F289521B}" type="datetimeFigureOut">
              <a:rPr lang="en-NZ" smtClean="0"/>
              <a:t>12/07/2013</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93ECE-A09C-4CD6-B13A-E0B83335F40A}" type="slidenum">
              <a:rPr lang="en-NZ" smtClean="0"/>
              <a:t>‹#›</a:t>
            </a:fld>
            <a:endParaRPr lang="en-NZ"/>
          </a:p>
        </p:txBody>
      </p:sp>
    </p:spTree>
    <p:extLst>
      <p:ext uri="{BB962C8B-B14F-4D97-AF65-F5344CB8AC3E}">
        <p14:creationId xmlns:p14="http://schemas.microsoft.com/office/powerpoint/2010/main" val="3162326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8"/>
            <a:ext cx="7772400" cy="2520281"/>
          </a:xfrm>
        </p:spPr>
        <p:txBody>
          <a:bodyPr>
            <a:normAutofit fontScale="90000"/>
          </a:bodyPr>
          <a:lstStyle/>
          <a:p>
            <a:r>
              <a:rPr lang="en-NZ" b="1" dirty="0"/>
              <a:t>Is there a ‘regulatory compact’ regarding </a:t>
            </a:r>
            <a:r>
              <a:rPr lang="en-NZ" b="1" dirty="0" err="1"/>
              <a:t>gentailer</a:t>
            </a:r>
            <a:r>
              <a:rPr lang="en-NZ" b="1" dirty="0"/>
              <a:t> asset values and revenues? If so, what does it say?</a:t>
            </a:r>
            <a:r>
              <a:rPr lang="en-NZ" dirty="0"/>
              <a:t/>
            </a:r>
            <a:br>
              <a:rPr lang="en-NZ" dirty="0"/>
            </a:br>
            <a:endParaRPr lang="en-NZ" dirty="0"/>
          </a:p>
        </p:txBody>
      </p:sp>
      <p:sp>
        <p:nvSpPr>
          <p:cNvPr id="3" name="Subtitle 2"/>
          <p:cNvSpPr>
            <a:spLocks noGrp="1"/>
          </p:cNvSpPr>
          <p:nvPr>
            <p:ph type="subTitle" idx="1"/>
          </p:nvPr>
        </p:nvSpPr>
        <p:spPr/>
        <p:txBody>
          <a:bodyPr>
            <a:normAutofit fontScale="77500" lnSpcReduction="20000"/>
          </a:bodyPr>
          <a:lstStyle/>
          <a:p>
            <a:r>
              <a:rPr lang="en-NZ" dirty="0" smtClean="0"/>
              <a:t>Geoff Bertram</a:t>
            </a:r>
          </a:p>
          <a:p>
            <a:r>
              <a:rPr lang="en-NZ" dirty="0" smtClean="0"/>
              <a:t>Paper for IGPS </a:t>
            </a:r>
            <a:r>
              <a:rPr lang="en-NZ" dirty="0"/>
              <a:t>Symposium on Proposals to Restructure the New Zealand Electricity </a:t>
            </a:r>
            <a:r>
              <a:rPr lang="en-NZ" dirty="0" smtClean="0"/>
              <a:t>Market</a:t>
            </a:r>
          </a:p>
          <a:p>
            <a:r>
              <a:rPr lang="en-NZ" dirty="0" smtClean="0"/>
              <a:t>4 July 2013</a:t>
            </a:r>
            <a:endParaRPr lang="en-NZ" dirty="0"/>
          </a:p>
        </p:txBody>
      </p:sp>
    </p:spTree>
    <p:extLst>
      <p:ext uri="{BB962C8B-B14F-4D97-AF65-F5344CB8AC3E}">
        <p14:creationId xmlns:p14="http://schemas.microsoft.com/office/powerpoint/2010/main" val="1711961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400" dirty="0" smtClean="0"/>
              <a:t>My recent arguments summarised</a:t>
            </a:r>
            <a:endParaRPr lang="en-NZ" sz="2400" dirty="0"/>
          </a:p>
        </p:txBody>
      </p:sp>
      <p:sp>
        <p:nvSpPr>
          <p:cNvPr id="3" name="Content Placeholder 2"/>
          <p:cNvSpPr>
            <a:spLocks noGrp="1"/>
          </p:cNvSpPr>
          <p:nvPr>
            <p:ph idx="1"/>
          </p:nvPr>
        </p:nvSpPr>
        <p:spPr>
          <a:xfrm>
            <a:off x="457200" y="980728"/>
            <a:ext cx="8229600" cy="5256584"/>
          </a:xfrm>
        </p:spPr>
        <p:txBody>
          <a:bodyPr>
            <a:normAutofit fontScale="77500" lnSpcReduction="20000"/>
          </a:bodyPr>
          <a:lstStyle/>
          <a:p>
            <a:pPr lvl="0"/>
            <a:r>
              <a:rPr lang="en-NZ" dirty="0" err="1"/>
              <a:t>Gentailers</a:t>
            </a:r>
            <a:r>
              <a:rPr lang="en-NZ" dirty="0"/>
              <a:t> have been gouging the most dispersed and powerless consumer group – </a:t>
            </a:r>
            <a:r>
              <a:rPr lang="en-NZ" dirty="0" err="1"/>
              <a:t>residentials</a:t>
            </a:r>
            <a:r>
              <a:rPr lang="en-NZ" dirty="0"/>
              <a:t> – to secure excess </a:t>
            </a:r>
            <a:r>
              <a:rPr lang="en-NZ" dirty="0" smtClean="0"/>
              <a:t>profits</a:t>
            </a:r>
          </a:p>
          <a:p>
            <a:pPr marL="0" lvl="0" indent="0">
              <a:buNone/>
            </a:pPr>
            <a:endParaRPr lang="en-NZ" dirty="0"/>
          </a:p>
          <a:p>
            <a:pPr lvl="0"/>
            <a:r>
              <a:rPr lang="en-NZ" dirty="0"/>
              <a:t>Those excess profits have been capitalised into revaluations of fixed assets on the companies’ </a:t>
            </a:r>
            <a:r>
              <a:rPr lang="en-NZ" dirty="0" smtClean="0"/>
              <a:t>books</a:t>
            </a:r>
          </a:p>
          <a:p>
            <a:pPr lvl="0"/>
            <a:endParaRPr lang="en-NZ" dirty="0"/>
          </a:p>
          <a:p>
            <a:pPr lvl="0"/>
            <a:r>
              <a:rPr lang="en-NZ" dirty="0"/>
              <a:t>The size of the revaluations (around $11.4 billion) indicates excess profits (rents) well in excess of $1 billion per year, relative to what residential consumers could have been paying under old-fashioned rate-of-return </a:t>
            </a:r>
            <a:r>
              <a:rPr lang="en-NZ" dirty="0" smtClean="0"/>
              <a:t>regulation</a:t>
            </a:r>
          </a:p>
          <a:p>
            <a:pPr lvl="0"/>
            <a:endParaRPr lang="en-NZ" dirty="0"/>
          </a:p>
          <a:p>
            <a:pPr lvl="0"/>
            <a:r>
              <a:rPr lang="en-NZ" dirty="0"/>
              <a:t>These rents are far in excess of what has been needed to fund new and replacement investment, even in an energy-only market</a:t>
            </a:r>
          </a:p>
          <a:p>
            <a:endParaRPr lang="en-NZ" dirty="0"/>
          </a:p>
        </p:txBody>
      </p:sp>
    </p:spTree>
    <p:extLst>
      <p:ext uri="{BB962C8B-B14F-4D97-AF65-F5344CB8AC3E}">
        <p14:creationId xmlns:p14="http://schemas.microsoft.com/office/powerpoint/2010/main" val="1237137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lvl="0"/>
            <a:r>
              <a:rPr lang="en-NZ" dirty="0"/>
              <a:t>Residential and small-business consumers lack countervailing power against what is effectively a </a:t>
            </a:r>
            <a:r>
              <a:rPr lang="en-NZ" dirty="0" err="1"/>
              <a:t>gentailer</a:t>
            </a:r>
            <a:r>
              <a:rPr lang="en-NZ" dirty="0"/>
              <a:t> cartel, and government has been missing in </a:t>
            </a:r>
            <a:r>
              <a:rPr lang="en-NZ" dirty="0" smtClean="0"/>
              <a:t>action</a:t>
            </a:r>
          </a:p>
          <a:p>
            <a:pPr lvl="0"/>
            <a:endParaRPr lang="en-NZ" dirty="0"/>
          </a:p>
          <a:p>
            <a:pPr lvl="0"/>
            <a:r>
              <a:rPr lang="en-NZ" dirty="0"/>
              <a:t>Rolling back the revaluations to historic cost would reveal the full extent of excess profits and hence the scope for price regulation to yield benefits to </a:t>
            </a:r>
            <a:r>
              <a:rPr lang="en-NZ" dirty="0" smtClean="0"/>
              <a:t>consumers</a:t>
            </a:r>
          </a:p>
          <a:p>
            <a:pPr lvl="0"/>
            <a:endParaRPr lang="en-NZ" dirty="0"/>
          </a:p>
          <a:p>
            <a:pPr lvl="0"/>
            <a:r>
              <a:rPr lang="en-NZ" dirty="0" smtClean="0"/>
              <a:t>The $</a:t>
            </a:r>
            <a:r>
              <a:rPr lang="en-NZ" dirty="0"/>
              <a:t>11.4 billion of revaluations is basically a bare wealth transfer from consumers, serving no economic purpose other than to enrich the owners of the generation assets.  </a:t>
            </a:r>
            <a:endParaRPr lang="en-NZ" dirty="0" smtClean="0"/>
          </a:p>
          <a:p>
            <a:pPr lvl="0"/>
            <a:endParaRPr lang="en-NZ" dirty="0"/>
          </a:p>
          <a:p>
            <a:r>
              <a:rPr lang="en-NZ" dirty="0"/>
              <a:t>In principle, a lump-sum reversal of that wealth transfer would be possible now without disturbing the operation of the electricity market.</a:t>
            </a:r>
          </a:p>
        </p:txBody>
      </p:sp>
      <p:sp>
        <p:nvSpPr>
          <p:cNvPr id="6" name="Title 1"/>
          <p:cNvSpPr>
            <a:spLocks noGrp="1"/>
          </p:cNvSpPr>
          <p:nvPr>
            <p:ph type="title"/>
          </p:nvPr>
        </p:nvSpPr>
        <p:spPr>
          <a:xfrm>
            <a:off x="457200" y="274638"/>
            <a:ext cx="8229600" cy="706090"/>
          </a:xfrm>
        </p:spPr>
        <p:txBody>
          <a:bodyPr>
            <a:normAutofit/>
          </a:bodyPr>
          <a:lstStyle/>
          <a:p>
            <a:r>
              <a:rPr lang="en-NZ" sz="2400" dirty="0" smtClean="0"/>
              <a:t>My recent arguments summarised (2)</a:t>
            </a:r>
            <a:endParaRPr lang="en-NZ" sz="2400" dirty="0"/>
          </a:p>
        </p:txBody>
      </p:sp>
    </p:spTree>
    <p:extLst>
      <p:ext uri="{BB962C8B-B14F-4D97-AF65-F5344CB8AC3E}">
        <p14:creationId xmlns:p14="http://schemas.microsoft.com/office/powerpoint/2010/main" val="413530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94122"/>
          </a:xfrm>
        </p:spPr>
        <p:txBody>
          <a:bodyPr>
            <a:normAutofit/>
          </a:bodyPr>
          <a:lstStyle/>
          <a:p>
            <a:r>
              <a:rPr lang="en-NZ" sz="2400" b="1" dirty="0"/>
              <a:t>Book value of </a:t>
            </a:r>
            <a:r>
              <a:rPr lang="en-NZ" sz="2400" b="1" dirty="0" err="1"/>
              <a:t>gentailer</a:t>
            </a:r>
            <a:r>
              <a:rPr lang="en-NZ" sz="2400" b="1" dirty="0"/>
              <a:t> fixed assets decomposed between historic cost and revaluations</a:t>
            </a:r>
            <a:endParaRPr lang="en-NZ" sz="2400" dirty="0"/>
          </a:p>
        </p:txBody>
      </p:sp>
      <p:graphicFrame>
        <p:nvGraphicFramePr>
          <p:cNvPr id="3" name="Table 2"/>
          <p:cNvGraphicFramePr>
            <a:graphicFrameLocks noGrp="1"/>
          </p:cNvGraphicFramePr>
          <p:nvPr>
            <p:extLst>
              <p:ext uri="{D42A27DB-BD31-4B8C-83A1-F6EECF244321}">
                <p14:modId xmlns:p14="http://schemas.microsoft.com/office/powerpoint/2010/main" val="2862562558"/>
              </p:ext>
            </p:extLst>
          </p:nvPr>
        </p:nvGraphicFramePr>
        <p:xfrm>
          <a:off x="179512" y="1196752"/>
          <a:ext cx="8784976" cy="5521040"/>
        </p:xfrm>
        <a:graphic>
          <a:graphicData uri="http://schemas.openxmlformats.org/drawingml/2006/table">
            <a:tbl>
              <a:tblPr>
                <a:tableStyleId>{5C22544A-7EE6-4342-B048-85BDC9FD1C3A}</a:tableStyleId>
              </a:tblPr>
              <a:tblGrid>
                <a:gridCol w="1999693"/>
                <a:gridCol w="1435676"/>
                <a:gridCol w="564017"/>
                <a:gridCol w="1145124"/>
                <a:gridCol w="632382"/>
                <a:gridCol w="1504042"/>
                <a:gridCol w="1504042"/>
              </a:tblGrid>
              <a:tr h="891621">
                <a:tc>
                  <a:txBody>
                    <a:bodyPr/>
                    <a:lstStyle/>
                    <a:p>
                      <a:pPr>
                        <a:lnSpc>
                          <a:spcPct val="115000"/>
                        </a:lnSpc>
                      </a:pPr>
                      <a:endParaRPr lang="en-NZ" sz="2400" dirty="0">
                        <a:effectLst/>
                        <a:latin typeface="Calibri"/>
                      </a:endParaRPr>
                    </a:p>
                  </a:txBody>
                  <a:tcPr marL="68580" marR="68580" marT="0" marB="0" anchor="b"/>
                </a:tc>
                <a:tc>
                  <a:txBody>
                    <a:bodyPr/>
                    <a:lstStyle/>
                    <a:p>
                      <a:pPr algn="ctr">
                        <a:lnSpc>
                          <a:spcPct val="115000"/>
                        </a:lnSpc>
                        <a:spcAft>
                          <a:spcPts val="0"/>
                        </a:spcAft>
                      </a:pPr>
                      <a:r>
                        <a:rPr lang="en-NZ" sz="2400">
                          <a:effectLst/>
                        </a:rPr>
                        <a:t>Historic Cost</a:t>
                      </a:r>
                      <a:endParaRPr lang="en-NZ"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NZ" sz="2400">
                          <a:effectLst/>
                        </a:rPr>
                        <a:t>+</a:t>
                      </a:r>
                      <a:endParaRPr lang="en-NZ"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NZ" sz="2400">
                          <a:effectLst/>
                        </a:rPr>
                        <a:t>Revaluations</a:t>
                      </a:r>
                      <a:endParaRPr lang="en-NZ"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NZ" sz="2400">
                          <a:effectLst/>
                        </a:rPr>
                        <a:t>=</a:t>
                      </a:r>
                      <a:endParaRPr lang="en-NZ"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NZ" sz="2400" dirty="0">
                          <a:effectLst/>
                        </a:rPr>
                        <a:t>Total book value</a:t>
                      </a:r>
                      <a:endParaRPr lang="en-NZ"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NZ" sz="2400" dirty="0" err="1" smtClean="0">
                          <a:effectLst/>
                          <a:latin typeface="Calibri"/>
                          <a:ea typeface="Calibri"/>
                          <a:cs typeface="Times New Roman"/>
                        </a:rPr>
                        <a:t>Revals</a:t>
                      </a:r>
                      <a:r>
                        <a:rPr lang="en-NZ" sz="2400" dirty="0" smtClean="0">
                          <a:effectLst/>
                          <a:latin typeface="Calibri"/>
                          <a:ea typeface="Calibri"/>
                          <a:cs typeface="Times New Roman"/>
                        </a:rPr>
                        <a:t> as %</a:t>
                      </a:r>
                      <a:endParaRPr lang="en-NZ" sz="2400" dirty="0">
                        <a:effectLst/>
                        <a:latin typeface="Calibri"/>
                        <a:ea typeface="Calibri"/>
                        <a:cs typeface="Times New Roman"/>
                      </a:endParaRPr>
                    </a:p>
                  </a:txBody>
                  <a:tcPr marL="68580" marR="68580" marT="0" marB="0" anchor="b"/>
                </a:tc>
              </a:tr>
              <a:tr h="420989">
                <a:tc>
                  <a:txBody>
                    <a:bodyPr/>
                    <a:lstStyle/>
                    <a:p>
                      <a:pPr>
                        <a:lnSpc>
                          <a:spcPct val="115000"/>
                        </a:lnSpc>
                      </a:pPr>
                      <a:endParaRPr lang="en-NZ" sz="2400" dirty="0">
                        <a:effectLst/>
                        <a:latin typeface="Calibri"/>
                      </a:endParaRPr>
                    </a:p>
                  </a:txBody>
                  <a:tcPr marL="68580" marR="68580" marT="0" marB="0" anchor="b"/>
                </a:tc>
                <a:tc>
                  <a:txBody>
                    <a:bodyPr/>
                    <a:lstStyle/>
                    <a:p>
                      <a:pPr algn="ctr">
                        <a:lnSpc>
                          <a:spcPct val="115000"/>
                        </a:lnSpc>
                        <a:spcAft>
                          <a:spcPts val="0"/>
                        </a:spcAft>
                      </a:pPr>
                      <a:r>
                        <a:rPr lang="en-NZ" sz="2400" dirty="0">
                          <a:effectLst/>
                        </a:rPr>
                        <a:t>$</a:t>
                      </a:r>
                      <a:r>
                        <a:rPr lang="en-NZ" sz="2400" dirty="0" smtClean="0">
                          <a:effectLst/>
                        </a:rPr>
                        <a:t>million</a:t>
                      </a:r>
                      <a:endParaRPr lang="en-NZ" sz="2400" dirty="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ctr">
                        <a:lnSpc>
                          <a:spcPct val="115000"/>
                        </a:lnSpc>
                        <a:spcAft>
                          <a:spcPts val="0"/>
                        </a:spcAft>
                      </a:pPr>
                      <a:r>
                        <a:rPr lang="en-NZ" sz="2400" dirty="0">
                          <a:effectLst/>
                        </a:rPr>
                        <a:t>$</a:t>
                      </a:r>
                      <a:r>
                        <a:rPr lang="en-NZ" sz="2400" dirty="0" smtClean="0">
                          <a:effectLst/>
                        </a:rPr>
                        <a:t>million</a:t>
                      </a:r>
                      <a:endParaRPr lang="en-NZ" sz="2400" dirty="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ctr">
                        <a:lnSpc>
                          <a:spcPct val="115000"/>
                        </a:lnSpc>
                        <a:spcAft>
                          <a:spcPts val="0"/>
                        </a:spcAft>
                      </a:pPr>
                      <a:r>
                        <a:rPr lang="en-NZ" sz="2400" dirty="0">
                          <a:effectLst/>
                        </a:rPr>
                        <a:t>$</a:t>
                      </a:r>
                      <a:r>
                        <a:rPr lang="en-NZ" sz="2400" dirty="0" smtClean="0">
                          <a:effectLst/>
                        </a:rPr>
                        <a:t>million</a:t>
                      </a:r>
                      <a:endParaRPr lang="en-NZ"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NZ" sz="2400" dirty="0" smtClean="0">
                          <a:effectLst/>
                          <a:latin typeface="Calibri"/>
                          <a:ea typeface="Calibri"/>
                          <a:cs typeface="Times New Roman"/>
                        </a:rPr>
                        <a:t>of book value</a:t>
                      </a:r>
                      <a:endParaRPr lang="en-NZ" sz="2400" dirty="0">
                        <a:effectLst/>
                        <a:latin typeface="Calibri"/>
                        <a:ea typeface="Calibri"/>
                        <a:cs typeface="Times New Roman"/>
                      </a:endParaRPr>
                    </a:p>
                  </a:txBody>
                  <a:tcPr marL="68580" marR="68580" marT="0" marB="0" anchor="b"/>
                </a:tc>
              </a:tr>
              <a:tr h="420989">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marL="0" indent="0">
                        <a:lnSpc>
                          <a:spcPct val="115000"/>
                        </a:lnSpc>
                      </a:pPr>
                      <a:endParaRPr lang="en-NZ" sz="2400" dirty="0">
                        <a:effectLst/>
                        <a:latin typeface="Calibri"/>
                      </a:endParaRPr>
                    </a:p>
                  </a:txBody>
                  <a:tcPr marL="68580" marR="68580" marT="0" marB="0" anchor="b"/>
                </a:tc>
              </a:tr>
              <a:tr h="420989">
                <a:tc>
                  <a:txBody>
                    <a:bodyPr/>
                    <a:lstStyle/>
                    <a:p>
                      <a:pPr>
                        <a:lnSpc>
                          <a:spcPct val="115000"/>
                        </a:lnSpc>
                        <a:spcAft>
                          <a:spcPts val="0"/>
                        </a:spcAft>
                      </a:pPr>
                      <a:r>
                        <a:rPr lang="en-NZ" sz="2400">
                          <a:effectLst/>
                        </a:rPr>
                        <a:t>Mighty River</a:t>
                      </a:r>
                      <a:endParaRPr lang="en-NZ" sz="24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NZ" sz="2400">
                          <a:effectLst/>
                        </a:rPr>
                        <a:t>2.2</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2.8</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dirty="0">
                          <a:effectLst/>
                        </a:rPr>
                        <a:t>5.1</a:t>
                      </a:r>
                      <a:endParaRPr lang="en-NZ" sz="2400" dirty="0">
                        <a:effectLst/>
                        <a:latin typeface="Calibri"/>
                        <a:ea typeface="Calibri"/>
                        <a:cs typeface="Times New Roman"/>
                      </a:endParaRPr>
                    </a:p>
                  </a:txBody>
                  <a:tcPr marL="68580" marR="68580" marT="0" marB="0" anchor="b"/>
                </a:tc>
                <a:tc>
                  <a:txBody>
                    <a:bodyPr/>
                    <a:lstStyle/>
                    <a:p>
                      <a:pPr algn="ctr" rtl="0" fontAlgn="ctr"/>
                      <a:r>
                        <a:rPr lang="en-NZ" sz="2400" b="0" i="0" u="none" strike="noStrike" dirty="0">
                          <a:solidFill>
                            <a:srgbClr val="000000"/>
                          </a:solidFill>
                          <a:effectLst/>
                          <a:latin typeface="Calibri"/>
                        </a:rPr>
                        <a:t>56</a:t>
                      </a:r>
                    </a:p>
                  </a:txBody>
                  <a:tcPr marL="0" marR="0" marT="0" marB="0" anchor="ctr"/>
                </a:tc>
              </a:tr>
              <a:tr h="420989">
                <a:tc>
                  <a:txBody>
                    <a:bodyPr/>
                    <a:lstStyle/>
                    <a:p>
                      <a:pPr>
                        <a:lnSpc>
                          <a:spcPct val="115000"/>
                        </a:lnSpc>
                        <a:spcAft>
                          <a:spcPts val="0"/>
                        </a:spcAft>
                      </a:pPr>
                      <a:r>
                        <a:rPr lang="en-NZ" sz="2400">
                          <a:effectLst/>
                        </a:rPr>
                        <a:t>Genesis</a:t>
                      </a:r>
                      <a:endParaRPr lang="en-NZ" sz="24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NZ" sz="2400">
                          <a:effectLst/>
                        </a:rPr>
                        <a:t>1.7</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0.9</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2.6</a:t>
                      </a:r>
                      <a:endParaRPr lang="en-NZ" sz="2400">
                        <a:effectLst/>
                        <a:latin typeface="Calibri"/>
                        <a:ea typeface="Calibri"/>
                        <a:cs typeface="Times New Roman"/>
                      </a:endParaRPr>
                    </a:p>
                  </a:txBody>
                  <a:tcPr marL="68580" marR="68580" marT="0" marB="0" anchor="b"/>
                </a:tc>
                <a:tc>
                  <a:txBody>
                    <a:bodyPr/>
                    <a:lstStyle/>
                    <a:p>
                      <a:pPr algn="ctr" rtl="0" fontAlgn="ctr"/>
                      <a:r>
                        <a:rPr lang="en-NZ" sz="2400" b="0" i="0" u="none" strike="noStrike" dirty="0">
                          <a:solidFill>
                            <a:srgbClr val="000000"/>
                          </a:solidFill>
                          <a:effectLst/>
                          <a:latin typeface="Calibri"/>
                        </a:rPr>
                        <a:t>34</a:t>
                      </a:r>
                    </a:p>
                  </a:txBody>
                  <a:tcPr marL="0" marR="0" marT="0" marB="0" anchor="ctr"/>
                </a:tc>
              </a:tr>
              <a:tr h="420989">
                <a:tc>
                  <a:txBody>
                    <a:bodyPr/>
                    <a:lstStyle/>
                    <a:p>
                      <a:pPr>
                        <a:lnSpc>
                          <a:spcPct val="115000"/>
                        </a:lnSpc>
                        <a:spcAft>
                          <a:spcPts val="0"/>
                        </a:spcAft>
                      </a:pPr>
                      <a:r>
                        <a:rPr lang="en-NZ" sz="2400">
                          <a:effectLst/>
                        </a:rPr>
                        <a:t>Meridian</a:t>
                      </a:r>
                      <a:endParaRPr lang="en-NZ" sz="24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NZ" sz="2400">
                          <a:effectLst/>
                        </a:rPr>
                        <a:t>3.6</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4.4</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8.0</a:t>
                      </a:r>
                      <a:endParaRPr lang="en-NZ" sz="2400">
                        <a:effectLst/>
                        <a:latin typeface="Calibri"/>
                        <a:ea typeface="Calibri"/>
                        <a:cs typeface="Times New Roman"/>
                      </a:endParaRPr>
                    </a:p>
                  </a:txBody>
                  <a:tcPr marL="68580" marR="68580" marT="0" marB="0" anchor="b"/>
                </a:tc>
                <a:tc>
                  <a:txBody>
                    <a:bodyPr/>
                    <a:lstStyle/>
                    <a:p>
                      <a:pPr algn="ctr" rtl="0" fontAlgn="ctr"/>
                      <a:r>
                        <a:rPr lang="en-NZ" sz="2400" b="0" i="0" u="none" strike="noStrike" dirty="0">
                          <a:solidFill>
                            <a:srgbClr val="000000"/>
                          </a:solidFill>
                          <a:effectLst/>
                          <a:latin typeface="Calibri"/>
                        </a:rPr>
                        <a:t>55</a:t>
                      </a:r>
                    </a:p>
                  </a:txBody>
                  <a:tcPr marL="0" marR="0" marT="0" marB="0" anchor="ctr"/>
                </a:tc>
              </a:tr>
              <a:tr h="420989">
                <a:tc>
                  <a:txBody>
                    <a:bodyPr/>
                    <a:lstStyle/>
                    <a:p>
                      <a:pPr>
                        <a:lnSpc>
                          <a:spcPct val="115000"/>
                        </a:lnSpc>
                        <a:spcAft>
                          <a:spcPts val="0"/>
                        </a:spcAft>
                      </a:pPr>
                      <a:r>
                        <a:rPr lang="en-NZ" sz="2400">
                          <a:effectLst/>
                        </a:rPr>
                        <a:t>Contact</a:t>
                      </a:r>
                      <a:endParaRPr lang="en-NZ" sz="24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NZ" sz="2400">
                          <a:effectLst/>
                        </a:rPr>
                        <a:t>3.2</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2.0</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5.2</a:t>
                      </a:r>
                      <a:endParaRPr lang="en-NZ" sz="2400">
                        <a:effectLst/>
                        <a:latin typeface="Calibri"/>
                        <a:ea typeface="Calibri"/>
                        <a:cs typeface="Times New Roman"/>
                      </a:endParaRPr>
                    </a:p>
                  </a:txBody>
                  <a:tcPr marL="68580" marR="68580" marT="0" marB="0" anchor="b"/>
                </a:tc>
                <a:tc>
                  <a:txBody>
                    <a:bodyPr/>
                    <a:lstStyle/>
                    <a:p>
                      <a:pPr algn="ctr" rtl="0" fontAlgn="ctr"/>
                      <a:r>
                        <a:rPr lang="en-NZ" sz="2400" b="0" i="0" u="none" strike="noStrike" dirty="0">
                          <a:solidFill>
                            <a:srgbClr val="000000"/>
                          </a:solidFill>
                          <a:effectLst/>
                          <a:latin typeface="Calibri"/>
                        </a:rPr>
                        <a:t>39</a:t>
                      </a:r>
                    </a:p>
                  </a:txBody>
                  <a:tcPr marL="0" marR="0" marT="0" marB="0" anchor="ctr"/>
                </a:tc>
              </a:tr>
              <a:tr h="420989">
                <a:tc>
                  <a:txBody>
                    <a:bodyPr/>
                    <a:lstStyle/>
                    <a:p>
                      <a:pPr>
                        <a:lnSpc>
                          <a:spcPct val="115000"/>
                        </a:lnSpc>
                        <a:spcAft>
                          <a:spcPts val="0"/>
                        </a:spcAft>
                      </a:pPr>
                      <a:r>
                        <a:rPr lang="en-NZ" sz="2400">
                          <a:effectLst/>
                        </a:rPr>
                        <a:t>Trustpower (2013)</a:t>
                      </a:r>
                      <a:endParaRPr lang="en-NZ" sz="24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NZ" sz="2400">
                          <a:effectLst/>
                        </a:rPr>
                        <a:t>1.4</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1.3</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2.7</a:t>
                      </a:r>
                      <a:endParaRPr lang="en-NZ" sz="2400">
                        <a:effectLst/>
                        <a:latin typeface="Calibri"/>
                        <a:ea typeface="Calibri"/>
                        <a:cs typeface="Times New Roman"/>
                      </a:endParaRPr>
                    </a:p>
                  </a:txBody>
                  <a:tcPr marL="68580" marR="68580" marT="0" marB="0" anchor="b"/>
                </a:tc>
                <a:tc>
                  <a:txBody>
                    <a:bodyPr/>
                    <a:lstStyle/>
                    <a:p>
                      <a:pPr algn="ctr" rtl="0" fontAlgn="ctr"/>
                      <a:r>
                        <a:rPr lang="en-NZ" sz="2400" b="0" i="0" u="none" strike="noStrike" dirty="0">
                          <a:solidFill>
                            <a:srgbClr val="000000"/>
                          </a:solidFill>
                          <a:effectLst/>
                          <a:latin typeface="Calibri"/>
                        </a:rPr>
                        <a:t>48</a:t>
                      </a:r>
                    </a:p>
                  </a:txBody>
                  <a:tcPr marL="0" marR="0" marT="0" marB="0" anchor="ctr"/>
                </a:tc>
              </a:tr>
              <a:tr h="420989">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ctr" rtl="0" fontAlgn="ctr"/>
                      <a:r>
                        <a:rPr lang="en-NZ" sz="2400" b="0" i="0" u="none" strike="noStrike" dirty="0">
                          <a:solidFill>
                            <a:srgbClr val="000000"/>
                          </a:solidFill>
                          <a:effectLst/>
                          <a:latin typeface="Calibri"/>
                        </a:rPr>
                        <a:t> </a:t>
                      </a:r>
                    </a:p>
                  </a:txBody>
                  <a:tcPr marL="0" marR="0" marT="0" marB="0" anchor="ctr"/>
                </a:tc>
              </a:tr>
              <a:tr h="420989">
                <a:tc>
                  <a:txBody>
                    <a:bodyPr/>
                    <a:lstStyle/>
                    <a:p>
                      <a:pPr>
                        <a:lnSpc>
                          <a:spcPct val="115000"/>
                        </a:lnSpc>
                        <a:spcAft>
                          <a:spcPts val="0"/>
                        </a:spcAft>
                      </a:pPr>
                      <a:r>
                        <a:rPr lang="en-NZ" sz="2400" dirty="0">
                          <a:effectLst/>
                        </a:rPr>
                        <a:t>Total</a:t>
                      </a:r>
                      <a:endParaRPr lang="en-NZ" sz="24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NZ" sz="2400">
                          <a:effectLst/>
                        </a:rPr>
                        <a:t>12.1</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a:effectLst/>
                        </a:rPr>
                        <a:t>11.4</a:t>
                      </a:r>
                      <a:endParaRPr lang="en-NZ" sz="2400">
                        <a:effectLst/>
                        <a:latin typeface="Calibri"/>
                        <a:ea typeface="Calibri"/>
                        <a:cs typeface="Times New Roman"/>
                      </a:endParaRPr>
                    </a:p>
                  </a:txBody>
                  <a:tcPr marL="68580" marR="68580" marT="0" marB="0" anchor="b"/>
                </a:tc>
                <a:tc>
                  <a:txBody>
                    <a:bodyPr/>
                    <a:lstStyle/>
                    <a:p>
                      <a:pPr>
                        <a:lnSpc>
                          <a:spcPct val="115000"/>
                        </a:lnSpc>
                      </a:pPr>
                      <a:endParaRPr lang="en-NZ" sz="2400">
                        <a:effectLst/>
                        <a:latin typeface="Calibri"/>
                      </a:endParaRPr>
                    </a:p>
                  </a:txBody>
                  <a:tcPr marL="68580" marR="68580" marT="0" marB="0" anchor="b"/>
                </a:tc>
                <a:tc>
                  <a:txBody>
                    <a:bodyPr/>
                    <a:lstStyle/>
                    <a:p>
                      <a:pPr algn="r">
                        <a:lnSpc>
                          <a:spcPct val="115000"/>
                        </a:lnSpc>
                        <a:spcAft>
                          <a:spcPts val="0"/>
                        </a:spcAft>
                      </a:pPr>
                      <a:r>
                        <a:rPr lang="en-NZ" sz="2400" dirty="0">
                          <a:effectLst/>
                        </a:rPr>
                        <a:t>23.5</a:t>
                      </a:r>
                      <a:endParaRPr lang="en-NZ" sz="2400" dirty="0">
                        <a:effectLst/>
                        <a:latin typeface="Calibri"/>
                        <a:ea typeface="Calibri"/>
                        <a:cs typeface="Times New Roman"/>
                      </a:endParaRPr>
                    </a:p>
                  </a:txBody>
                  <a:tcPr marL="68580" marR="68580" marT="0" marB="0" anchor="b"/>
                </a:tc>
                <a:tc>
                  <a:txBody>
                    <a:bodyPr/>
                    <a:lstStyle/>
                    <a:p>
                      <a:pPr algn="ctr" rtl="0" fontAlgn="ctr"/>
                      <a:r>
                        <a:rPr lang="en-NZ" sz="2400" b="0" i="0" u="none" strike="noStrike" dirty="0">
                          <a:solidFill>
                            <a:srgbClr val="000000"/>
                          </a:solidFill>
                          <a:effectLst/>
                          <a:latin typeface="Calibri"/>
                        </a:rPr>
                        <a:t>49</a:t>
                      </a:r>
                    </a:p>
                  </a:txBody>
                  <a:tcPr marL="0" marR="0" marT="0" marB="0" anchor="ctr"/>
                </a:tc>
              </a:tr>
            </a:tbl>
          </a:graphicData>
        </a:graphic>
      </p:graphicFrame>
    </p:spTree>
    <p:extLst>
      <p:ext uri="{BB962C8B-B14F-4D97-AF65-F5344CB8AC3E}">
        <p14:creationId xmlns:p14="http://schemas.microsoft.com/office/powerpoint/2010/main" val="486118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400" dirty="0" smtClean="0"/>
              <a:t>My recent arguments summarised (3)</a:t>
            </a:r>
            <a:endParaRPr lang="en-NZ" sz="2400" dirty="0"/>
          </a:p>
        </p:txBody>
      </p:sp>
      <p:sp>
        <p:nvSpPr>
          <p:cNvPr id="3" name="Content Placeholder 2"/>
          <p:cNvSpPr>
            <a:spLocks noGrp="1"/>
          </p:cNvSpPr>
          <p:nvPr>
            <p:ph idx="1"/>
          </p:nvPr>
        </p:nvSpPr>
        <p:spPr>
          <a:xfrm>
            <a:off x="323528" y="1124744"/>
            <a:ext cx="8363272" cy="5472608"/>
          </a:xfrm>
        </p:spPr>
        <p:txBody>
          <a:bodyPr>
            <a:normAutofit fontScale="62500" lnSpcReduction="20000"/>
          </a:bodyPr>
          <a:lstStyle/>
          <a:p>
            <a:pPr lvl="0"/>
            <a:r>
              <a:rPr lang="en-NZ" dirty="0" smtClean="0"/>
              <a:t>Until </a:t>
            </a:r>
            <a:r>
              <a:rPr lang="en-NZ" dirty="0"/>
              <a:t>April 2013, two-thirds of the </a:t>
            </a:r>
            <a:r>
              <a:rPr lang="en-NZ" dirty="0" err="1"/>
              <a:t>revalued</a:t>
            </a:r>
            <a:r>
              <a:rPr lang="en-NZ" dirty="0"/>
              <a:t> assets </a:t>
            </a:r>
            <a:r>
              <a:rPr lang="en-NZ" dirty="0" smtClean="0"/>
              <a:t>and </a:t>
            </a:r>
            <a:r>
              <a:rPr lang="en-NZ" dirty="0"/>
              <a:t>71% of the revaluations </a:t>
            </a:r>
            <a:r>
              <a:rPr lang="en-NZ" dirty="0" smtClean="0"/>
              <a:t> </a:t>
            </a:r>
            <a:r>
              <a:rPr lang="en-NZ" dirty="0"/>
              <a:t>were in  Government </a:t>
            </a:r>
            <a:r>
              <a:rPr lang="en-NZ" dirty="0" smtClean="0"/>
              <a:t>ownership, so the </a:t>
            </a:r>
            <a:r>
              <a:rPr lang="en-NZ" dirty="0"/>
              <a:t>New Zealand community  have gained, as taxpayers, </a:t>
            </a:r>
            <a:r>
              <a:rPr lang="en-NZ" dirty="0" smtClean="0"/>
              <a:t>much of </a:t>
            </a:r>
            <a:r>
              <a:rPr lang="en-NZ" dirty="0"/>
              <a:t>what they have lost as consumers. </a:t>
            </a:r>
            <a:endParaRPr lang="en-NZ" dirty="0" smtClean="0"/>
          </a:p>
          <a:p>
            <a:pPr lvl="0"/>
            <a:endParaRPr lang="en-NZ" dirty="0" smtClean="0"/>
          </a:p>
          <a:p>
            <a:pPr lvl="0"/>
            <a:r>
              <a:rPr lang="en-NZ" dirty="0" smtClean="0"/>
              <a:t>Reversing 71</a:t>
            </a:r>
            <a:r>
              <a:rPr lang="en-NZ" dirty="0"/>
              <a:t>% of the wealth transfers would have been easy prior to the part-privatisation programme:  the Government balance sheet would have been weakened for the benefit of 1.7 million private households</a:t>
            </a:r>
            <a:r>
              <a:rPr lang="en-NZ" dirty="0" smtClean="0"/>
              <a:t>.</a:t>
            </a:r>
          </a:p>
          <a:p>
            <a:pPr lvl="0"/>
            <a:endParaRPr lang="en-NZ" dirty="0"/>
          </a:p>
          <a:p>
            <a:pPr lvl="0"/>
            <a:r>
              <a:rPr lang="en-NZ" dirty="0"/>
              <a:t>Reversing the other 29% of revaluations would have impacted on the private owners of Contact Energy and </a:t>
            </a:r>
            <a:r>
              <a:rPr lang="en-NZ" dirty="0" err="1"/>
              <a:t>Trustpower</a:t>
            </a:r>
            <a:r>
              <a:rPr lang="en-NZ" dirty="0"/>
              <a:t>, raising interesting issues </a:t>
            </a:r>
            <a:r>
              <a:rPr lang="en-NZ" dirty="0" smtClean="0"/>
              <a:t>(that </a:t>
            </a:r>
            <a:r>
              <a:rPr lang="en-NZ" dirty="0"/>
              <a:t>I want to deal with in this </a:t>
            </a:r>
            <a:r>
              <a:rPr lang="en-NZ" dirty="0" smtClean="0"/>
              <a:t>paper).</a:t>
            </a:r>
          </a:p>
          <a:p>
            <a:pPr lvl="0"/>
            <a:endParaRPr lang="en-NZ" dirty="0"/>
          </a:p>
          <a:p>
            <a:pPr lvl="0"/>
            <a:r>
              <a:rPr lang="en-NZ" dirty="0"/>
              <a:t>Part-privatisation of the SOEs will leave only one-third of total assets and revaluations in state hands, with the rest held by private investors.  Reversing the past decade’s wealth transfers from consumers will then impact primarily upon private parties, sharply raising the political </a:t>
            </a:r>
            <a:r>
              <a:rPr lang="en-NZ" dirty="0" smtClean="0"/>
              <a:t>stakes and bringing on a debate about regulatory “takings”.</a:t>
            </a:r>
            <a:endParaRPr lang="en-NZ" dirty="0"/>
          </a:p>
          <a:p>
            <a:endParaRPr lang="en-NZ" dirty="0"/>
          </a:p>
        </p:txBody>
      </p:sp>
    </p:spTree>
    <p:extLst>
      <p:ext uri="{BB962C8B-B14F-4D97-AF65-F5344CB8AC3E}">
        <p14:creationId xmlns:p14="http://schemas.microsoft.com/office/powerpoint/2010/main" val="643279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400" dirty="0" smtClean="0"/>
              <a:t>The Electricity Authority response</a:t>
            </a:r>
            <a:endParaRPr lang="en-NZ" sz="2400" dirty="0"/>
          </a:p>
        </p:txBody>
      </p:sp>
      <p:sp>
        <p:nvSpPr>
          <p:cNvPr id="3" name="Content Placeholder 2"/>
          <p:cNvSpPr>
            <a:spLocks noGrp="1"/>
          </p:cNvSpPr>
          <p:nvPr>
            <p:ph idx="1"/>
          </p:nvPr>
        </p:nvSpPr>
        <p:spPr>
          <a:xfrm>
            <a:off x="457200" y="1124744"/>
            <a:ext cx="8229600" cy="5001419"/>
          </a:xfrm>
        </p:spPr>
        <p:txBody>
          <a:bodyPr>
            <a:normAutofit fontScale="92500"/>
          </a:bodyPr>
          <a:lstStyle/>
          <a:p>
            <a:r>
              <a:rPr lang="en-NZ" dirty="0"/>
              <a:t>Brent Layton, </a:t>
            </a:r>
            <a:r>
              <a:rPr lang="en-NZ" i="1" dirty="0"/>
              <a:t>The Economics of Electricity</a:t>
            </a:r>
            <a:r>
              <a:rPr lang="en-NZ" dirty="0"/>
              <a:t>, 4 June 2013, </a:t>
            </a:r>
            <a:r>
              <a:rPr lang="en-NZ" dirty="0" smtClean="0"/>
              <a:t>makes three points criticising my position:</a:t>
            </a:r>
          </a:p>
          <a:p>
            <a:pPr lvl="1">
              <a:spcAft>
                <a:spcPts val="1200"/>
              </a:spcAft>
            </a:pPr>
            <a:r>
              <a:rPr lang="en-NZ" dirty="0" smtClean="0"/>
              <a:t>He does not like the way I present the price-trend data (though he agrees about the trend)</a:t>
            </a:r>
          </a:p>
          <a:p>
            <a:pPr lvl="1">
              <a:spcAft>
                <a:spcPts val="1200"/>
              </a:spcAft>
            </a:pPr>
            <a:r>
              <a:rPr lang="en-NZ" dirty="0" smtClean="0"/>
              <a:t>He says my claim of inflated asset values is a “myth” (but does not deny the scale of the revaluations – just the view that they are inflated)</a:t>
            </a:r>
          </a:p>
          <a:p>
            <a:pPr lvl="1">
              <a:spcAft>
                <a:spcPts val="1200"/>
              </a:spcAft>
            </a:pPr>
            <a:r>
              <a:rPr lang="en-NZ" dirty="0" smtClean="0"/>
              <a:t>He argues that an implicit regulatory bargain, entered into about 1999, rules out any </a:t>
            </a:r>
            <a:r>
              <a:rPr lang="en-NZ" dirty="0" err="1" smtClean="0"/>
              <a:t>clawback</a:t>
            </a:r>
            <a:r>
              <a:rPr lang="en-NZ" dirty="0" smtClean="0"/>
              <a:t> of the past decade’s “windfall” revaluations</a:t>
            </a:r>
          </a:p>
          <a:p>
            <a:pPr lvl="1"/>
            <a:endParaRPr lang="en-NZ" dirty="0"/>
          </a:p>
        </p:txBody>
      </p:sp>
    </p:spTree>
    <p:extLst>
      <p:ext uri="{BB962C8B-B14F-4D97-AF65-F5344CB8AC3E}">
        <p14:creationId xmlns:p14="http://schemas.microsoft.com/office/powerpoint/2010/main" val="389258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135634"/>
            <a:ext cx="4860032" cy="3560713"/>
          </a:xfrm>
          <a:prstGeom prst="rect">
            <a:avLst/>
          </a:prstGeom>
          <a:noFill/>
          <a:ln>
            <a:noFill/>
          </a:ln>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132856"/>
            <a:ext cx="4499992"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a:xfrm>
            <a:off x="457200" y="274638"/>
            <a:ext cx="8229600" cy="778098"/>
          </a:xfrm>
        </p:spPr>
        <p:txBody>
          <a:bodyPr>
            <a:normAutofit/>
          </a:bodyPr>
          <a:lstStyle/>
          <a:p>
            <a:r>
              <a:rPr lang="en-NZ" sz="2400" dirty="0" smtClean="0"/>
              <a:t>Presentation of the IEA price data</a:t>
            </a:r>
            <a:endParaRPr lang="en-NZ" sz="2400" dirty="0"/>
          </a:p>
        </p:txBody>
      </p:sp>
    </p:spTree>
    <p:extLst>
      <p:ext uri="{BB962C8B-B14F-4D97-AF65-F5344CB8AC3E}">
        <p14:creationId xmlns:p14="http://schemas.microsoft.com/office/powerpoint/2010/main" val="26950631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66"/>
            <a:ext cx="8229600" cy="825446"/>
          </a:xfrm>
        </p:spPr>
        <p:txBody>
          <a:bodyPr>
            <a:normAutofit/>
          </a:bodyPr>
          <a:lstStyle/>
          <a:p>
            <a:r>
              <a:rPr lang="en-NZ" sz="2400" dirty="0" smtClean="0"/>
              <a:t>Inflated asset values, Dr Layton says, are “a myth” because</a:t>
            </a:r>
            <a:endParaRPr lang="en-NZ" sz="2400" dirty="0"/>
          </a:p>
        </p:txBody>
      </p:sp>
      <p:sp>
        <p:nvSpPr>
          <p:cNvPr id="3" name="Content Placeholder 2"/>
          <p:cNvSpPr>
            <a:spLocks noGrp="1"/>
          </p:cNvSpPr>
          <p:nvPr>
            <p:ph idx="1"/>
          </p:nvPr>
        </p:nvSpPr>
        <p:spPr>
          <a:xfrm>
            <a:off x="457200" y="1268760"/>
            <a:ext cx="8229600" cy="5184576"/>
          </a:xfrm>
        </p:spPr>
        <p:txBody>
          <a:bodyPr>
            <a:normAutofit fontScale="62500" lnSpcReduction="20000"/>
          </a:bodyPr>
          <a:lstStyle/>
          <a:p>
            <a:pPr marL="0" indent="0">
              <a:buNone/>
            </a:pPr>
            <a:r>
              <a:rPr lang="en-NZ" dirty="0" smtClean="0"/>
              <a:t>“53…..[</a:t>
            </a:r>
            <a:r>
              <a:rPr lang="en-NZ" dirty="0" err="1" smtClean="0"/>
              <a:t>Gentailers</a:t>
            </a:r>
            <a:r>
              <a:rPr lang="en-NZ" dirty="0" smtClean="0"/>
              <a:t>] </a:t>
            </a:r>
            <a:r>
              <a:rPr lang="en-NZ" dirty="0"/>
              <a:t>are not regulated entities with market power setting their prices off their own asset valuations. There are five major generators and a whole lot of others as well, and the barriers to entry into being a generator are low. </a:t>
            </a:r>
            <a:r>
              <a:rPr lang="en-NZ" dirty="0" smtClean="0"/>
              <a:t>…</a:t>
            </a:r>
            <a:endParaRPr lang="en-NZ" dirty="0"/>
          </a:p>
          <a:p>
            <a:endParaRPr lang="en-NZ" dirty="0"/>
          </a:p>
          <a:p>
            <a:pPr marL="0" indent="0">
              <a:buNone/>
            </a:pPr>
            <a:r>
              <a:rPr lang="en-NZ" dirty="0"/>
              <a:t>54. The generation market is workably competitive and, in such a market, prices are set by the interplay of supply and demand. Prices determine the returns parties receive for output and returns determine asset values and not vice versa. </a:t>
            </a:r>
          </a:p>
          <a:p>
            <a:endParaRPr lang="en-NZ" dirty="0"/>
          </a:p>
          <a:p>
            <a:pPr marL="0" indent="0">
              <a:buNone/>
            </a:pPr>
            <a:r>
              <a:rPr lang="en-NZ" dirty="0"/>
              <a:t>55. The claims that generators are using asset revaluations to ratchet up prices are based on confusion over what determines asset values in a regulated market with what determines them in a workably competitive one</a:t>
            </a:r>
            <a:r>
              <a:rPr lang="en-NZ" dirty="0" smtClean="0"/>
              <a:t>.”</a:t>
            </a:r>
          </a:p>
          <a:p>
            <a:pPr marL="0" indent="0">
              <a:buNone/>
            </a:pPr>
            <a:endParaRPr lang="en-NZ" dirty="0"/>
          </a:p>
          <a:p>
            <a:pPr marL="0" indent="0" algn="r">
              <a:buNone/>
            </a:pPr>
            <a:r>
              <a:rPr lang="en-NZ" dirty="0" smtClean="0"/>
              <a:t>Layton 2013 p.15</a:t>
            </a:r>
            <a:endParaRPr lang="en-NZ" dirty="0"/>
          </a:p>
          <a:p>
            <a:pPr marL="0" indent="0" algn="ctr">
              <a:buNone/>
            </a:pPr>
            <a:r>
              <a:rPr lang="en-NZ" sz="5100" b="1" dirty="0" smtClean="0"/>
              <a:t>I disagree, but save this for another </a:t>
            </a:r>
            <a:r>
              <a:rPr lang="en-NZ" sz="5100" b="1" dirty="0" smtClean="0"/>
              <a:t>occasion</a:t>
            </a:r>
          </a:p>
          <a:p>
            <a:pPr marL="0" indent="0" algn="ctr">
              <a:buNone/>
            </a:pPr>
            <a:r>
              <a:rPr lang="en-NZ" sz="2200" dirty="0" smtClean="0"/>
              <a:t>(but see my IGPS seminar presentation of 24 May 2013, “Asset revaluations, price gouging, and barriers to entry: the state of play in electricity sector non-regulation”)</a:t>
            </a:r>
            <a:endParaRPr lang="en-NZ" sz="2200" dirty="0"/>
          </a:p>
        </p:txBody>
      </p:sp>
    </p:spTree>
    <p:extLst>
      <p:ext uri="{BB962C8B-B14F-4D97-AF65-F5344CB8AC3E}">
        <p14:creationId xmlns:p14="http://schemas.microsoft.com/office/powerpoint/2010/main" val="279000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562074"/>
          </a:xfrm>
        </p:spPr>
        <p:txBody>
          <a:bodyPr>
            <a:normAutofit/>
          </a:bodyPr>
          <a:lstStyle/>
          <a:p>
            <a:r>
              <a:rPr lang="en-NZ" sz="2400" dirty="0" smtClean="0"/>
              <a:t>The “regulatory bargain”</a:t>
            </a:r>
            <a:endParaRPr lang="en-NZ" sz="2400" dirty="0"/>
          </a:p>
        </p:txBody>
      </p:sp>
      <p:sp>
        <p:nvSpPr>
          <p:cNvPr id="3" name="Content Placeholder 2"/>
          <p:cNvSpPr>
            <a:spLocks noGrp="1"/>
          </p:cNvSpPr>
          <p:nvPr>
            <p:ph idx="1"/>
          </p:nvPr>
        </p:nvSpPr>
        <p:spPr>
          <a:xfrm>
            <a:off x="179512" y="692696"/>
            <a:ext cx="8686800" cy="6048672"/>
          </a:xfrm>
        </p:spPr>
        <p:txBody>
          <a:bodyPr>
            <a:normAutofit fontScale="55000" lnSpcReduction="20000"/>
          </a:bodyPr>
          <a:lstStyle/>
          <a:p>
            <a:pPr marL="0" indent="0">
              <a:spcAft>
                <a:spcPts val="1200"/>
              </a:spcAft>
              <a:buNone/>
            </a:pPr>
            <a:r>
              <a:rPr lang="en-NZ" dirty="0" smtClean="0"/>
              <a:t>“45</a:t>
            </a:r>
            <a:r>
              <a:rPr lang="en-NZ" dirty="0"/>
              <a:t>. In order to remove past windfall gains from existing generators it would be necessary to make decisions to transfer wealth from them to consumers and bear the undesirable chilling effects this would have on the willingness of parties to invest in future in electricity and probably other sectors.  </a:t>
            </a:r>
          </a:p>
          <a:p>
            <a:pPr marL="0" indent="0">
              <a:spcAft>
                <a:spcPts val="1200"/>
              </a:spcAft>
              <a:buNone/>
            </a:pPr>
            <a:r>
              <a:rPr lang="en-NZ" dirty="0"/>
              <a:t>…</a:t>
            </a:r>
          </a:p>
          <a:p>
            <a:pPr marL="0" indent="0">
              <a:spcAft>
                <a:spcPts val="1200"/>
              </a:spcAft>
              <a:buNone/>
            </a:pPr>
            <a:r>
              <a:rPr lang="en-NZ" dirty="0"/>
              <a:t>49. A variant on the previous criticism is that most of New Zealand’s older hydro-generation assets were built a very long time ago by the government (by the NZ Electricity Department, or NZED) and have been fully depreciated and paid off. According to those promoting this criticism, there is no need to include any payment for the cost of capital in the price of electricity produced from these plants.  </a:t>
            </a:r>
          </a:p>
          <a:p>
            <a:pPr marL="0" indent="0">
              <a:spcAft>
                <a:spcPts val="1200"/>
              </a:spcAft>
              <a:buNone/>
            </a:pPr>
            <a:r>
              <a:rPr lang="en-NZ" dirty="0"/>
              <a:t>50. </a:t>
            </a:r>
            <a:r>
              <a:rPr lang="en-NZ" b="1" dirty="0"/>
              <a:t>The problems with this reasoning are that NZED’s generation assets were transferred to SOE’s and/or privatised on the basis of their earning capacity at the time of the transfer. Moreover, they were transferred on the basis that the new owners would receive the benefits of any unexpected increases and bear the costs of any unexpected decreases in electricity prices subsequent to the transfer. </a:t>
            </a:r>
            <a:endParaRPr lang="en-NZ" dirty="0"/>
          </a:p>
          <a:p>
            <a:pPr marL="0" indent="0">
              <a:spcAft>
                <a:spcPts val="1200"/>
              </a:spcAft>
              <a:buNone/>
            </a:pPr>
            <a:r>
              <a:rPr lang="en-NZ" dirty="0"/>
              <a:t>51. </a:t>
            </a:r>
            <a:r>
              <a:rPr lang="en-NZ" b="1" dirty="0"/>
              <a:t>To now determine that the return on capital will be set by regulators, and windfall gains and losses will not be permitted, breaches the implicit regulatory bargain entered into by the Crown when it transferred the assets.</a:t>
            </a:r>
            <a:r>
              <a:rPr lang="en-NZ" dirty="0"/>
              <a:t> It can be open to a regulator to do such a thing, but the consequence would be to have a </a:t>
            </a:r>
            <a:r>
              <a:rPr lang="en-NZ" b="1" dirty="0"/>
              <a:t>chilling effect on investment in the electricity sector, and probably elsewhere</a:t>
            </a:r>
            <a:r>
              <a:rPr lang="en-NZ" dirty="0"/>
              <a:t>. This would not bring long-term benefits to consumers.</a:t>
            </a:r>
          </a:p>
          <a:p>
            <a:pPr marL="0" indent="0" algn="r">
              <a:buNone/>
            </a:pPr>
            <a:r>
              <a:rPr lang="en-NZ" dirty="0" smtClean="0"/>
              <a:t>Layton 2013 pp.13-14, emphasis added</a:t>
            </a:r>
            <a:endParaRPr lang="en-NZ" dirty="0"/>
          </a:p>
        </p:txBody>
      </p:sp>
    </p:spTree>
    <p:extLst>
      <p:ext uri="{BB962C8B-B14F-4D97-AF65-F5344CB8AC3E}">
        <p14:creationId xmlns:p14="http://schemas.microsoft.com/office/powerpoint/2010/main" val="4131649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496944" cy="1224136"/>
          </a:xfrm>
        </p:spPr>
        <p:txBody>
          <a:bodyPr>
            <a:normAutofit/>
          </a:bodyPr>
          <a:lstStyle/>
          <a:p>
            <a:r>
              <a:rPr lang="en-NZ" sz="2400" dirty="0" smtClean="0"/>
              <a:t>First key plank of the supposed bargain: </a:t>
            </a:r>
            <a:r>
              <a:rPr lang="en-NZ" sz="2400" dirty="0"/>
              <a:t>The asset valuations of the new generation companies were set to capitalise their earning capacity at the time of the transfer. </a:t>
            </a:r>
          </a:p>
        </p:txBody>
      </p:sp>
      <p:sp>
        <p:nvSpPr>
          <p:cNvPr id="3" name="Content Placeholder 2"/>
          <p:cNvSpPr>
            <a:spLocks noGrp="1"/>
          </p:cNvSpPr>
          <p:nvPr>
            <p:ph idx="1"/>
          </p:nvPr>
        </p:nvSpPr>
        <p:spPr>
          <a:xfrm>
            <a:off x="457200" y="1600200"/>
            <a:ext cx="8229600" cy="4925144"/>
          </a:xfrm>
        </p:spPr>
        <p:txBody>
          <a:bodyPr>
            <a:normAutofit fontScale="62500" lnSpcReduction="20000"/>
          </a:bodyPr>
          <a:lstStyle/>
          <a:p>
            <a:pPr lvl="0">
              <a:spcAft>
                <a:spcPts val="1200"/>
              </a:spcAft>
            </a:pPr>
            <a:r>
              <a:rPr lang="en-NZ" dirty="0" smtClean="0"/>
              <a:t>Absolutely correct</a:t>
            </a:r>
            <a:r>
              <a:rPr lang="en-NZ" dirty="0"/>
              <a:t>.  </a:t>
            </a:r>
            <a:endParaRPr lang="en-NZ" dirty="0" smtClean="0"/>
          </a:p>
          <a:p>
            <a:pPr lvl="0">
              <a:spcAft>
                <a:spcPts val="1200"/>
              </a:spcAft>
            </a:pPr>
            <a:r>
              <a:rPr lang="en-NZ" dirty="0" smtClean="0"/>
              <a:t>Mighty River, Genesis, </a:t>
            </a:r>
            <a:r>
              <a:rPr lang="en-NZ" dirty="0"/>
              <a:t>and Meridian Energy </a:t>
            </a:r>
            <a:r>
              <a:rPr lang="en-NZ" dirty="0" smtClean="0"/>
              <a:t>all </a:t>
            </a:r>
            <a:r>
              <a:rPr lang="en-NZ" dirty="0"/>
              <a:t>undertook “fair value” exercises to re-set their fixed asset values as at April 1999 when they took over the assets from ECNZ </a:t>
            </a:r>
            <a:endParaRPr lang="en-NZ" dirty="0" smtClean="0"/>
          </a:p>
          <a:p>
            <a:pPr lvl="0">
              <a:spcAft>
                <a:spcPts val="1200"/>
              </a:spcAft>
            </a:pPr>
            <a:r>
              <a:rPr lang="en-NZ" dirty="0" smtClean="0"/>
              <a:t>(The </a:t>
            </a:r>
            <a:r>
              <a:rPr lang="en-NZ" dirty="0"/>
              <a:t>actual sale-and-purchase transactions were at ECNZ’s historic-cost book values, and all three SOEs were required to re-set their asset </a:t>
            </a:r>
            <a:r>
              <a:rPr lang="en-NZ" dirty="0" smtClean="0"/>
              <a:t>valuations to “fair value” </a:t>
            </a:r>
            <a:r>
              <a:rPr lang="en-NZ" dirty="0"/>
              <a:t>afterwards).  </a:t>
            </a:r>
            <a:endParaRPr lang="en-NZ" dirty="0" smtClean="0"/>
          </a:p>
          <a:p>
            <a:pPr lvl="0">
              <a:spcAft>
                <a:spcPts val="1200"/>
              </a:spcAft>
            </a:pPr>
            <a:r>
              <a:rPr lang="en-NZ" dirty="0" smtClean="0"/>
              <a:t>Contact </a:t>
            </a:r>
            <a:r>
              <a:rPr lang="en-NZ" dirty="0"/>
              <a:t>Energy actually conducted a write-down upon assuming control of its assets in </a:t>
            </a:r>
            <a:r>
              <a:rPr lang="en-NZ" dirty="0" smtClean="0"/>
              <a:t>1996 but thereafter undertook regular “fair-value” </a:t>
            </a:r>
            <a:r>
              <a:rPr lang="en-NZ" dirty="0" smtClean="0"/>
              <a:t>revaluations starting in 1999  </a:t>
            </a:r>
            <a:endParaRPr lang="en-NZ" dirty="0" smtClean="0"/>
          </a:p>
          <a:p>
            <a:pPr lvl="0">
              <a:spcAft>
                <a:spcPts val="1200"/>
              </a:spcAft>
            </a:pPr>
            <a:r>
              <a:rPr lang="en-NZ" dirty="0" err="1" smtClean="0"/>
              <a:t>Trustpower</a:t>
            </a:r>
            <a:r>
              <a:rPr lang="en-NZ" dirty="0" smtClean="0"/>
              <a:t> </a:t>
            </a:r>
            <a:r>
              <a:rPr lang="en-NZ" dirty="0"/>
              <a:t>moved to “market-value” valuation in 2001, after initially carrying its fixed assets at acquisition cost</a:t>
            </a:r>
            <a:r>
              <a:rPr lang="en-NZ" dirty="0" smtClean="0"/>
              <a:t>.</a:t>
            </a:r>
          </a:p>
          <a:p>
            <a:pPr lvl="0">
              <a:spcAft>
                <a:spcPts val="1200"/>
              </a:spcAft>
            </a:pPr>
            <a:r>
              <a:rPr lang="en-NZ" dirty="0" smtClean="0"/>
              <a:t>These early valuations suggest no expectation that prices and revenues would rise dramatically in the foreseeable future</a:t>
            </a:r>
            <a:endParaRPr lang="en-NZ" dirty="0"/>
          </a:p>
          <a:p>
            <a:endParaRPr lang="en-NZ" dirty="0"/>
          </a:p>
        </p:txBody>
      </p:sp>
    </p:spTree>
    <p:extLst>
      <p:ext uri="{BB962C8B-B14F-4D97-AF65-F5344CB8AC3E}">
        <p14:creationId xmlns:p14="http://schemas.microsoft.com/office/powerpoint/2010/main" val="229583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 y="0"/>
            <a:ext cx="9036496" cy="1714202"/>
          </a:xfrm>
        </p:spPr>
        <p:txBody>
          <a:bodyPr>
            <a:noAutofit/>
          </a:bodyPr>
          <a:lstStyle/>
          <a:p>
            <a:r>
              <a:rPr lang="en-NZ" sz="2400" dirty="0" smtClean="0"/>
              <a:t>Second key plank in </a:t>
            </a:r>
            <a:r>
              <a:rPr lang="en-NZ" sz="2400" dirty="0" smtClean="0"/>
              <a:t>Layton’s supposed “bargain”: </a:t>
            </a:r>
            <a:r>
              <a:rPr lang="en-NZ" sz="2400" dirty="0"/>
              <a:t>subsequent increases in prices and asset values were “unexpected” and hence can be described as “windfalls”, </a:t>
            </a:r>
            <a:r>
              <a:rPr lang="en-NZ" sz="2400" dirty="0" smtClean="0"/>
              <a:t>which the </a:t>
            </a:r>
            <a:r>
              <a:rPr lang="en-NZ" sz="2400" dirty="0"/>
              <a:t>new owners were fully entitled to enjoy </a:t>
            </a:r>
            <a:r>
              <a:rPr lang="en-NZ" sz="2400" dirty="0" smtClean="0"/>
              <a:t>without </a:t>
            </a:r>
            <a:r>
              <a:rPr lang="en-NZ" sz="2400" dirty="0"/>
              <a:t>any fear of  subsequent </a:t>
            </a:r>
            <a:r>
              <a:rPr lang="en-NZ" sz="2400" dirty="0" err="1"/>
              <a:t>clawback</a:t>
            </a:r>
            <a:r>
              <a:rPr lang="en-NZ" sz="2400" dirty="0"/>
              <a:t> </a:t>
            </a:r>
          </a:p>
        </p:txBody>
      </p:sp>
      <p:sp>
        <p:nvSpPr>
          <p:cNvPr id="3" name="Content Placeholder 2"/>
          <p:cNvSpPr>
            <a:spLocks noGrp="1"/>
          </p:cNvSpPr>
          <p:nvPr>
            <p:ph idx="1"/>
          </p:nvPr>
        </p:nvSpPr>
        <p:spPr>
          <a:xfrm>
            <a:off x="251520" y="1988840"/>
            <a:ext cx="8435280" cy="4209331"/>
          </a:xfrm>
        </p:spPr>
        <p:txBody>
          <a:bodyPr>
            <a:normAutofit fontScale="92500" lnSpcReduction="20000"/>
          </a:bodyPr>
          <a:lstStyle/>
          <a:p>
            <a:r>
              <a:rPr lang="en-NZ" dirty="0" smtClean="0"/>
              <a:t>Were the </a:t>
            </a:r>
            <a:r>
              <a:rPr lang="en-NZ" dirty="0"/>
              <a:t>revaluations </a:t>
            </a:r>
            <a:r>
              <a:rPr lang="en-NZ" dirty="0" smtClean="0"/>
              <a:t>“</a:t>
            </a:r>
            <a:r>
              <a:rPr lang="en-NZ" dirty="0"/>
              <a:t>unexpected windfalls”, or the result of the new owners deliberately  shaking the tree once they had got their hands on </a:t>
            </a:r>
            <a:r>
              <a:rPr lang="en-NZ" dirty="0" smtClean="0"/>
              <a:t>it (that is, “post-contractual opportunism”)?</a:t>
            </a:r>
          </a:p>
          <a:p>
            <a:pPr marL="0" indent="0">
              <a:buNone/>
            </a:pPr>
            <a:endParaRPr lang="en-NZ" dirty="0" smtClean="0"/>
          </a:p>
          <a:p>
            <a:r>
              <a:rPr lang="en-NZ" dirty="0" smtClean="0"/>
              <a:t>This is </a:t>
            </a:r>
            <a:r>
              <a:rPr lang="en-NZ" dirty="0"/>
              <a:t>central to the issue of whether the revaluations were consistent with </a:t>
            </a:r>
            <a:r>
              <a:rPr lang="en-NZ" dirty="0" smtClean="0"/>
              <a:t>any </a:t>
            </a:r>
            <a:r>
              <a:rPr lang="en-NZ" dirty="0"/>
              <a:t>“implicit regulatory bargain” to which the Government, as original owner, must presumably have been a willing party.</a:t>
            </a:r>
          </a:p>
        </p:txBody>
      </p:sp>
    </p:spTree>
    <p:extLst>
      <p:ext uri="{BB962C8B-B14F-4D97-AF65-F5344CB8AC3E}">
        <p14:creationId xmlns:p14="http://schemas.microsoft.com/office/powerpoint/2010/main" val="31971929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850106"/>
          </a:xfrm>
        </p:spPr>
        <p:txBody>
          <a:bodyPr>
            <a:normAutofit/>
          </a:bodyPr>
          <a:lstStyle/>
          <a:p>
            <a:r>
              <a:rPr lang="en-NZ" sz="2400" dirty="0" smtClean="0"/>
              <a:t>What did the Government party reasonably expect price and asset-value outcomes to be under the regulatory bargain?</a:t>
            </a:r>
            <a:endParaRPr lang="en-NZ" sz="2400" dirty="0"/>
          </a:p>
        </p:txBody>
      </p:sp>
      <p:sp>
        <p:nvSpPr>
          <p:cNvPr id="3" name="Content Placeholder 2"/>
          <p:cNvSpPr>
            <a:spLocks noGrp="1"/>
          </p:cNvSpPr>
          <p:nvPr>
            <p:ph idx="1"/>
          </p:nvPr>
        </p:nvSpPr>
        <p:spPr>
          <a:xfrm>
            <a:off x="457200" y="1412776"/>
            <a:ext cx="8229600" cy="4713387"/>
          </a:xfrm>
        </p:spPr>
        <p:txBody>
          <a:bodyPr>
            <a:normAutofit fontScale="85000" lnSpcReduction="10000"/>
          </a:bodyPr>
          <a:lstStyle/>
          <a:p>
            <a:pPr>
              <a:spcAft>
                <a:spcPts val="1200"/>
              </a:spcAft>
            </a:pPr>
            <a:r>
              <a:rPr lang="en-NZ" dirty="0" smtClean="0"/>
              <a:t>There </a:t>
            </a:r>
            <a:r>
              <a:rPr lang="en-NZ" dirty="0"/>
              <a:t>is an extensive, and very explicit, record of what the Government of the day expected to </a:t>
            </a:r>
            <a:r>
              <a:rPr lang="en-NZ" dirty="0" smtClean="0"/>
              <a:t>happen, back in </a:t>
            </a:r>
            <a:r>
              <a:rPr lang="en-NZ" dirty="0" smtClean="0"/>
              <a:t>1997-1999 </a:t>
            </a:r>
            <a:r>
              <a:rPr lang="en-NZ" dirty="0" smtClean="0"/>
              <a:t>when the ECNZ assets were transferred</a:t>
            </a:r>
          </a:p>
          <a:p>
            <a:pPr>
              <a:spcAft>
                <a:spcPts val="1200"/>
              </a:spcAft>
            </a:pPr>
            <a:r>
              <a:rPr lang="en-NZ" dirty="0" smtClean="0"/>
              <a:t>The two key outcomes intended from the Bradford reforms were</a:t>
            </a:r>
          </a:p>
          <a:p>
            <a:pPr lvl="1">
              <a:spcAft>
                <a:spcPts val="1200"/>
              </a:spcAft>
            </a:pPr>
            <a:r>
              <a:rPr lang="en-NZ" dirty="0"/>
              <a:t>Lower prices, especially to residential consumers</a:t>
            </a:r>
          </a:p>
          <a:p>
            <a:pPr lvl="1">
              <a:spcAft>
                <a:spcPts val="1200"/>
              </a:spcAft>
            </a:pPr>
            <a:r>
              <a:rPr lang="en-NZ" dirty="0"/>
              <a:t>Greater choice of retail supplier for consumers</a:t>
            </a:r>
          </a:p>
          <a:p>
            <a:pPr>
              <a:spcAft>
                <a:spcPts val="1200"/>
              </a:spcAft>
            </a:pPr>
            <a:r>
              <a:rPr lang="en-NZ" dirty="0" smtClean="0"/>
              <a:t>If there was an implicit bargain, it must have involved the </a:t>
            </a:r>
            <a:r>
              <a:rPr lang="en-NZ" dirty="0" err="1" smtClean="0"/>
              <a:t>gentailers</a:t>
            </a:r>
            <a:r>
              <a:rPr lang="en-NZ" dirty="0" smtClean="0"/>
              <a:t> dropping prices, especially for residential consumers </a:t>
            </a:r>
            <a:endParaRPr lang="en-NZ" dirty="0"/>
          </a:p>
        </p:txBody>
      </p:sp>
    </p:spTree>
    <p:extLst>
      <p:ext uri="{BB962C8B-B14F-4D97-AF65-F5344CB8AC3E}">
        <p14:creationId xmlns:p14="http://schemas.microsoft.com/office/powerpoint/2010/main" val="4219211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Hon Max Bradford, 16 September 1997, </a:t>
            </a:r>
            <a:r>
              <a:rPr lang="en-NZ" i="1" dirty="0" err="1" smtClean="0"/>
              <a:t>Hansard</a:t>
            </a:r>
            <a:r>
              <a:rPr lang="en-NZ" dirty="0" smtClean="0"/>
              <a:t> Vol.563 p.4289</a:t>
            </a:r>
            <a:endParaRPr lang="en-NZ" dirty="0"/>
          </a:p>
        </p:txBody>
      </p:sp>
      <p:sp>
        <p:nvSpPr>
          <p:cNvPr id="3" name="Content Placeholder 2"/>
          <p:cNvSpPr>
            <a:spLocks noGrp="1"/>
          </p:cNvSpPr>
          <p:nvPr>
            <p:ph idx="1"/>
          </p:nvPr>
        </p:nvSpPr>
        <p:spPr>
          <a:xfrm>
            <a:off x="457200" y="2348880"/>
            <a:ext cx="8229600" cy="3777283"/>
          </a:xfrm>
        </p:spPr>
        <p:txBody>
          <a:bodyPr/>
          <a:lstStyle/>
          <a:p>
            <a:pPr marL="0" indent="0">
              <a:buNone/>
            </a:pPr>
            <a:r>
              <a:rPr lang="en-NZ" dirty="0" smtClean="0"/>
              <a:t>“… </a:t>
            </a:r>
            <a:r>
              <a:rPr lang="en-NZ" dirty="0"/>
              <a:t>we have kept our options open to ensure that we are able to deliver lower real prices to household consumers.  We will do that in whatever way we can.”</a:t>
            </a:r>
          </a:p>
          <a:p>
            <a:endParaRPr lang="en-NZ" dirty="0"/>
          </a:p>
        </p:txBody>
      </p:sp>
    </p:spTree>
    <p:extLst>
      <p:ext uri="{BB962C8B-B14F-4D97-AF65-F5344CB8AC3E}">
        <p14:creationId xmlns:p14="http://schemas.microsoft.com/office/powerpoint/2010/main" val="23070237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Hon Max Bradford, 19 May 1998, </a:t>
            </a:r>
            <a:r>
              <a:rPr lang="en-NZ" i="1" dirty="0" err="1" smtClean="0"/>
              <a:t>Hansard</a:t>
            </a:r>
            <a:r>
              <a:rPr lang="en-NZ" dirty="0" smtClean="0"/>
              <a:t> Vol.558 p.9151</a:t>
            </a:r>
            <a:endParaRPr lang="en-NZ" dirty="0"/>
          </a:p>
        </p:txBody>
      </p:sp>
      <p:sp>
        <p:nvSpPr>
          <p:cNvPr id="3" name="Content Placeholder 2"/>
          <p:cNvSpPr>
            <a:spLocks noGrp="1"/>
          </p:cNvSpPr>
          <p:nvPr>
            <p:ph idx="1"/>
          </p:nvPr>
        </p:nvSpPr>
        <p:spPr>
          <a:xfrm>
            <a:off x="467544" y="1988840"/>
            <a:ext cx="8229600" cy="4525963"/>
          </a:xfrm>
        </p:spPr>
        <p:txBody>
          <a:bodyPr/>
          <a:lstStyle/>
          <a:p>
            <a:pPr marL="0" indent="0">
              <a:buNone/>
            </a:pPr>
            <a:r>
              <a:rPr lang="en-NZ" dirty="0"/>
              <a:t>“The electricity reforms are about getting a better deal for all consumers.  They </a:t>
            </a:r>
            <a:r>
              <a:rPr lang="en-NZ" dirty="0" smtClean="0"/>
              <a:t>will </a:t>
            </a:r>
            <a:r>
              <a:rPr lang="en-NZ" dirty="0"/>
              <a:t>deliver choice and lower electricity prices.  In this way the Government is also seeking to improve significantly our international competitiveness by lowering the energy costs for business.” </a:t>
            </a:r>
          </a:p>
        </p:txBody>
      </p:sp>
    </p:spTree>
    <p:extLst>
      <p:ext uri="{BB962C8B-B14F-4D97-AF65-F5344CB8AC3E}">
        <p14:creationId xmlns:p14="http://schemas.microsoft.com/office/powerpoint/2010/main" val="4209979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Hon Warren Kyd (National, </a:t>
            </a:r>
            <a:r>
              <a:rPr lang="en-NZ" dirty="0" err="1" smtClean="0"/>
              <a:t>Hunua</a:t>
            </a:r>
            <a:r>
              <a:rPr lang="en-NZ" dirty="0" smtClean="0"/>
              <a:t>) 19 May 1998 </a:t>
            </a:r>
            <a:r>
              <a:rPr lang="en-NZ" i="1" dirty="0" err="1" smtClean="0"/>
              <a:t>Hansard</a:t>
            </a:r>
            <a:r>
              <a:rPr lang="en-NZ" dirty="0" smtClean="0"/>
              <a:t> Vol.558 p.9156 </a:t>
            </a:r>
            <a:endParaRPr lang="en-NZ" dirty="0"/>
          </a:p>
        </p:txBody>
      </p:sp>
      <p:sp>
        <p:nvSpPr>
          <p:cNvPr id="3" name="Content Placeholder 2"/>
          <p:cNvSpPr>
            <a:spLocks noGrp="1"/>
          </p:cNvSpPr>
          <p:nvPr>
            <p:ph idx="1"/>
          </p:nvPr>
        </p:nvSpPr>
        <p:spPr>
          <a:xfrm>
            <a:off x="467544" y="1844824"/>
            <a:ext cx="8229600" cy="4425355"/>
          </a:xfrm>
        </p:spPr>
        <p:txBody>
          <a:bodyPr>
            <a:normAutofit fontScale="92500" lnSpcReduction="20000"/>
          </a:bodyPr>
          <a:lstStyle/>
          <a:p>
            <a:pPr marL="0" indent="0">
              <a:buNone/>
            </a:pPr>
            <a:r>
              <a:rPr lang="en-NZ" dirty="0" smtClean="0"/>
              <a:t>“</a:t>
            </a:r>
            <a:r>
              <a:rPr lang="en-NZ" dirty="0"/>
              <a:t>The idea behind this legislation is to lower the cost of electricity for people, for workers, for widows, for children, and for business.  They will be able to get cheaper electricity because of this Bill. …. [I]f we have true competition the cost of energy for businesses will be lower and they will become more internationally competitive.  That is the compulsion for this legislation.  That is the need for urgency.  This </a:t>
            </a:r>
            <a:r>
              <a:rPr lang="en-NZ" dirty="0" smtClean="0"/>
              <a:t>legislation </a:t>
            </a:r>
            <a:r>
              <a:rPr lang="en-NZ" dirty="0"/>
              <a:t>will allow domestic consumers and our </a:t>
            </a:r>
            <a:r>
              <a:rPr lang="en-NZ" dirty="0" smtClean="0"/>
              <a:t>businesses </a:t>
            </a:r>
            <a:r>
              <a:rPr lang="en-NZ" dirty="0"/>
              <a:t>to get cheaper power so that we can be more competitive internationally.”</a:t>
            </a:r>
          </a:p>
          <a:p>
            <a:endParaRPr lang="en-NZ" dirty="0"/>
          </a:p>
        </p:txBody>
      </p:sp>
    </p:spTree>
    <p:extLst>
      <p:ext uri="{BB962C8B-B14F-4D97-AF65-F5344CB8AC3E}">
        <p14:creationId xmlns:p14="http://schemas.microsoft.com/office/powerpoint/2010/main" val="435627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NZ" sz="2400" dirty="0" smtClean="0"/>
              <a:t>Hon Peter Brown (NZ First) 19 May 1998 </a:t>
            </a:r>
            <a:r>
              <a:rPr lang="en-NZ" sz="2400" i="1" dirty="0" err="1" smtClean="0"/>
              <a:t>Hansard</a:t>
            </a:r>
            <a:r>
              <a:rPr lang="en-NZ" sz="2400" dirty="0" smtClean="0"/>
              <a:t> Vol.558 pp.9159-9160  </a:t>
            </a:r>
            <a:endParaRPr lang="en-NZ" sz="2400" dirty="0"/>
          </a:p>
        </p:txBody>
      </p:sp>
      <p:sp>
        <p:nvSpPr>
          <p:cNvPr id="3" name="Content Placeholder 2"/>
          <p:cNvSpPr>
            <a:spLocks noGrp="1"/>
          </p:cNvSpPr>
          <p:nvPr>
            <p:ph idx="1"/>
          </p:nvPr>
        </p:nvSpPr>
        <p:spPr>
          <a:xfrm>
            <a:off x="323528" y="1268760"/>
            <a:ext cx="8640960" cy="5328592"/>
          </a:xfrm>
        </p:spPr>
        <p:txBody>
          <a:bodyPr>
            <a:normAutofit fontScale="70000" lnSpcReduction="20000"/>
          </a:bodyPr>
          <a:lstStyle/>
          <a:p>
            <a:pPr marL="0" indent="0">
              <a:buNone/>
            </a:pPr>
            <a:r>
              <a:rPr lang="en-NZ" dirty="0" smtClean="0"/>
              <a:t>“… </a:t>
            </a:r>
            <a:r>
              <a:rPr lang="en-NZ" dirty="0"/>
              <a:t>the coalition Government is committed to delivering a better deal for ordinary New Zealanders.  The driving force behind this reform is the delivering of lower prices for electricity consumers</a:t>
            </a:r>
            <a:r>
              <a:rPr lang="en-NZ" dirty="0" smtClean="0"/>
              <a:t>”</a:t>
            </a:r>
          </a:p>
          <a:p>
            <a:pPr marL="0" indent="0">
              <a:buNone/>
            </a:pPr>
            <a:endParaRPr lang="en-NZ" dirty="0"/>
          </a:p>
          <a:p>
            <a:pPr marL="0" indent="0">
              <a:buNone/>
            </a:pPr>
            <a:r>
              <a:rPr lang="en-NZ" dirty="0"/>
              <a:t>“We are proposing to split ECNZ into three competing State-owned enterprises.  This will lead to greater competition </a:t>
            </a:r>
            <a:r>
              <a:rPr lang="en-NZ" dirty="0" smtClean="0"/>
              <a:t>in </a:t>
            </a:r>
            <a:r>
              <a:rPr lang="en-NZ" dirty="0"/>
              <a:t>wholesale electricity and a fall in wholesale prices.  The result will be lower prices for consumers</a:t>
            </a:r>
            <a:r>
              <a:rPr lang="en-NZ" dirty="0" smtClean="0"/>
              <a:t>….”</a:t>
            </a:r>
          </a:p>
          <a:p>
            <a:pPr marL="0" indent="0">
              <a:buNone/>
            </a:pPr>
            <a:endParaRPr lang="en-NZ" dirty="0" smtClean="0"/>
          </a:p>
          <a:p>
            <a:pPr marL="0" indent="0">
              <a:buNone/>
            </a:pPr>
            <a:r>
              <a:rPr lang="en-NZ" dirty="0"/>
              <a:t>“We believe that the three-way split will pave the way for greater choice and lower power bills for consumers. New Zealand First acknowledges that some in the electricity industry have a number of concerns in relation to this bill, but we have decided that those concerns must be balanced against the long-term benefits to consumers and the economy as a whole.  The reforms contained in this Bill will deliver these benefits to those domestic consumers who have so far not benefited from the </a:t>
            </a:r>
            <a:r>
              <a:rPr lang="en-NZ" dirty="0" smtClean="0"/>
              <a:t>gains made </a:t>
            </a:r>
            <a:r>
              <a:rPr lang="en-NZ" dirty="0"/>
              <a:t>by earlier reforms. </a:t>
            </a:r>
          </a:p>
          <a:p>
            <a:pPr marL="0" indent="0">
              <a:buNone/>
            </a:pPr>
            <a:r>
              <a:rPr lang="en-NZ" dirty="0" smtClean="0"/>
              <a:t> </a:t>
            </a:r>
            <a:endParaRPr lang="en-NZ" dirty="0"/>
          </a:p>
        </p:txBody>
      </p:sp>
    </p:spTree>
    <p:extLst>
      <p:ext uri="{BB962C8B-B14F-4D97-AF65-F5344CB8AC3E}">
        <p14:creationId xmlns:p14="http://schemas.microsoft.com/office/powerpoint/2010/main" val="32941181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n-NZ" sz="2400" dirty="0" smtClean="0"/>
              <a:t>Hon Bob </a:t>
            </a:r>
            <a:r>
              <a:rPr lang="en-NZ" sz="2400" dirty="0" err="1" smtClean="0"/>
              <a:t>Simcock</a:t>
            </a:r>
            <a:r>
              <a:rPr lang="en-NZ" sz="2400" dirty="0" smtClean="0"/>
              <a:t> (National) 19 May 1998 </a:t>
            </a:r>
            <a:r>
              <a:rPr lang="en-NZ" sz="2400" i="1" dirty="0" err="1" smtClean="0"/>
              <a:t>Hansard</a:t>
            </a:r>
            <a:r>
              <a:rPr lang="en-NZ" sz="2400" dirty="0" smtClean="0"/>
              <a:t> Vol.558 p.9162 </a:t>
            </a:r>
            <a:endParaRPr lang="en-NZ" sz="2400" dirty="0"/>
          </a:p>
        </p:txBody>
      </p:sp>
      <p:sp>
        <p:nvSpPr>
          <p:cNvPr id="3" name="Content Placeholder 2"/>
          <p:cNvSpPr>
            <a:spLocks noGrp="1"/>
          </p:cNvSpPr>
          <p:nvPr>
            <p:ph idx="1"/>
          </p:nvPr>
        </p:nvSpPr>
        <p:spPr/>
        <p:txBody>
          <a:bodyPr/>
          <a:lstStyle/>
          <a:p>
            <a:pPr marL="0" indent="0">
              <a:buNone/>
            </a:pPr>
            <a:r>
              <a:rPr lang="en-NZ" dirty="0" smtClean="0"/>
              <a:t>“I </a:t>
            </a:r>
            <a:r>
              <a:rPr lang="en-NZ" dirty="0"/>
              <a:t>want to state some simple facts.  These reforms are occurring because we want to reduce the price of electricity to consumers.”</a:t>
            </a:r>
          </a:p>
        </p:txBody>
      </p:sp>
    </p:spTree>
    <p:extLst>
      <p:ext uri="{BB962C8B-B14F-4D97-AF65-F5344CB8AC3E}">
        <p14:creationId xmlns:p14="http://schemas.microsoft.com/office/powerpoint/2010/main" val="35983488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Hon Gerry Brownlee (National) 30 June 1998 </a:t>
            </a:r>
            <a:r>
              <a:rPr lang="en-NZ" i="1" dirty="0" err="1" smtClean="0"/>
              <a:t>Hansard</a:t>
            </a:r>
            <a:r>
              <a:rPr lang="en-NZ" dirty="0" smtClean="0"/>
              <a:t> Vol.558 p.10368 </a:t>
            </a:r>
            <a:endParaRPr lang="en-NZ" dirty="0"/>
          </a:p>
        </p:txBody>
      </p:sp>
      <p:sp>
        <p:nvSpPr>
          <p:cNvPr id="3" name="Content Placeholder 2"/>
          <p:cNvSpPr>
            <a:spLocks noGrp="1"/>
          </p:cNvSpPr>
          <p:nvPr>
            <p:ph idx="1"/>
          </p:nvPr>
        </p:nvSpPr>
        <p:spPr>
          <a:xfrm>
            <a:off x="457200" y="2420888"/>
            <a:ext cx="8229600" cy="3705275"/>
          </a:xfrm>
        </p:spPr>
        <p:txBody>
          <a:bodyPr/>
          <a:lstStyle/>
          <a:p>
            <a:pPr marL="0" indent="0">
              <a:buNone/>
            </a:pPr>
            <a:r>
              <a:rPr lang="en-NZ" dirty="0"/>
              <a:t>“I am pleased that this Government is about the business of lowering electricity prices for New Zealand consumers.”</a:t>
            </a:r>
          </a:p>
        </p:txBody>
      </p:sp>
    </p:spTree>
    <p:extLst>
      <p:ext uri="{BB962C8B-B14F-4D97-AF65-F5344CB8AC3E}">
        <p14:creationId xmlns:p14="http://schemas.microsoft.com/office/powerpoint/2010/main" val="38801610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Electricity Industry Reform Act 1998</a:t>
            </a:r>
            <a:endParaRPr lang="en-NZ" dirty="0"/>
          </a:p>
        </p:txBody>
      </p:sp>
      <p:sp>
        <p:nvSpPr>
          <p:cNvPr id="3" name="Content Placeholder 2"/>
          <p:cNvSpPr>
            <a:spLocks noGrp="1"/>
          </p:cNvSpPr>
          <p:nvPr>
            <p:ph idx="1"/>
          </p:nvPr>
        </p:nvSpPr>
        <p:spPr/>
        <p:txBody>
          <a:bodyPr>
            <a:normAutofit/>
          </a:bodyPr>
          <a:lstStyle/>
          <a:p>
            <a:pPr marL="0" indent="0">
              <a:buNone/>
            </a:pPr>
            <a:r>
              <a:rPr lang="en-NZ" b="1" dirty="0" smtClean="0"/>
              <a:t>“</a:t>
            </a:r>
            <a:r>
              <a:rPr lang="en-NZ" b="1" dirty="0"/>
              <a:t>2.The purpose of this Act is to reform the electricity industry in order to better ensure that </a:t>
            </a:r>
            <a:endParaRPr lang="en-NZ" b="1" dirty="0" smtClean="0"/>
          </a:p>
          <a:p>
            <a:pPr marL="514350" indent="-514350">
              <a:buAutoNum type="alphaLcParenBoth"/>
            </a:pPr>
            <a:r>
              <a:rPr lang="en-NZ" b="1" dirty="0" smtClean="0"/>
              <a:t>costs </a:t>
            </a:r>
            <a:r>
              <a:rPr lang="en-NZ" b="1" dirty="0"/>
              <a:t>and prices in the electricity industry are subject to sustained downward pressure; and </a:t>
            </a:r>
          </a:p>
          <a:p>
            <a:pPr marL="514350" indent="-514350">
              <a:buAutoNum type="alphaLcParenBoth"/>
            </a:pPr>
            <a:r>
              <a:rPr lang="en-NZ" b="1" dirty="0" smtClean="0"/>
              <a:t>the </a:t>
            </a:r>
            <a:r>
              <a:rPr lang="en-NZ" b="1" dirty="0"/>
              <a:t>benefits of </a:t>
            </a:r>
            <a:r>
              <a:rPr lang="en-NZ" b="1" dirty="0" smtClean="0"/>
              <a:t>efficient electricity </a:t>
            </a:r>
            <a:r>
              <a:rPr lang="en-NZ" b="1" dirty="0"/>
              <a:t>pricing flow through to all classes of consumers.”</a:t>
            </a:r>
            <a:endParaRPr lang="en-NZ" dirty="0"/>
          </a:p>
        </p:txBody>
      </p:sp>
    </p:spTree>
    <p:extLst>
      <p:ext uri="{BB962C8B-B14F-4D97-AF65-F5344CB8AC3E}">
        <p14:creationId xmlns:p14="http://schemas.microsoft.com/office/powerpoint/2010/main" val="4140141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400" dirty="0" smtClean="0"/>
              <a:t>Hon Bill Birch (National)  30 June 1998 </a:t>
            </a:r>
            <a:r>
              <a:rPr lang="en-NZ" sz="2400" i="1" dirty="0" err="1" smtClean="0"/>
              <a:t>Hansard</a:t>
            </a:r>
            <a:r>
              <a:rPr lang="en-NZ" sz="2400" dirty="0" smtClean="0"/>
              <a:t> Vol.558 p.10555 </a:t>
            </a:r>
            <a:endParaRPr lang="en-NZ" sz="2400" dirty="0"/>
          </a:p>
        </p:txBody>
      </p:sp>
      <p:sp>
        <p:nvSpPr>
          <p:cNvPr id="3" name="Content Placeholder 2"/>
          <p:cNvSpPr>
            <a:spLocks noGrp="1"/>
          </p:cNvSpPr>
          <p:nvPr>
            <p:ph idx="1"/>
          </p:nvPr>
        </p:nvSpPr>
        <p:spPr/>
        <p:txBody>
          <a:bodyPr>
            <a:normAutofit fontScale="85000" lnSpcReduction="20000"/>
          </a:bodyPr>
          <a:lstStyle/>
          <a:p>
            <a:pPr marL="0" indent="0">
              <a:buNone/>
            </a:pPr>
            <a:r>
              <a:rPr lang="en-NZ" dirty="0" smtClean="0"/>
              <a:t>“</a:t>
            </a:r>
            <a:r>
              <a:rPr lang="en-NZ" dirty="0"/>
              <a:t>Five years ago the then board and management of ECNZ advised Government Ministers they could expect that the real price of electricity would continue to increase at 2 </a:t>
            </a:r>
            <a:r>
              <a:rPr lang="en-NZ" dirty="0" err="1" smtClean="0"/>
              <a:t>percent</a:t>
            </a:r>
            <a:r>
              <a:rPr lang="en-NZ" dirty="0" smtClean="0"/>
              <a:t> </a:t>
            </a:r>
            <a:r>
              <a:rPr lang="en-NZ" dirty="0"/>
              <a:t>a year.  The Government at that time decided to embark on a series of reforms of the electricity sector </a:t>
            </a:r>
            <a:r>
              <a:rPr lang="en-NZ" b="1" dirty="0"/>
              <a:t>because we were convinced that it was unnecessary for the consumers of electricity in this country to face those sorts of real price increases</a:t>
            </a:r>
            <a:r>
              <a:rPr lang="en-NZ" dirty="0"/>
              <a:t>.  It was </a:t>
            </a:r>
            <a:r>
              <a:rPr lang="en-NZ" dirty="0" smtClean="0"/>
              <a:t>our </a:t>
            </a:r>
            <a:r>
              <a:rPr lang="en-NZ" dirty="0"/>
              <a:t>firm belief that by introducing more competition into the electricity sector, both in relation to generation and in relation to distribution and retail, we </a:t>
            </a:r>
            <a:r>
              <a:rPr lang="en-NZ" dirty="0" smtClean="0"/>
              <a:t>could </a:t>
            </a:r>
            <a:r>
              <a:rPr lang="en-NZ" dirty="0"/>
              <a:t>not only reduce prices to the consumer, but drive down the cost of supplying electricity”.  </a:t>
            </a:r>
          </a:p>
        </p:txBody>
      </p:sp>
    </p:spTree>
    <p:extLst>
      <p:ext uri="{BB962C8B-B14F-4D97-AF65-F5344CB8AC3E}">
        <p14:creationId xmlns:p14="http://schemas.microsoft.com/office/powerpoint/2010/main" val="33277265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400" dirty="0" smtClean="0"/>
              <a:t>Hon John </a:t>
            </a:r>
            <a:r>
              <a:rPr lang="en-NZ" sz="2400" dirty="0" err="1" smtClean="0"/>
              <a:t>Luxton</a:t>
            </a:r>
            <a:r>
              <a:rPr lang="en-NZ" sz="2400" dirty="0" smtClean="0"/>
              <a:t> (National) 30 June 1998 </a:t>
            </a:r>
            <a:r>
              <a:rPr lang="en-NZ" sz="2400" i="1" dirty="0" err="1" smtClean="0"/>
              <a:t>Hansard</a:t>
            </a:r>
            <a:r>
              <a:rPr lang="en-NZ" sz="2400" dirty="0" smtClean="0"/>
              <a:t> Vol.558 pp.10569-10570 </a:t>
            </a:r>
            <a:endParaRPr lang="en-NZ" sz="2400" dirty="0"/>
          </a:p>
        </p:txBody>
      </p:sp>
      <p:sp>
        <p:nvSpPr>
          <p:cNvPr id="3" name="Content Placeholder 2"/>
          <p:cNvSpPr>
            <a:spLocks noGrp="1"/>
          </p:cNvSpPr>
          <p:nvPr>
            <p:ph idx="1"/>
          </p:nvPr>
        </p:nvSpPr>
        <p:spPr/>
        <p:txBody>
          <a:bodyPr>
            <a:normAutofit fontScale="92500" lnSpcReduction="10000"/>
          </a:bodyPr>
          <a:lstStyle/>
          <a:p>
            <a:pPr marL="0" indent="0">
              <a:buNone/>
            </a:pPr>
            <a:r>
              <a:rPr lang="en-NZ" dirty="0" smtClean="0"/>
              <a:t>“People </a:t>
            </a:r>
            <a:r>
              <a:rPr lang="en-NZ" dirty="0"/>
              <a:t>in the market place have worked out that power prices will be lower….. I have to say that unfortunately the same thing will happen to the Government’s </a:t>
            </a:r>
            <a:r>
              <a:rPr lang="en-NZ" dirty="0" smtClean="0"/>
              <a:t>balance </a:t>
            </a:r>
            <a:r>
              <a:rPr lang="en-NZ" dirty="0"/>
              <a:t>sheet.  As ECNZ is split up and as competition comes into the market place, it will take some money off the Government’s balance sheet….. </a:t>
            </a:r>
            <a:r>
              <a:rPr lang="en-NZ" dirty="0" smtClean="0"/>
              <a:t>[T]he </a:t>
            </a:r>
            <a:r>
              <a:rPr lang="en-NZ" dirty="0"/>
              <a:t>return on power assets will be lower, because power prices will be lower for ordinary New Zealanders.  That is why the Government is making these changes”</a:t>
            </a:r>
          </a:p>
          <a:p>
            <a:endParaRPr lang="en-NZ" dirty="0"/>
          </a:p>
        </p:txBody>
      </p:sp>
    </p:spTree>
    <p:extLst>
      <p:ext uri="{BB962C8B-B14F-4D97-AF65-F5344CB8AC3E}">
        <p14:creationId xmlns:p14="http://schemas.microsoft.com/office/powerpoint/2010/main" val="23064629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138"/>
            <a:ext cx="8229600" cy="1143000"/>
          </a:xfrm>
        </p:spPr>
        <p:txBody>
          <a:bodyPr>
            <a:normAutofit/>
          </a:bodyPr>
          <a:lstStyle/>
          <a:p>
            <a:r>
              <a:rPr lang="en-NZ" sz="2400" dirty="0" smtClean="0"/>
              <a:t>Marta </a:t>
            </a:r>
            <a:r>
              <a:rPr lang="en-NZ" sz="2400" dirty="0" err="1" smtClean="0"/>
              <a:t>Steeman</a:t>
            </a:r>
            <a:r>
              <a:rPr lang="en-NZ" sz="2400" dirty="0" smtClean="0"/>
              <a:t>, “Power reform hits credibility snag”, </a:t>
            </a:r>
            <a:r>
              <a:rPr lang="en-NZ" sz="2400" i="1" dirty="0" smtClean="0"/>
              <a:t>Dominion</a:t>
            </a:r>
            <a:r>
              <a:rPr lang="en-NZ" sz="2400" dirty="0" smtClean="0"/>
              <a:t> 10 April 1999</a:t>
            </a:r>
            <a:endParaRPr lang="en-NZ" sz="2400" dirty="0"/>
          </a:p>
        </p:txBody>
      </p:sp>
      <p:sp>
        <p:nvSpPr>
          <p:cNvPr id="3" name="Content Placeholder 2"/>
          <p:cNvSpPr>
            <a:spLocks noGrp="1"/>
          </p:cNvSpPr>
          <p:nvPr>
            <p:ph idx="1"/>
          </p:nvPr>
        </p:nvSpPr>
        <p:spPr>
          <a:xfrm>
            <a:off x="457200" y="1340768"/>
            <a:ext cx="8229600" cy="5328592"/>
          </a:xfrm>
        </p:spPr>
        <p:txBody>
          <a:bodyPr>
            <a:normAutofit fontScale="62500" lnSpcReduction="20000"/>
          </a:bodyPr>
          <a:lstStyle/>
          <a:p>
            <a:pPr marL="0" indent="0">
              <a:buNone/>
            </a:pPr>
            <a:r>
              <a:rPr lang="en-NZ" dirty="0"/>
              <a:t>CONSUMERS will be rightly considering whether the much-trumpeted benefits from the huge changes to the electricity industry are a figment of Commerce Minister Max Bradford's imagination after </a:t>
            </a:r>
            <a:r>
              <a:rPr lang="en-NZ" dirty="0" err="1"/>
              <a:t>TransAlta</a:t>
            </a:r>
            <a:r>
              <a:rPr lang="en-NZ" dirty="0"/>
              <a:t> announced big power price rises for more than half a million customers. </a:t>
            </a:r>
          </a:p>
          <a:p>
            <a:pPr marL="0" indent="0">
              <a:buNone/>
            </a:pPr>
            <a:endParaRPr lang="en-NZ" dirty="0" smtClean="0"/>
          </a:p>
          <a:p>
            <a:pPr marL="0" indent="0">
              <a:buNone/>
            </a:pPr>
            <a:r>
              <a:rPr lang="en-NZ" dirty="0" smtClean="0"/>
              <a:t>The </a:t>
            </a:r>
            <a:r>
              <a:rPr lang="en-NZ" dirty="0"/>
              <a:t>Government has only itself to blame for building up consumer expectations of price reductions. At important steps along the way of the reform process, the Government has taken the opportunity to sell the changes as bringing wholesale electricity price falls of 10 per cent and, by implication, falls in prices to consumers. </a:t>
            </a:r>
          </a:p>
          <a:p>
            <a:pPr marL="0" indent="0">
              <a:buNone/>
            </a:pPr>
            <a:endParaRPr lang="en-NZ" dirty="0" smtClean="0"/>
          </a:p>
          <a:p>
            <a:pPr marL="0" indent="0">
              <a:buNone/>
            </a:pPr>
            <a:r>
              <a:rPr lang="en-NZ" dirty="0" smtClean="0"/>
              <a:t>Now </a:t>
            </a:r>
            <a:r>
              <a:rPr lang="en-NZ" dirty="0"/>
              <a:t>the electricity reforms have struck a credibility problem only days after the official split of the Electricity Corporation into three smaller businesses. </a:t>
            </a:r>
          </a:p>
          <a:p>
            <a:pPr marL="0" indent="0">
              <a:buNone/>
            </a:pPr>
            <a:endParaRPr lang="en-NZ" dirty="0" smtClean="0"/>
          </a:p>
          <a:p>
            <a:pPr marL="0" indent="0">
              <a:buNone/>
            </a:pPr>
            <a:r>
              <a:rPr lang="en-NZ" dirty="0" smtClean="0"/>
              <a:t>Consumers </a:t>
            </a:r>
            <a:r>
              <a:rPr lang="en-NZ" dirty="0"/>
              <a:t>can probably be persuaded that the reforms will take time to deliver benefits and to expect price falls over time, but </a:t>
            </a:r>
            <a:r>
              <a:rPr lang="en-NZ" b="1" dirty="0"/>
              <a:t>price rises are not part of the bargain. </a:t>
            </a:r>
            <a:r>
              <a:rPr lang="en-NZ" b="1" dirty="0" smtClean="0"/>
              <a:t>  </a:t>
            </a:r>
            <a:r>
              <a:rPr lang="en-NZ" dirty="0" smtClean="0"/>
              <a:t>[emphasis added]</a:t>
            </a:r>
            <a:endParaRPr lang="en-NZ" dirty="0"/>
          </a:p>
          <a:p>
            <a:endParaRPr lang="en-NZ" dirty="0"/>
          </a:p>
        </p:txBody>
      </p:sp>
      <p:sp>
        <p:nvSpPr>
          <p:cNvPr id="4" name="Rectangle 3"/>
          <p:cNvSpPr/>
          <p:nvPr/>
        </p:nvSpPr>
        <p:spPr>
          <a:xfrm>
            <a:off x="395536" y="5013176"/>
            <a:ext cx="8064896" cy="11521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1312058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en-NZ" sz="2400" dirty="0" smtClean="0"/>
              <a:t>So outcomes 2000-2012 do not match the stated expectations on the Government side of the bargain</a:t>
            </a:r>
            <a:endParaRPr lang="en-NZ" sz="2400" dirty="0"/>
          </a:p>
        </p:txBody>
      </p:sp>
      <p:sp>
        <p:nvSpPr>
          <p:cNvPr id="3" name="Content Placeholder 2"/>
          <p:cNvSpPr>
            <a:spLocks noGrp="1"/>
          </p:cNvSpPr>
          <p:nvPr>
            <p:ph idx="1"/>
          </p:nvPr>
        </p:nvSpPr>
        <p:spPr>
          <a:xfrm>
            <a:off x="457200" y="1412776"/>
            <a:ext cx="8229600" cy="4713387"/>
          </a:xfrm>
        </p:spPr>
        <p:txBody>
          <a:bodyPr>
            <a:normAutofit fontScale="85000" lnSpcReduction="10000"/>
          </a:bodyPr>
          <a:lstStyle/>
          <a:p>
            <a:pPr>
              <a:spcAft>
                <a:spcPts val="1200"/>
              </a:spcAft>
            </a:pPr>
            <a:r>
              <a:rPr lang="en-NZ" dirty="0"/>
              <a:t>What, exactly, was “unexpected” about the “windfall” gains of 2000-2012?</a:t>
            </a:r>
          </a:p>
          <a:p>
            <a:pPr>
              <a:spcAft>
                <a:spcPts val="1200"/>
              </a:spcAft>
            </a:pPr>
            <a:r>
              <a:rPr lang="en-NZ" dirty="0" smtClean="0"/>
              <a:t>They were not unforeseeable, </a:t>
            </a:r>
            <a:r>
              <a:rPr lang="en-NZ" u="sng" dirty="0" smtClean="0"/>
              <a:t>if the </a:t>
            </a:r>
            <a:r>
              <a:rPr lang="en-NZ" u="sng" dirty="0" err="1" smtClean="0"/>
              <a:t>gentailers</a:t>
            </a:r>
            <a:r>
              <a:rPr lang="en-NZ" u="sng" dirty="0" smtClean="0"/>
              <a:t> were left free to act opportunistically</a:t>
            </a:r>
            <a:r>
              <a:rPr lang="en-NZ" dirty="0" smtClean="0"/>
              <a:t> and then did so</a:t>
            </a:r>
            <a:endParaRPr lang="en-NZ" u="sng" dirty="0" smtClean="0"/>
          </a:p>
          <a:p>
            <a:pPr>
              <a:spcAft>
                <a:spcPts val="1200"/>
              </a:spcAft>
            </a:pPr>
            <a:r>
              <a:rPr lang="en-NZ" dirty="0" smtClean="0"/>
              <a:t>The expectation seems to have been that foreseeable increases would be forestalled by </a:t>
            </a:r>
            <a:r>
              <a:rPr lang="en-NZ" dirty="0" err="1" smtClean="0"/>
              <a:t>gentailer</a:t>
            </a:r>
            <a:r>
              <a:rPr lang="en-NZ" dirty="0" smtClean="0"/>
              <a:t> restraint under light-handed regulation</a:t>
            </a:r>
          </a:p>
          <a:p>
            <a:pPr>
              <a:spcAft>
                <a:spcPts val="1200"/>
              </a:spcAft>
            </a:pPr>
            <a:r>
              <a:rPr lang="en-NZ" dirty="0" smtClean="0"/>
              <a:t>The disappointment of that expectation looks very like a breach of the implicit regulatory bargain – by the industry</a:t>
            </a:r>
            <a:endParaRPr lang="en-NZ" dirty="0"/>
          </a:p>
        </p:txBody>
      </p:sp>
    </p:spTree>
    <p:extLst>
      <p:ext uri="{BB962C8B-B14F-4D97-AF65-F5344CB8AC3E}">
        <p14:creationId xmlns:p14="http://schemas.microsoft.com/office/powerpoint/2010/main" val="14712630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fontScale="92500" lnSpcReduction="20000"/>
          </a:bodyPr>
          <a:lstStyle/>
          <a:p>
            <a:r>
              <a:rPr lang="en-NZ" dirty="0"/>
              <a:t>True “windfalls” are  gifts of nature that fall unexpectedly from the sky,  to be appropriated by whoever finds themselves by chance to be underneath the tree at the time.  </a:t>
            </a:r>
            <a:endParaRPr lang="en-NZ" dirty="0" smtClean="0"/>
          </a:p>
          <a:p>
            <a:endParaRPr lang="en-NZ" dirty="0"/>
          </a:p>
          <a:p>
            <a:r>
              <a:rPr lang="en-NZ" dirty="0" smtClean="0"/>
              <a:t>The </a:t>
            </a:r>
            <a:r>
              <a:rPr lang="en-NZ" dirty="0"/>
              <a:t>term does not apply well to the outcome of a deliberate process of price-gouging of vulnerable captive consumers, with the resulting transfers of wealth from the poor crystallised as book-value revaluations </a:t>
            </a:r>
            <a:r>
              <a:rPr lang="en-NZ" dirty="0" smtClean="0"/>
              <a:t>- even </a:t>
            </a:r>
            <a:r>
              <a:rPr lang="en-NZ" dirty="0"/>
              <a:t>when </a:t>
            </a:r>
            <a:r>
              <a:rPr lang="en-NZ" dirty="0" smtClean="0"/>
              <a:t>those  revaluations </a:t>
            </a:r>
            <a:r>
              <a:rPr lang="en-NZ" dirty="0"/>
              <a:t>enjoy formal legitimacy under generally accepted accounting practice.  </a:t>
            </a:r>
          </a:p>
          <a:p>
            <a:endParaRPr lang="en-NZ" dirty="0"/>
          </a:p>
        </p:txBody>
      </p:sp>
    </p:spTree>
    <p:extLst>
      <p:ext uri="{BB962C8B-B14F-4D97-AF65-F5344CB8AC3E}">
        <p14:creationId xmlns:p14="http://schemas.microsoft.com/office/powerpoint/2010/main" val="3036992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92696"/>
            <a:ext cx="8229600" cy="5505475"/>
          </a:xfrm>
        </p:spPr>
        <p:txBody>
          <a:bodyPr>
            <a:normAutofit fontScale="85000" lnSpcReduction="20000"/>
          </a:bodyPr>
          <a:lstStyle/>
          <a:p>
            <a:pPr>
              <a:spcAft>
                <a:spcPts val="1200"/>
              </a:spcAft>
            </a:pPr>
            <a:r>
              <a:rPr lang="en-NZ" dirty="0"/>
              <a:t>Recapturing from the </a:t>
            </a:r>
            <a:r>
              <a:rPr lang="en-NZ" dirty="0" err="1"/>
              <a:t>gentailers</a:t>
            </a:r>
            <a:r>
              <a:rPr lang="en-NZ" dirty="0"/>
              <a:t> </a:t>
            </a:r>
            <a:r>
              <a:rPr lang="en-NZ" dirty="0" smtClean="0"/>
              <a:t>the </a:t>
            </a:r>
            <a:r>
              <a:rPr lang="en-NZ" dirty="0"/>
              <a:t>chunk of wealth they have extracted from consumers is inevitably going to be characterised as “expropriation” or “a taking” </a:t>
            </a:r>
            <a:endParaRPr lang="en-NZ" dirty="0" smtClean="0"/>
          </a:p>
          <a:p>
            <a:pPr>
              <a:spcAft>
                <a:spcPts val="1200"/>
              </a:spcAft>
            </a:pPr>
            <a:r>
              <a:rPr lang="en-NZ" dirty="0" smtClean="0"/>
              <a:t>But the credible threat of retrospective </a:t>
            </a:r>
            <a:r>
              <a:rPr lang="en-NZ" dirty="0" err="1" smtClean="0"/>
              <a:t>clawback</a:t>
            </a:r>
            <a:r>
              <a:rPr lang="en-NZ" dirty="0" smtClean="0"/>
              <a:t> is central to effective light-handed regulation</a:t>
            </a:r>
            <a:endParaRPr lang="en-NZ" dirty="0"/>
          </a:p>
          <a:p>
            <a:pPr>
              <a:spcAft>
                <a:spcPts val="1200"/>
              </a:spcAft>
            </a:pPr>
            <a:r>
              <a:rPr lang="en-NZ" dirty="0" smtClean="0"/>
              <a:t>Recall that </a:t>
            </a:r>
            <a:r>
              <a:rPr lang="en-NZ" dirty="0"/>
              <a:t>the Electricity Authority itself </a:t>
            </a:r>
            <a:r>
              <a:rPr lang="en-NZ" dirty="0" smtClean="0"/>
              <a:t>was </a:t>
            </a:r>
            <a:r>
              <a:rPr lang="en-NZ" dirty="0"/>
              <a:t>been obliged to embark on such retrospective, ex-post reversal of undesirable wealth </a:t>
            </a:r>
            <a:r>
              <a:rPr lang="en-NZ" dirty="0" smtClean="0"/>
              <a:t>transfers in the case of the Undesirable Market Transaction (UTS) of 26 March 2011.</a:t>
            </a:r>
          </a:p>
          <a:p>
            <a:pPr>
              <a:spcAft>
                <a:spcPts val="1200"/>
              </a:spcAft>
            </a:pPr>
            <a:r>
              <a:rPr lang="en-NZ" dirty="0" smtClean="0"/>
              <a:t>Is there a statute of limitations in the implicit regulatory bargain covering </a:t>
            </a:r>
            <a:r>
              <a:rPr lang="en-NZ" dirty="0" err="1" smtClean="0"/>
              <a:t>gentailer</a:t>
            </a:r>
            <a:r>
              <a:rPr lang="en-NZ" dirty="0" smtClean="0"/>
              <a:t> prices and asset values?</a:t>
            </a:r>
            <a:endParaRPr lang="en-NZ" dirty="0"/>
          </a:p>
          <a:p>
            <a:pPr>
              <a:spcAft>
                <a:spcPts val="1200"/>
              </a:spcAft>
            </a:pPr>
            <a:endParaRPr lang="en-NZ" dirty="0"/>
          </a:p>
        </p:txBody>
      </p:sp>
    </p:spTree>
    <p:extLst>
      <p:ext uri="{BB962C8B-B14F-4D97-AF65-F5344CB8AC3E}">
        <p14:creationId xmlns:p14="http://schemas.microsoft.com/office/powerpoint/2010/main" val="418972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1143000"/>
          </a:xfrm>
        </p:spPr>
        <p:txBody>
          <a:bodyPr>
            <a:noAutofit/>
          </a:bodyPr>
          <a:lstStyle/>
          <a:p>
            <a:r>
              <a:rPr lang="en-NZ" sz="2800" dirty="0" smtClean="0"/>
              <a:t>Rolling book values back to historic cost will involve wealth transfers</a:t>
            </a:r>
            <a:endParaRPr lang="en-NZ" sz="2800" dirty="0"/>
          </a:p>
        </p:txBody>
      </p:sp>
      <p:sp>
        <p:nvSpPr>
          <p:cNvPr id="3" name="Content Placeholder 2"/>
          <p:cNvSpPr>
            <a:spLocks noGrp="1"/>
          </p:cNvSpPr>
          <p:nvPr>
            <p:ph idx="1"/>
          </p:nvPr>
        </p:nvSpPr>
        <p:spPr>
          <a:xfrm>
            <a:off x="107504" y="1412776"/>
            <a:ext cx="8424936" cy="5112568"/>
          </a:xfrm>
        </p:spPr>
        <p:txBody>
          <a:bodyPr>
            <a:normAutofit fontScale="70000" lnSpcReduction="20000"/>
          </a:bodyPr>
          <a:lstStyle/>
          <a:p>
            <a:pPr>
              <a:spcAft>
                <a:spcPts val="1200"/>
              </a:spcAft>
            </a:pPr>
            <a:r>
              <a:rPr lang="en-NZ" dirty="0" smtClean="0"/>
              <a:t>Defenders of the status quo argue that such transfers – which they will no doubt label “a taking” - will have a “chilling” effect on large-corporate investment</a:t>
            </a:r>
          </a:p>
          <a:p>
            <a:pPr>
              <a:spcAft>
                <a:spcPts val="1200"/>
              </a:spcAft>
            </a:pPr>
            <a:r>
              <a:rPr lang="en-NZ" dirty="0" smtClean="0"/>
              <a:t>This may well be true: wealth transfers usually chill the losers while they warm the winners – which is why I have never agreed with that old Treasury notion that wealth transfers are welfare-neutral</a:t>
            </a:r>
          </a:p>
          <a:p>
            <a:pPr>
              <a:spcAft>
                <a:spcPts val="1200"/>
              </a:spcAft>
            </a:pPr>
            <a:r>
              <a:rPr lang="en-NZ" dirty="0" smtClean="0"/>
              <a:t>The transfer since 1999 of $11.4 billion of household wealth to the </a:t>
            </a:r>
            <a:r>
              <a:rPr lang="en-NZ" dirty="0" err="1" smtClean="0"/>
              <a:t>gentailers</a:t>
            </a:r>
            <a:r>
              <a:rPr lang="en-NZ" dirty="0" smtClean="0"/>
              <a:t>’ balance sheets has certainly had a </a:t>
            </a:r>
            <a:r>
              <a:rPr lang="en-NZ" smtClean="0"/>
              <a:t>chilling effect – </a:t>
            </a:r>
            <a:r>
              <a:rPr lang="en-NZ" dirty="0" smtClean="0"/>
              <a:t>literally, as houses go unheated, kids suffer respiratory illnesses, and rising power bills squeeze households’ ability </a:t>
            </a:r>
            <a:r>
              <a:rPr lang="en-NZ" smtClean="0"/>
              <a:t>to pay </a:t>
            </a:r>
            <a:r>
              <a:rPr lang="en-NZ" dirty="0" smtClean="0"/>
              <a:t>for other basic needs</a:t>
            </a:r>
          </a:p>
          <a:p>
            <a:pPr>
              <a:spcAft>
                <a:spcPts val="1200"/>
              </a:spcAft>
            </a:pPr>
            <a:r>
              <a:rPr lang="en-NZ" dirty="0" smtClean="0"/>
              <a:t>Reversing that transfer</a:t>
            </a:r>
            <a:r>
              <a:rPr lang="en-NZ" dirty="0" smtClean="0"/>
              <a:t> will be controversial – properly a matter for the Parliament and thus the electorate</a:t>
            </a:r>
          </a:p>
          <a:p>
            <a:pPr>
              <a:spcAft>
                <a:spcPts val="1200"/>
              </a:spcAft>
            </a:pPr>
            <a:r>
              <a:rPr lang="en-NZ" dirty="0" smtClean="0"/>
              <a:t>So the Labour-Greens policy initiative in advance of the next election campaign is to be applauded and welcomed</a:t>
            </a:r>
            <a:endParaRPr lang="en-NZ" dirty="0" smtClean="0"/>
          </a:p>
          <a:p>
            <a:pPr>
              <a:spcAft>
                <a:spcPts val="1200"/>
              </a:spcAft>
            </a:pPr>
            <a:endParaRPr lang="en-NZ" dirty="0"/>
          </a:p>
        </p:txBody>
      </p:sp>
    </p:spTree>
    <p:extLst>
      <p:ext uri="{BB962C8B-B14F-4D97-AF65-F5344CB8AC3E}">
        <p14:creationId xmlns:p14="http://schemas.microsoft.com/office/powerpoint/2010/main" val="1114938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2549</Words>
  <Application>Microsoft Office PowerPoint</Application>
  <PresentationFormat>On-screen Show (4:3)</PresentationFormat>
  <Paragraphs>161</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Is there a ‘regulatory compact’ regarding gentailer asset values and revenues? If so, what does it say? </vt:lpstr>
      <vt:lpstr>My recent arguments summarised</vt:lpstr>
      <vt:lpstr>My recent arguments summarised (2)</vt:lpstr>
      <vt:lpstr>Book value of gentailer fixed assets decomposed between historic cost and revaluations</vt:lpstr>
      <vt:lpstr>My recent arguments summarised (3)</vt:lpstr>
      <vt:lpstr>The Electricity Authority response</vt:lpstr>
      <vt:lpstr>Presentation of the IEA price data</vt:lpstr>
      <vt:lpstr>Inflated asset values, Dr Layton says, are “a myth” because</vt:lpstr>
      <vt:lpstr>The “regulatory bargain”</vt:lpstr>
      <vt:lpstr>First key plank of the supposed bargain: The asset valuations of the new generation companies were set to capitalise their earning capacity at the time of the transfer. </vt:lpstr>
      <vt:lpstr>Second key plank in Layton’s supposed “bargain”: subsequent increases in prices and asset values were “unexpected” and hence can be described as “windfalls”, which the new owners were fully entitled to enjoy without any fear of  subsequent clawback </vt:lpstr>
      <vt:lpstr>What did the Government party reasonably expect price and asset-value outcomes to be under the regulatory bargain?</vt:lpstr>
      <vt:lpstr>Hon Max Bradford, 16 September 1997, Hansard Vol.563 p.4289</vt:lpstr>
      <vt:lpstr>Hon Max Bradford, 19 May 1998, Hansard Vol.558 p.9151</vt:lpstr>
      <vt:lpstr>Hon Warren Kyd (National, Hunua) 19 May 1998 Hansard Vol.558 p.9156 </vt:lpstr>
      <vt:lpstr>Hon Peter Brown (NZ First) 19 May 1998 Hansard Vol.558 pp.9159-9160  </vt:lpstr>
      <vt:lpstr>Hon Bob Simcock (National) 19 May 1998 Hansard Vol.558 p.9162 </vt:lpstr>
      <vt:lpstr>Hon Gerry Brownlee (National) 30 June 1998 Hansard Vol.558 p.10368 </vt:lpstr>
      <vt:lpstr>Electricity Industry Reform Act 1998</vt:lpstr>
      <vt:lpstr>Hon Bill Birch (National)  30 June 1998 Hansard Vol.558 p.10555 </vt:lpstr>
      <vt:lpstr>Hon John Luxton (National) 30 June 1998 Hansard Vol.558 pp.10569-10570 </vt:lpstr>
      <vt:lpstr>Marta Steeman, “Power reform hits credibility snag”, Dominion 10 April 1999</vt:lpstr>
      <vt:lpstr>So outcomes 2000-2012 do not match the stated expectations on the Government side of the bargain</vt:lpstr>
      <vt:lpstr>PowerPoint Presentation</vt:lpstr>
      <vt:lpstr>PowerPoint Presentation</vt:lpstr>
      <vt:lpstr>Rolling book values back to historic cost will involve wealth transfers</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40</cp:revision>
  <dcterms:created xsi:type="dcterms:W3CDTF">2013-07-03T07:58:25Z</dcterms:created>
  <dcterms:modified xsi:type="dcterms:W3CDTF">2013-07-11T22:35:12Z</dcterms:modified>
</cp:coreProperties>
</file>